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2" r:id="rId24"/>
    <p:sldId id="283" r:id="rId25"/>
    <p:sldId id="279" r:id="rId26"/>
    <p:sldId id="280" r:id="rId27"/>
    <p:sldId id="281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CC"/>
    <a:srgbClr val="FF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6" autoAdjust="0"/>
    <p:restoredTop sz="94661" autoAdjust="0"/>
  </p:normalViewPr>
  <p:slideViewPr>
    <p:cSldViewPr>
      <p:cViewPr>
        <p:scale>
          <a:sx n="70" d="100"/>
          <a:sy n="70" d="100"/>
        </p:scale>
        <p:origin x="-1530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90.wmf"/><Relationship Id="rId7" Type="http://schemas.openxmlformats.org/officeDocument/2006/relationships/image" Target="../media/image94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1977-197C-4E2E-91A5-78FE4AAB36FD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89D78-0E74-47F5-93F0-17A0D0EDB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9D78-0E74-47F5-93F0-17A0D0EDB5C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89D78-0E74-47F5-93F0-17A0D0EDB5C0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16EF-F529-4F46-8800-00DEB4A489B1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07517-5E6E-4FC0-A57B-EC66D2D97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48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wmf"/><Relationship Id="rId11" Type="http://schemas.openxmlformats.org/officeDocument/2006/relationships/image" Target="../media/image47.wm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44.wmf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6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68.wmf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70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wmf"/><Relationship Id="rId11" Type="http://schemas.openxmlformats.org/officeDocument/2006/relationships/image" Target="../media/image79.png"/><Relationship Id="rId5" Type="http://schemas.openxmlformats.org/officeDocument/2006/relationships/oleObject" Target="../embeddings/oleObject29.bin"/><Relationship Id="rId15" Type="http://schemas.openxmlformats.org/officeDocument/2006/relationships/image" Target="../media/image77.wmf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8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4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9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92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9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10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7.wmf"/><Relationship Id="rId12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5" Type="http://schemas.openxmlformats.org/officeDocument/2006/relationships/image" Target="../media/image101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98.wmf"/><Relationship Id="rId14" Type="http://schemas.openxmlformats.org/officeDocument/2006/relationships/oleObject" Target="../embeddings/oleObject5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8600"/>
            <a:ext cx="3200400" cy="381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2000" b="1" dirty="0" smtClean="0"/>
              <a:t>TRANSMISII MECANICE </a:t>
            </a:r>
            <a:endParaRPr lang="en-US" sz="2000" b="1" dirty="0"/>
          </a:p>
        </p:txBody>
      </p:sp>
      <p:sp>
        <p:nvSpPr>
          <p:cNvPr id="4" name="Oval 3"/>
          <p:cNvSpPr/>
          <p:nvPr/>
        </p:nvSpPr>
        <p:spPr>
          <a:xfrm>
            <a:off x="1828800" y="1371600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M. F.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971800" y="18288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9000" y="14478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TRANSMISIE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257800" y="1828800"/>
            <a:ext cx="381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15000" y="1371600"/>
            <a:ext cx="1066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M. L.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37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 smtClean="0"/>
              <a:t>i</a:t>
            </a:r>
            <a:endParaRPr lang="en-US" sz="20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371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</a:t>
            </a:r>
            <a:r>
              <a:rPr lang="en-US" sz="2000" baseline="-25000" dirty="0" err="1"/>
              <a:t>u</a:t>
            </a:r>
            <a:endParaRPr lang="en-US" sz="2000" baseline="-25000" dirty="0"/>
          </a:p>
        </p:txBody>
      </p:sp>
      <p:sp>
        <p:nvSpPr>
          <p:cNvPr id="13" name="Down Arrow 12"/>
          <p:cNvSpPr/>
          <p:nvPr/>
        </p:nvSpPr>
        <p:spPr>
          <a:xfrm>
            <a:off x="4267200" y="23622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2438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</a:t>
            </a:r>
            <a:r>
              <a:rPr lang="en-US" sz="2000" dirty="0" smtClean="0"/>
              <a:t>E</a:t>
            </a:r>
            <a:endParaRPr lang="en-US" sz="20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895600"/>
            <a:ext cx="3352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nevoie</a:t>
            </a:r>
            <a:r>
              <a:rPr lang="en-US" dirty="0" smtClean="0"/>
              <a:t> de </a:t>
            </a:r>
            <a:r>
              <a:rPr lang="en-US" dirty="0" err="1" smtClean="0"/>
              <a:t>transmisie</a:t>
            </a:r>
            <a:r>
              <a:rPr lang="en-US" dirty="0" smtClean="0"/>
              <a:t>? 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562600" y="2971800"/>
            <a:ext cx="0" cy="2133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62600" y="5105400"/>
            <a:ext cx="28194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/>
        </p:nvSpPr>
        <p:spPr>
          <a:xfrm rot="-1260000">
            <a:off x="5602581" y="3432780"/>
            <a:ext cx="2429857" cy="1524000"/>
          </a:xfrm>
          <a:prstGeom prst="arc">
            <a:avLst>
              <a:gd name="adj1" fmla="val 12896547"/>
              <a:gd name="adj2" fmla="val 204408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0500000">
            <a:off x="5776789" y="3227188"/>
            <a:ext cx="2429857" cy="1524000"/>
          </a:xfrm>
          <a:prstGeom prst="arc">
            <a:avLst>
              <a:gd name="adj1" fmla="val 12896547"/>
              <a:gd name="adj2" fmla="val 2044085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-840000">
            <a:off x="5482255" y="3547883"/>
            <a:ext cx="2429857" cy="1524000"/>
          </a:xfrm>
          <a:prstGeom prst="arc">
            <a:avLst>
              <a:gd name="adj1" fmla="val 12896547"/>
              <a:gd name="adj2" fmla="val 2079813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29200" y="2971800"/>
            <a:ext cx="433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t</a:t>
            </a:r>
          </a:p>
          <a:p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510540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                     n</a:t>
            </a:r>
            <a:r>
              <a:rPr lang="en-US" baseline="-25000" dirty="0" smtClean="0"/>
              <a:t>2 </a:t>
            </a:r>
            <a:r>
              <a:rPr lang="en-US" dirty="0" smtClean="0"/>
              <a:t>        n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543800" y="33528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248400" y="33528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7162800" y="3048000"/>
            <a:ext cx="30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696200" y="358140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772400" y="42672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 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3400" y="3429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= f(n)   – </a:t>
            </a:r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 smtClean="0"/>
              <a:t>motorului</a:t>
            </a:r>
            <a:r>
              <a:rPr lang="en-US" dirty="0" smtClean="0"/>
              <a:t>  </a:t>
            </a:r>
          </a:p>
          <a:p>
            <a:r>
              <a:rPr lang="en-US" dirty="0" smtClean="0"/>
              <a:t>M</a:t>
            </a:r>
            <a:r>
              <a:rPr lang="en-US" baseline="-25000" dirty="0" smtClean="0"/>
              <a:t>t</a:t>
            </a:r>
            <a:r>
              <a:rPr lang="en-US" dirty="0" smtClean="0"/>
              <a:t> = f(n)  - </a:t>
            </a: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transmis</a:t>
            </a:r>
            <a:r>
              <a:rPr lang="en-US" dirty="0" smtClean="0"/>
              <a:t> </a:t>
            </a:r>
            <a:endParaRPr lang="en-US" baseline="-25000" dirty="0" smtClean="0"/>
          </a:p>
          <a:p>
            <a:r>
              <a:rPr lang="en-US" dirty="0" smtClean="0"/>
              <a:t>C = f(n)  - </a:t>
            </a:r>
            <a:r>
              <a:rPr lang="en-US" dirty="0" err="1" smtClean="0"/>
              <a:t>consumul</a:t>
            </a:r>
            <a:r>
              <a:rPr lang="en-US" dirty="0" smtClean="0"/>
              <a:t> specific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2400" y="4343400"/>
            <a:ext cx="5105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un </a:t>
            </a:r>
            <a:r>
              <a:rPr lang="en-US" dirty="0" err="1" smtClean="0"/>
              <a:t>consum</a:t>
            </a:r>
            <a:r>
              <a:rPr lang="en-US" dirty="0" smtClean="0"/>
              <a:t> </a:t>
            </a:r>
            <a:r>
              <a:rPr lang="en-US" dirty="0" err="1" smtClean="0"/>
              <a:t>optim</a:t>
            </a:r>
            <a:r>
              <a:rPr lang="en-US" dirty="0" smtClean="0"/>
              <a:t>, </a:t>
            </a:r>
            <a:r>
              <a:rPr lang="en-US" dirty="0" err="1" smtClean="0"/>
              <a:t>puterea</a:t>
            </a:r>
            <a:r>
              <a:rPr lang="en-US" dirty="0" smtClean="0"/>
              <a:t> </a:t>
            </a:r>
            <a:r>
              <a:rPr lang="en-US" dirty="0" err="1" smtClean="0"/>
              <a:t>trebuie</a:t>
            </a:r>
            <a:r>
              <a:rPr lang="en-US" dirty="0" smtClean="0"/>
              <a:t> men</a:t>
            </a:r>
            <a:r>
              <a:rPr lang="ro-RO" dirty="0" smtClean="0"/>
              <a:t>ținută constantă .  P= M</a:t>
            </a:r>
            <a:r>
              <a:rPr lang="ro-RO" baseline="-25000" dirty="0" smtClean="0"/>
              <a:t>t</a:t>
            </a:r>
            <a:r>
              <a:rPr lang="ro-RO" dirty="0" smtClean="0"/>
              <a:t> ·</a:t>
            </a:r>
            <a:r>
              <a:rPr lang="el-GR" dirty="0" smtClean="0"/>
              <a:t>ω</a:t>
            </a:r>
            <a:r>
              <a:rPr lang="ro-RO" dirty="0" smtClean="0"/>
              <a:t>;   P</a:t>
            </a:r>
            <a:r>
              <a:rPr lang="ro-RO" baseline="-25000" dirty="0" smtClean="0"/>
              <a:t>r</a:t>
            </a:r>
            <a:r>
              <a:rPr lang="ro-RO" dirty="0" smtClean="0"/>
              <a:t>= F</a:t>
            </a:r>
            <a:r>
              <a:rPr lang="ro-RO" baseline="-25000" dirty="0" smtClean="0"/>
              <a:t>tr</a:t>
            </a:r>
            <a:r>
              <a:rPr lang="ro-RO" dirty="0" smtClean="0"/>
              <a:t> ·v</a:t>
            </a:r>
            <a:r>
              <a:rPr lang="ro-RO" baseline="-25000" dirty="0" smtClean="0"/>
              <a:t>r</a:t>
            </a:r>
            <a:r>
              <a:rPr lang="ro-RO" dirty="0" smtClean="0"/>
              <a:t>= F</a:t>
            </a:r>
            <a:r>
              <a:rPr lang="ro-RO" baseline="-25000" dirty="0" smtClean="0"/>
              <a:t>tr</a:t>
            </a:r>
            <a:r>
              <a:rPr lang="ro-RO" dirty="0" smtClean="0"/>
              <a:t> ·</a:t>
            </a:r>
            <a:r>
              <a:rPr lang="el-GR" dirty="0" smtClean="0"/>
              <a:t>ω</a:t>
            </a:r>
            <a:r>
              <a:rPr lang="ro-RO" baseline="-25000" dirty="0" smtClean="0"/>
              <a:t>r</a:t>
            </a:r>
            <a:r>
              <a:rPr lang="ro-RO" dirty="0" smtClean="0"/>
              <a:t> ·D</a:t>
            </a:r>
            <a:r>
              <a:rPr lang="ro-RO" baseline="-25000" dirty="0" smtClean="0"/>
              <a:t>r</a:t>
            </a:r>
            <a:r>
              <a:rPr lang="ro-RO" dirty="0" smtClean="0"/>
              <a:t>/2</a:t>
            </a:r>
          </a:p>
          <a:p>
            <a:r>
              <a:rPr lang="ro-RO" dirty="0" smtClean="0"/>
              <a:t>Dacă se neglijează perderile în transmisie</a:t>
            </a:r>
          </a:p>
          <a:p>
            <a:r>
              <a:rPr lang="ro-RO" dirty="0" smtClean="0"/>
              <a:t> P</a:t>
            </a:r>
            <a:r>
              <a:rPr lang="ro-RO" baseline="-25000" dirty="0" smtClean="0"/>
              <a:t>r</a:t>
            </a:r>
            <a:r>
              <a:rPr lang="ro-RO" dirty="0" smtClean="0"/>
              <a:t> ≈P= M</a:t>
            </a:r>
            <a:r>
              <a:rPr lang="ro-RO" baseline="-25000" dirty="0" smtClean="0"/>
              <a:t>t</a:t>
            </a:r>
            <a:r>
              <a:rPr lang="ro-RO" dirty="0" smtClean="0"/>
              <a:t> ·</a:t>
            </a:r>
            <a:r>
              <a:rPr lang="el-GR" dirty="0" smtClean="0"/>
              <a:t>ω</a:t>
            </a:r>
            <a:r>
              <a:rPr lang="ro-RO" dirty="0" smtClean="0"/>
              <a:t> = F</a:t>
            </a:r>
            <a:r>
              <a:rPr lang="ro-RO" baseline="-25000" dirty="0" smtClean="0"/>
              <a:t>tr</a:t>
            </a:r>
            <a:r>
              <a:rPr lang="ro-RO" dirty="0" smtClean="0"/>
              <a:t> ·v</a:t>
            </a:r>
            <a:r>
              <a:rPr lang="ro-RO" baseline="-25000" dirty="0" smtClean="0"/>
              <a:t>r</a:t>
            </a:r>
            <a:r>
              <a:rPr lang="ro-RO" dirty="0" smtClean="0"/>
              <a:t>= F</a:t>
            </a:r>
            <a:r>
              <a:rPr lang="ro-RO" baseline="-25000" dirty="0" smtClean="0"/>
              <a:t>tr</a:t>
            </a:r>
            <a:r>
              <a:rPr lang="ro-RO" dirty="0" smtClean="0"/>
              <a:t> ·</a:t>
            </a:r>
            <a:r>
              <a:rPr lang="el-GR" dirty="0" smtClean="0"/>
              <a:t>ω</a:t>
            </a:r>
            <a:r>
              <a:rPr lang="ro-RO" baseline="-25000" dirty="0" smtClean="0"/>
              <a:t>r</a:t>
            </a:r>
            <a:r>
              <a:rPr lang="ro-RO" dirty="0" smtClean="0"/>
              <a:t> ·D</a:t>
            </a:r>
            <a:r>
              <a:rPr lang="ro-RO" baseline="-25000" dirty="0" smtClean="0"/>
              <a:t>r</a:t>
            </a:r>
            <a:r>
              <a:rPr lang="ro-RO" dirty="0" smtClean="0"/>
              <a:t>/2 = M</a:t>
            </a:r>
            <a:r>
              <a:rPr lang="ro-RO" baseline="-25000" dirty="0" smtClean="0"/>
              <a:t>r</a:t>
            </a:r>
            <a:r>
              <a:rPr lang="ro-RO" dirty="0" smtClean="0"/>
              <a:t> ·</a:t>
            </a:r>
            <a:r>
              <a:rPr lang="el-GR" dirty="0" smtClean="0"/>
              <a:t>ω</a:t>
            </a:r>
            <a:r>
              <a:rPr lang="ro-RO" baseline="-25000" dirty="0" smtClean="0"/>
              <a:t>r</a:t>
            </a:r>
            <a:r>
              <a:rPr lang="ro-RO" dirty="0" smtClean="0"/>
              <a:t> </a:t>
            </a:r>
          </a:p>
          <a:p>
            <a:endParaRPr lang="ro-RO" dirty="0"/>
          </a:p>
          <a:p>
            <a:r>
              <a:rPr lang="el-GR" dirty="0" smtClean="0"/>
              <a:t>ω</a:t>
            </a:r>
            <a:r>
              <a:rPr lang="ro-RO" dirty="0" smtClean="0"/>
              <a:t>/</a:t>
            </a:r>
            <a:r>
              <a:rPr lang="el-GR" dirty="0" smtClean="0"/>
              <a:t> ω</a:t>
            </a:r>
            <a:r>
              <a:rPr lang="ro-RO" baseline="-25000" dirty="0" smtClean="0"/>
              <a:t>r</a:t>
            </a:r>
            <a:r>
              <a:rPr lang="ro-RO" dirty="0" smtClean="0"/>
              <a:t> = M</a:t>
            </a:r>
            <a:r>
              <a:rPr lang="ro-RO" baseline="-25000" dirty="0" smtClean="0"/>
              <a:t>r</a:t>
            </a:r>
            <a:r>
              <a:rPr lang="ro-RO" dirty="0" smtClean="0"/>
              <a:t>/ M</a:t>
            </a:r>
            <a:r>
              <a:rPr lang="ro-RO" baseline="-25000" dirty="0" smtClean="0"/>
              <a:t>t</a:t>
            </a:r>
            <a:r>
              <a:rPr lang="ro-RO" dirty="0" smtClean="0"/>
              <a:t> =( F</a:t>
            </a:r>
            <a:r>
              <a:rPr lang="ro-RO" baseline="-25000" dirty="0" smtClean="0"/>
              <a:t>tr</a:t>
            </a:r>
            <a:r>
              <a:rPr lang="ro-RO" dirty="0" smtClean="0"/>
              <a:t>  ·D</a:t>
            </a:r>
            <a:r>
              <a:rPr lang="ro-RO" baseline="-25000" dirty="0" smtClean="0"/>
              <a:t>r</a:t>
            </a:r>
            <a:r>
              <a:rPr lang="ro-RO" dirty="0" smtClean="0"/>
              <a:t>/2 )/ M</a:t>
            </a:r>
            <a:r>
              <a:rPr lang="ro-RO" baseline="-25000" dirty="0" smtClean="0"/>
              <a:t>t</a:t>
            </a:r>
            <a:r>
              <a:rPr lang="ro-RO" dirty="0" smtClean="0"/>
              <a:t> =i </a:t>
            </a:r>
          </a:p>
          <a:p>
            <a:r>
              <a:rPr lang="ro-RO" dirty="0" smtClean="0"/>
              <a:t>i  - raportul de transmitere al transmisiei </a:t>
            </a:r>
          </a:p>
          <a:p>
            <a:r>
              <a:rPr lang="ro-RO" dirty="0" smtClean="0"/>
              <a:t>i – mare treaptă mică de viteză </a:t>
            </a:r>
          </a:p>
          <a:p>
            <a:r>
              <a:rPr lang="ro-RO" dirty="0" smtClean="0"/>
              <a:t>i – mic treaptă mare de viteză </a:t>
            </a:r>
            <a:endParaRPr lang="ro-RO" dirty="0"/>
          </a:p>
          <a:p>
            <a:endParaRPr lang="ro-RO" baseline="-25000" dirty="0" smtClean="0"/>
          </a:p>
        </p:txBody>
      </p:sp>
      <p:sp>
        <p:nvSpPr>
          <p:cNvPr id="38" name="Oval 37"/>
          <p:cNvSpPr/>
          <p:nvPr/>
        </p:nvSpPr>
        <p:spPr>
          <a:xfrm>
            <a:off x="7239000" y="5715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10800000">
            <a:off x="6740577" y="6609413"/>
            <a:ext cx="990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ircular Arrow 48"/>
          <p:cNvSpPr/>
          <p:nvPr/>
        </p:nvSpPr>
        <p:spPr>
          <a:xfrm rot="6600000">
            <a:off x="7235584" y="5673599"/>
            <a:ext cx="822960" cy="97840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186627"/>
              <a:gd name="adj5" fmla="val 12500"/>
            </a:avLst>
          </a:prstGeom>
          <a:solidFill>
            <a:srgbClr val="FF0000"/>
          </a:solidFill>
          <a:ln w="63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77200" y="5943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rgbClr val="FF0000"/>
                </a:solidFill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</a:rPr>
              <a:t>ω</a:t>
            </a:r>
            <a:r>
              <a:rPr lang="ro-RO" sz="2000" b="1" baseline="-25000" dirty="0" smtClean="0">
                <a:solidFill>
                  <a:srgbClr val="FF0000"/>
                </a:solidFill>
              </a:rPr>
              <a:t>r</a:t>
            </a:r>
            <a:endParaRPr lang="en-US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29400" y="61722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/>
              <a:t>F</a:t>
            </a:r>
            <a:r>
              <a:rPr lang="ro-RO" sz="2000" b="1" baseline="-25000" dirty="0" smtClean="0"/>
              <a:t>tr</a:t>
            </a:r>
            <a:endParaRPr lang="en-US" sz="2000" b="1" baseline="-25000" dirty="0"/>
          </a:p>
        </p:txBody>
      </p:sp>
      <p:cxnSp>
        <p:nvCxnSpPr>
          <p:cNvPr id="55" name="Straight Connector 54"/>
          <p:cNvCxnSpPr>
            <a:stCxn id="38" idx="2"/>
          </p:cNvCxnSpPr>
          <p:nvPr/>
        </p:nvCxnSpPr>
        <p:spPr>
          <a:xfrm flipV="1">
            <a:off x="7239000" y="55626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153400" y="55626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239000" y="5638800"/>
            <a:ext cx="914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00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>
                <a:solidFill>
                  <a:srgbClr val="0070C0"/>
                </a:solidFill>
              </a:rPr>
              <a:t>D</a:t>
            </a:r>
            <a:r>
              <a:rPr lang="ro-RO" baseline="-25000" dirty="0" smtClean="0">
                <a:solidFill>
                  <a:srgbClr val="0070C0"/>
                </a:solidFill>
              </a:rPr>
              <a:t>r</a:t>
            </a:r>
            <a:endParaRPr lang="en-US" baseline="-25000" dirty="0">
              <a:solidFill>
                <a:srgbClr val="0070C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7391400" y="57150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543800" y="5867400"/>
            <a:ext cx="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6" y="91828"/>
            <a:ext cx="909623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Curelele din materiale plastice. </a:t>
            </a:r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unt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tipuri de curele, în care apare materialul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plastic: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din material plastic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din material plastic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(compound =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compuse)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poliamidice şi poliesterice, utilizate sub</a:t>
            </a:r>
            <a:r>
              <a:rPr lang="ro-RO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formă de folii de grosimi diferite sau sub formă de fire împletite sau cablate.</a:t>
            </a:r>
          </a:p>
          <a:p>
            <a:pPr>
              <a:buFontTx/>
              <a:buChar char="-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vantaj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/ dezavantaj: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rezistenţe la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tracţiune şi uzare mai mari, dar nu prezintă o aderenţă prea bună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la roţi (coeficienţi de frecare mici). Din acest motiv, materialele</a:t>
            </a: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plastice singure au o utilizare restrânsă în confecţionarea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Curelele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compound</a:t>
            </a:r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realizate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dintr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folie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sau dintr-un strat de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şnururi din poliamidă sau poliester, ca element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de rezistenţă, căptuşit la interior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 un strat subţire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din piele de înaltă calitate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şi dintr-un strat de protecţie,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dispus pe partea exterioară. Stratul din material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plastic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este elementul de rezistenţă al curelei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nailon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cu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400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MPa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poliester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cu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σ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850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MPa), iar stratul din piele este cel care asigură 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aderenţă bună între curea şi roţi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= 0,45…0,6,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v = 20…30 m/s).</a:t>
            </a: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Astfel,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compound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însumează proprietăţile de rezistenţă ale materialelor plastice cu cele de fricţiune ale pielii.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sunt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rezistente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produse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petroliere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sunt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foarte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flexibile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putându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-se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înfăşura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roţi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diametre foarte mici (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D/h ≥ 10)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it-IT" i="1" dirty="0" smtClean="0">
                <a:latin typeface="Calibri" pitchFamily="34" charset="0"/>
                <a:cs typeface="Calibri" pitchFamily="34" charset="0"/>
              </a:rPr>
              <a:t> sunt antielectrostatice,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it-IT" i="1" dirty="0" smtClean="0">
                <a:latin typeface="Calibri" pitchFamily="34" charset="0"/>
                <a:cs typeface="Calibri" pitchFamily="34" charset="0"/>
              </a:rPr>
              <a:t> funcţionează bine la temperaturi până la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1200C,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permit viteze periferice foarte mari (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 &gt; 100 m/s),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9759" b="8911"/>
          <a:stretch>
            <a:fillRect/>
          </a:stretch>
        </p:blipFill>
        <p:spPr bwMode="auto">
          <a:xfrm>
            <a:off x="5334000" y="23622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988" y="125569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i="1" dirty="0" smtClean="0">
                <a:latin typeface="Calibri" pitchFamily="34" charset="0"/>
                <a:cs typeface="Calibri" pitchFamily="34" charset="0"/>
              </a:rPr>
              <a:t>suportă frecvenţe de îndoiri mari (până la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100 Hz),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au o durabilitate mare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sunt, practic, insensibile la umiditate.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Performanţele ridicate ale acestor curele fac posibilă utilizarea lor la realizarea transmisiilor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cu dimensiuni de gabarit mici şi a celor care funcţionează la viteze mari;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76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Curelele late politriunghiulare (Poly-V)</a:t>
            </a:r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Au o construcţie specială, suprafaţa exterioară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fiind netedă, iar suprafaţa interioară este profilată.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Suprafaţa interioară prezintă proeminenţe,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dispuse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longitudinal, cu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profil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triunghiular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Elementul</a:t>
            </a:r>
            <a:r>
              <a:rPr lang="en-US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</a:t>
            </a:r>
            <a:r>
              <a:rPr lang="ro-RO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rezistenţă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este un şnur din material plastic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înglobat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cauciuc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Cureaua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acoperită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la exterior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cu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un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strat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protector,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realizat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din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material plastic, care asigură aderenţa şi rezistenţa la uzare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 curelei.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Porţiunea profilată, având înălţime mică în raport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cu înălţimea totală a curelei, conferă acestor curele 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flexibilitate mare, comparabilă cu cea a curelelor late obişnuite. Proeminenţele triunghiulare – 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contact ale curelei cu roata – asigură o aderenţă sporită şi presiuni de contact mai mici decât în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cazul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late.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politriunghiulare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transmit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puteri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≤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1250 kW, la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viteze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v 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≤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50 m/s.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14091"/>
          <a:stretch>
            <a:fillRect/>
          </a:stretch>
        </p:blipFill>
        <p:spPr bwMode="auto">
          <a:xfrm>
            <a:off x="5486400" y="1676400"/>
            <a:ext cx="3048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763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Benzile metalice</a:t>
            </a:r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Se prezintă sub forma unor benzi din oţel de mare rezistenţă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= 1300...1600 MPa), cu lăţimi cuprinse între 20...250 mm şi grosimi între 0,6...1,1 mm.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Transmisiile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benzi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metalice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funcţiona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viteze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foarte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apropiate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viteza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sunetului), asigurând transmiterea unor puteri mari.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Necesită forţe de întindere, iniţiale, foarte mari,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o foarte ridicată precizie de execuţie şi montaj a roţilor şi o rigiditate mare a arborilor.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Se pot utiliza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locul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piele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textile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locul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angrenajelor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la locomotive,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vapoare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termocentrale etc.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În comparaţie cu angrenajele, transmisiile cu bandă funcţionează cu zgomot mult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mai redus.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Pentru mărirea coeficientului de frecare dintre banda metalică şi roţile transmisiei, roţile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curea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se pot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căptuşi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cu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plută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(m = 0,35).</a:t>
            </a:r>
          </a:p>
          <a:p>
            <a:pPr>
              <a:buFont typeface="Arial" pitchFamily="34" charset="0"/>
              <a:buChar char="•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La transmisiile care funcţionează cu viteză foarte mare, pentru ca pierderile prin frecarea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dintre elementele în mişcare şi atmosferă să fie cât mai reduse, se recomandă introducerea acestora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carcase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cu un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anumit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grad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8044" y="4408227"/>
            <a:ext cx="8883555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err="1" smtClean="0"/>
              <a:t>Curele</a:t>
            </a:r>
            <a:r>
              <a:rPr lang="en-US" b="1" dirty="0" smtClean="0"/>
              <a:t> late </a:t>
            </a:r>
            <a:r>
              <a:rPr lang="en-US" b="1" dirty="0" err="1" smtClean="0"/>
              <a:t>dinţate</a:t>
            </a:r>
            <a:r>
              <a:rPr lang="en-US" b="1" dirty="0" smtClean="0"/>
              <a:t> (</a:t>
            </a:r>
            <a:r>
              <a:rPr lang="en-US" b="1" dirty="0" err="1" smtClean="0"/>
              <a:t>sincrone</a:t>
            </a:r>
            <a:r>
              <a:rPr lang="en-US" b="1" dirty="0" smtClean="0"/>
              <a:t>)</a:t>
            </a:r>
            <a:endParaRPr lang="ro-RO" b="1" dirty="0" smtClean="0"/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Cureaua dinţată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se compune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dintr-un element de înaltă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rezistenţă 1, înglobat într-o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masă compactă de cauciuc sau material plastic 2.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Suprafaţa exterioară şi zona danturată sunt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protejate cu un strat 3, din ţesături din fibre sintetice rezistente la uzură şi la agenţi chimici şi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termici. Elementul de rezistenţă 1 poate fi realizat din cabluri metalice, din fibre de poliester sau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fibre de sticlă.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4286" b="12793"/>
          <a:stretch>
            <a:fillRect/>
          </a:stretch>
        </p:blipFill>
        <p:spPr bwMode="auto">
          <a:xfrm>
            <a:off x="3048000" y="4648200"/>
            <a:ext cx="5838825" cy="77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17693"/>
            <a:ext cx="8763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Curelele cu dantură pe o singură parte se folosesc la transmisiile cu axe paralele şi ramuri deschise,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 sau fără rolă de întindere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fig. a și b,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iar curele cu dantură pe ambele părţi se folosesc la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transmisiile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mulţi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arbori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dispuşi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o parte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fig. c.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Dinţii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curelelor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pot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fi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trapezoidali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parabolici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şi</a:t>
            </a:r>
            <a:r>
              <a:rPr lang="en-US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semicirculari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Profilul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clasic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dintelui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este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cel trapezoidal,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 ultimul timp executându-se şi profile curbilinii,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prin aceasta urmărindu-se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reducerea zgomotului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şi îmbunătăţirea modului de intrare şi ieşire în şi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din angrenare.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Profilul cu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formă parabolică permite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utilizarea dinţilor mai înalţi în raport cu profilul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tradiţional. Această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caracteristică, cumulată cu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robusteţea dintelui, permite o creştere a sarcinii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transmise şi o reducere 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interfeţei create în timpul angrenării dintre dintele curelei şi cel al roţii. Forma parabolică determină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următoarele avantaje: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reducerea zgomotului în funcţionare; </a:t>
            </a:r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sporirea puterii transmise; </a:t>
            </a:r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creşterea rezistenţei dintelui la oboseală.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Curelele sincrone cu dinţi trapezoidali, se utilizează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până la 150 CP şi 16.000 rot/min.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Curelele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cu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dinţi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curbilinii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, cu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profil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parabolic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şi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semicircular, pot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prelua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sarcini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mai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mari</a:t>
            </a:r>
            <a:r>
              <a:rPr lang="en-US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cu</a:t>
            </a:r>
            <a:r>
              <a:rPr lang="ro-RO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până la 200% faţă de cele cu dinţi trapezoidali. </a:t>
            </a:r>
            <a:endParaRPr lang="ro-RO" b="1" i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Se regăsesc în gama de dimensiuni corespunzătoare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paşilor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3, 5, 8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14 mm.</a:t>
            </a:r>
          </a:p>
          <a:p>
            <a:r>
              <a:rPr lang="vi-VN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Aceste transmisii cumulează avantajele transmisiilor prin</a:t>
            </a:r>
            <a:r>
              <a:rPr lang="ro-RO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curele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late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şi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ale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transmisiilor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prin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lanţ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ro-RO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  Sunt </a:t>
            </a:r>
            <a:r>
              <a:rPr lang="vi-VN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utilizate în multe</a:t>
            </a:r>
            <a:r>
              <a:rPr lang="ro-RO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domenii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 cum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ar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fi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construcţia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autovehicule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(la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sistemul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distribuţie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);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construcţia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maşinilorunelte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o-RO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construcţia maşinilor textile, birotică, computere, proiectoare, maşini de scris etc.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000" r="6000"/>
          <a:stretch>
            <a:fillRect/>
          </a:stretch>
        </p:blipFill>
        <p:spPr bwMode="auto">
          <a:xfrm>
            <a:off x="5412469" y="1371600"/>
            <a:ext cx="373153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203190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Curele</a:t>
            </a:r>
            <a:r>
              <a:rPr lang="en-US" b="1" dirty="0" smtClean="0"/>
              <a:t> </a:t>
            </a:r>
            <a:r>
              <a:rPr lang="en-US" b="1" dirty="0" err="1" smtClean="0"/>
              <a:t>trapezoidale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0"/>
            <a:ext cx="4153772" cy="130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1219200"/>
            <a:ext cx="891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Cureaua trapezoidală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are în secţiune transversală forma unui trapez isoscel şi este formată din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mai multe zone. Zona 1 reprezintă elementul de rezistenţă al curelei, care poate fi realizat din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ţesătură de bumbac (fig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a), din şnur (fig. b) sau din cablu (fig. c). Elementul 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rezistenţă este învelit într-o masă de cauciuc sintetic, care cuprinde zona de compresiune 2 (duritate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70...800 Sh) şi zona de întindere 3 (duritate 60...700 Sh). La exterior, cureaua este protejată prin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învelişul de protecţie 4, format din unul sau mai multe straturi de pânză cauciucată.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Curelele trapezoidale sunt standardizate, în funcţie de dimensiunile secţiunii, în două tipuri:</a:t>
            </a:r>
          </a:p>
          <a:p>
            <a:pPr>
              <a:buFontTx/>
              <a:buChar char="-"/>
            </a:pP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curele trapezoidale clasice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; -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curele trapezoidale înguste. </a:t>
            </a:r>
            <a:endParaRPr lang="en-US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Se mai folosesc şi alte tipuri de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curele trapezoidale, cum ar fi: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curele speciale, curele dublu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trapezoidale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trapezoidale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 multiple.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 stare deformată, atunci când cureaua se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înfăşoară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pe roată,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flancul curelei devine rectiliniu, ca şi flancul canalului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de pe roata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Față de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curele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late </a:t>
            </a:r>
            <a:r>
              <a:rPr lang="en-U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clasice</a:t>
            </a:r>
            <a:r>
              <a:rPr lang="en-U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transmisiile prin curele trapezoidale </a:t>
            </a:r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au</a:t>
            </a:r>
            <a:endParaRPr lang="vi-VN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capacitate portantă mai mare şi o încărcare mai mică a</a:t>
            </a:r>
            <a:r>
              <a:rPr lang="ro-RO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arborilor</a:t>
            </a:r>
            <a:r>
              <a:rPr lang="es-ES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o-RO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s-ES" dirty="0" err="1" smtClean="0">
                <a:latin typeface="Calibri" pitchFamily="34" charset="0"/>
                <a:cs typeface="Calibri" pitchFamily="34" charset="0"/>
              </a:rPr>
              <a:t>Aceste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avantaje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sunt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determinate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 -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frecarea</a:t>
            </a:r>
            <a:endParaRPr lang="es-E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mărită dintre curea şi roţi, coeficientul de frecare redus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’</a:t>
            </a:r>
          </a:p>
          <a:p>
            <a:r>
              <a:rPr lang="en-US" dirty="0" err="1" smtClean="0">
                <a:latin typeface="Calibri" pitchFamily="34" charset="0"/>
                <a:cs typeface="Calibri" pitchFamily="34" charset="0"/>
              </a:rPr>
              <a:t>fiind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aproximativ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mare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decât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coeficientul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frecare de alunecare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Se recomandă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la transmisii cu distanţe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/>
              <a:t>mici</a:t>
            </a:r>
            <a:r>
              <a:rPr lang="en-US" dirty="0" smtClean="0"/>
              <a:t> </a:t>
            </a:r>
            <a:r>
              <a:rPr lang="en-US" dirty="0" err="1" smtClean="0"/>
              <a:t>între</a:t>
            </a:r>
            <a:r>
              <a:rPr lang="en-US" dirty="0" smtClean="0"/>
              <a:t> axe </a:t>
            </a:r>
            <a:r>
              <a:rPr lang="en-US" dirty="0" err="1" smtClean="0"/>
              <a:t>şi</a:t>
            </a:r>
            <a:r>
              <a:rPr lang="en-US" dirty="0" smtClean="0"/>
              <a:t> cu </a:t>
            </a:r>
            <a:r>
              <a:rPr lang="en-US" dirty="0" err="1" smtClean="0"/>
              <a:t>rapoarte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de </a:t>
            </a:r>
            <a:r>
              <a:rPr lang="en-US" dirty="0" err="1" smtClean="0"/>
              <a:t>transmitere</a:t>
            </a:r>
            <a:r>
              <a:rPr lang="en-US" dirty="0" smtClean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1735" t="7143" r="11990" b="7143"/>
          <a:stretch>
            <a:fillRect/>
          </a:stretch>
        </p:blipFill>
        <p:spPr bwMode="auto">
          <a:xfrm>
            <a:off x="6705600" y="3733800"/>
            <a:ext cx="2063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"/>
            <a:ext cx="2676525" cy="96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52400"/>
            <a:ext cx="417550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ROŢI PENTRU TRANSMISIILE PRIN CURELE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Roţi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transmisiile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 late </a:t>
            </a:r>
            <a:r>
              <a:rPr lang="en-US" b="1" dirty="0" err="1" smtClean="0"/>
              <a:t>netede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3867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762000"/>
            <a:ext cx="38972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362200"/>
            <a:ext cx="4683566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971800"/>
            <a:ext cx="208399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800600"/>
            <a:ext cx="38258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Roţi</a:t>
            </a:r>
            <a:r>
              <a:rPr lang="en-US" b="1" dirty="0" smtClean="0"/>
              <a:t> </a:t>
            </a:r>
            <a:r>
              <a:rPr lang="en-US" b="1" dirty="0" err="1" smtClean="0"/>
              <a:t>pentru</a:t>
            </a:r>
            <a:r>
              <a:rPr lang="en-US" b="1" dirty="0" smtClean="0"/>
              <a:t> </a:t>
            </a:r>
            <a:r>
              <a:rPr lang="en-US" b="1" dirty="0" err="1" smtClean="0"/>
              <a:t>transmisiile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 </a:t>
            </a:r>
            <a:r>
              <a:rPr lang="en-US" b="1" dirty="0" err="1" smtClean="0"/>
              <a:t>trapezoidale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170956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Roţi pentru transmisiile prin curele dinţate (sincrone)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58891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553537" cy="400110"/>
          </a:xfrm>
          <a:prstGeom prst="rect">
            <a:avLst/>
          </a:prstGeom>
          <a:solidFill>
            <a:srgbClr val="FF99CC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SISTEME DE </a:t>
            </a:r>
            <a:r>
              <a:rPr lang="ro-RO" sz="2000" b="1" dirty="0" smtClean="0"/>
              <a:t>ÎNTINDERE</a:t>
            </a:r>
            <a:r>
              <a:rPr lang="en-US" b="1" dirty="0" smtClean="0"/>
              <a:t> A CURELEI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9600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orţel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frecare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roţile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necesare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pentru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momentului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torsiune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se obțin datorită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existenței forțelor normale de apăsare dintre curea și roți, obținute 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întinderea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Aceasta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periodic,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printr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montaj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adecvat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continuu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timpul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funcţionării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Tipuri de sisteme</a:t>
            </a:r>
            <a:r>
              <a:rPr kumimoji="0" lang="ro-RO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întindere:</a:t>
            </a:r>
            <a:endParaRPr kumimoji="0" lang="ro-RO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lang="ro-RO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isteme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permanentă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la valori prestabilite;</a:t>
            </a: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eriod"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isteme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automată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realizează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variabilă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momentul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torsiune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971800"/>
            <a:ext cx="3581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lvl="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US" b="1" dirty="0" err="1" smtClean="0">
                <a:cs typeface="Times New Roman" pitchFamily="18" charset="0"/>
              </a:rPr>
              <a:t>Sisteme</a:t>
            </a:r>
            <a:r>
              <a:rPr lang="en-US" b="1" dirty="0" smtClean="0">
                <a:cs typeface="Times New Roman" pitchFamily="18" charset="0"/>
              </a:rPr>
              <a:t> de </a:t>
            </a:r>
            <a:r>
              <a:rPr lang="en-US" b="1" dirty="0" err="1" smtClean="0">
                <a:cs typeface="Times New Roman" pitchFamily="18" charset="0"/>
              </a:rPr>
              <a:t>tensionare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permanente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83024" y="3480179"/>
            <a:ext cx="8915400" cy="175432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realizează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iniţială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forţa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stabilită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calcul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sarcina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trebuie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Funcţionarea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valori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ale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sarcinii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loc fie cu 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încărcare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incompletă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fie cu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patinarea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acesteia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Forţa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i="1" dirty="0" smtClean="0">
                <a:ea typeface="Times New Roman" pitchFamily="18" charset="0"/>
                <a:cs typeface="Arial" pitchFamily="34" charset="0"/>
              </a:rPr>
              <a:t>F</a:t>
            </a:r>
            <a:r>
              <a:rPr lang="en-US" baseline="-25000" dirty="0" smtClean="0">
                <a:ea typeface="Times New Roman" pitchFamily="18" charset="0"/>
                <a:cs typeface="Arial" pitchFamily="34" charset="0"/>
              </a:rPr>
              <a:t>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elasticitatea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aplicarea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forţe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exterioare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3925" y="5268078"/>
            <a:ext cx="8832376" cy="14773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elasticitatea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realizează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scurtarea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acesteia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posibil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–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late)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deplasarea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poziţiei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motorului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modificarea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distanţei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axe.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tip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are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dezavantajul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periodic,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necesar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controlul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stării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tensiune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dacă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este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necesar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aducerea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limitele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iniţiale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4185" t="4082" r="6142" b="2041"/>
          <a:stretch>
            <a:fillRect/>
          </a:stretch>
        </p:blipFill>
        <p:spPr bwMode="auto">
          <a:xfrm>
            <a:off x="3581400" y="152400"/>
            <a:ext cx="5562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3657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Întindere prin deplasarea motorului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2590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Întindere cu ajutorul greutăților 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343400"/>
            <a:ext cx="366335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2000" y="5105400"/>
            <a:ext cx="4038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Determinarea forței de  întindere F</a:t>
            </a:r>
            <a:r>
              <a:rPr lang="ro-RO" baseline="-25000" dirty="0" smtClean="0"/>
              <a:t>0</a:t>
            </a:r>
            <a:r>
              <a:rPr lang="ro-RO" dirty="0" smtClean="0"/>
              <a:t>, prin metoda  săgeții realizată de forța F</a:t>
            </a:r>
            <a:r>
              <a:rPr lang="ro-RO" baseline="-25000" dirty="0" smtClean="0"/>
              <a:t>p</a:t>
            </a:r>
            <a:endParaRPr lang="en-US" baseline="-250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 l="5769" t="28715" r="50000" b="9223"/>
          <a:stretch>
            <a:fillRect/>
          </a:stretch>
        </p:blipFill>
        <p:spPr bwMode="auto">
          <a:xfrm>
            <a:off x="609600" y="5334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50000" t="6357" r="5769" b="11367"/>
          <a:stretch>
            <a:fillRect/>
          </a:stretch>
        </p:blipFill>
        <p:spPr bwMode="auto">
          <a:xfrm>
            <a:off x="381000" y="2133600"/>
            <a:ext cx="1905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84582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7030A0"/>
                </a:solidFill>
              </a:rPr>
              <a:t>Rolul transmisiilor  </a:t>
            </a:r>
            <a:r>
              <a:rPr lang="ro-RO" dirty="0" smtClean="0"/>
              <a:t>este de a transmite și a adapta parametri de funcționare ai motoarelor, la parametri de lucu necesari mașinilor de luru ( putere. Moment, viteză sens, etc.). 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În funcție de </a:t>
            </a:r>
            <a:r>
              <a:rPr lang="ro-RO" b="1" dirty="0" smtClean="0"/>
              <a:t>gradul de transformare </a:t>
            </a:r>
            <a:r>
              <a:rPr lang="ro-RO" dirty="0" smtClean="0"/>
              <a:t>al puterii transmise, pot fi: </a:t>
            </a:r>
          </a:p>
          <a:p>
            <a:pPr>
              <a:buFontTx/>
              <a:buChar char="-"/>
            </a:pPr>
            <a:r>
              <a:rPr lang="ro-RO" b="1" dirty="0"/>
              <a:t>S</a:t>
            </a:r>
            <a:r>
              <a:rPr lang="ro-RO" b="1" dirty="0" smtClean="0"/>
              <a:t>imple</a:t>
            </a:r>
            <a:r>
              <a:rPr lang="ro-RO" dirty="0" smtClean="0"/>
              <a:t>, cu o singură treaptă de transformare; </a:t>
            </a:r>
          </a:p>
          <a:p>
            <a:pPr>
              <a:buFontTx/>
              <a:buChar char="-"/>
            </a:pPr>
            <a:r>
              <a:rPr lang="ro-RO" b="1" dirty="0" smtClean="0"/>
              <a:t>Complexe,   </a:t>
            </a:r>
            <a:r>
              <a:rPr lang="ro-RO" dirty="0" smtClean="0"/>
              <a:t>cu mai multe trepte  cu raport fix  sau variabil sau mai multe combinații de transmisii, etc..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32004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b="1" dirty="0" smtClean="0"/>
              <a:t>TRANSMISII MECANICE SIMPLE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 smtClean="0"/>
              <a:t>Transmisii directe</a:t>
            </a:r>
          </a:p>
          <a:p>
            <a:r>
              <a:rPr lang="ro-RO" dirty="0"/>
              <a:t> </a:t>
            </a:r>
            <a:r>
              <a:rPr lang="ro-RO" dirty="0" smtClean="0"/>
              <a:t>    a. Cu roți dințate </a:t>
            </a:r>
          </a:p>
          <a:p>
            <a:r>
              <a:rPr lang="ro-RO" dirty="0"/>
              <a:t> </a:t>
            </a:r>
            <a:r>
              <a:rPr lang="ro-RO" dirty="0" smtClean="0"/>
              <a:t>    b. Cu roți de fricțiune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3505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o-RO" b="1" dirty="0" smtClean="0"/>
              <a:t>Transmisii  indirecte</a:t>
            </a:r>
          </a:p>
          <a:p>
            <a:r>
              <a:rPr lang="ro-RO" dirty="0"/>
              <a:t> </a:t>
            </a:r>
            <a:r>
              <a:rPr lang="ro-RO" dirty="0" smtClean="0"/>
              <a:t>    a. Cu elemente flexibile (curele)  </a:t>
            </a:r>
          </a:p>
          <a:p>
            <a:r>
              <a:rPr lang="ro-RO" dirty="0"/>
              <a:t> </a:t>
            </a:r>
            <a:r>
              <a:rPr lang="ro-RO" dirty="0" smtClean="0"/>
              <a:t>    b. Cu elemente articulate (prin lanțuri)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52400"/>
            <a:ext cx="5638800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pPr marL="0" lvl="4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o-RO" b="1" dirty="0" smtClean="0">
                <a:cs typeface="Times New Roman" pitchFamily="18" charset="0"/>
              </a:rPr>
              <a:t>Întindere</a:t>
            </a:r>
            <a:r>
              <a:rPr lang="en-US" b="1" dirty="0" smtClean="0">
                <a:cs typeface="Times New Roman" pitchFamily="18" charset="0"/>
              </a:rPr>
              <a:t>  </a:t>
            </a:r>
            <a:r>
              <a:rPr lang="en-US" b="1" dirty="0" err="1" smtClean="0">
                <a:cs typeface="Times New Roman" pitchFamily="18" charset="0"/>
              </a:rPr>
              <a:t>realizată</a:t>
            </a:r>
            <a:r>
              <a:rPr lang="en-US" b="1" dirty="0" smtClean="0">
                <a:cs typeface="Times New Roman" pitchFamily="18" charset="0"/>
              </a:rPr>
              <a:t>  </a:t>
            </a:r>
            <a:r>
              <a:rPr lang="en-US" b="1" dirty="0" err="1" smtClean="0">
                <a:cs typeface="Times New Roman" pitchFamily="18" charset="0"/>
              </a:rPr>
              <a:t>prin</a:t>
            </a:r>
            <a:r>
              <a:rPr lang="en-US" b="1" dirty="0" smtClean="0">
                <a:cs typeface="Times New Roman" pitchFamily="18" charset="0"/>
              </a:rPr>
              <a:t>  </a:t>
            </a:r>
            <a:r>
              <a:rPr lang="en-US" b="1" dirty="0" err="1" smtClean="0">
                <a:cs typeface="Times New Roman" pitchFamily="18" charset="0"/>
              </a:rPr>
              <a:t>aplicarea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unor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forţe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 err="1" smtClean="0">
                <a:cs typeface="Times New Roman" pitchFamily="18" charset="0"/>
              </a:rPr>
              <a:t>exterioare</a:t>
            </a:r>
            <a:endParaRPr lang="en-US" b="1" dirty="0" smtClean="0"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096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4625" marR="0" lvl="0" indent="1841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Forţele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exterioare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intermediul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role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întindere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asigurându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-se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tensionarea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constantă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174625" lvl="0" indent="184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întindere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plasată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exteriorul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fig. a,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interiorul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acestuia</a:t>
            </a:r>
            <a:r>
              <a:rPr lang="ro-RO" dirty="0" smtClean="0">
                <a:ea typeface="Times New Roman" pitchFamily="18" charset="0"/>
                <a:cs typeface="Arial" pitchFamily="34" charset="0"/>
              </a:rPr>
              <a:t> , fig. b,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fiecare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poziţionare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având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avantaje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dezavantaje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 l="2985" t="7103" r="14925" b="56617"/>
          <a:stretch>
            <a:fillRect/>
          </a:stretch>
        </p:blipFill>
        <p:spPr bwMode="auto">
          <a:xfrm>
            <a:off x="3733800" y="1752600"/>
            <a:ext cx="5257800" cy="223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4191000"/>
            <a:ext cx="4191000" cy="203132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Reglarea</a:t>
            </a:r>
            <a:r>
              <a:rPr lang="en-US" dirty="0" smtClean="0"/>
              <a:t> </a:t>
            </a:r>
            <a:r>
              <a:rPr lang="en-US" dirty="0" err="1" smtClean="0"/>
              <a:t>întinderii</a:t>
            </a:r>
            <a:r>
              <a:rPr lang="en-US" dirty="0" smtClean="0"/>
              <a:t>, </a:t>
            </a:r>
            <a:r>
              <a:rPr lang="en-US" dirty="0" err="1" smtClean="0"/>
              <a:t>deci</a:t>
            </a:r>
            <a:r>
              <a:rPr lang="en-US" dirty="0" smtClean="0"/>
              <a:t> a </a:t>
            </a:r>
            <a:r>
              <a:rPr lang="en-US" dirty="0" err="1" smtClean="0"/>
              <a:t>valorii</a:t>
            </a:r>
            <a:r>
              <a:rPr lang="en-US" dirty="0" smtClean="0"/>
              <a:t> </a:t>
            </a:r>
            <a:r>
              <a:rPr lang="en-US" dirty="0" err="1" smtClean="0"/>
              <a:t>sarcinii</a:t>
            </a:r>
            <a:r>
              <a:rPr lang="en-US" dirty="0" smtClean="0"/>
              <a:t> de </a:t>
            </a:r>
            <a:r>
              <a:rPr lang="en-US" dirty="0" err="1" smtClean="0"/>
              <a:t>tensionare</a:t>
            </a:r>
            <a:r>
              <a:rPr lang="en-US" dirty="0" smtClean="0"/>
              <a:t> </a:t>
            </a:r>
            <a:r>
              <a:rPr lang="en-US" i="1" dirty="0" smtClean="0"/>
              <a:t>F</a:t>
            </a:r>
            <a:r>
              <a:rPr lang="en-US" baseline="-25000" dirty="0" smtClean="0"/>
              <a:t>0</a:t>
            </a:r>
            <a:r>
              <a:rPr lang="en-US" dirty="0" smtClean="0"/>
              <a:t>, se</a:t>
            </a:r>
            <a:r>
              <a:rPr lang="ro-RO" dirty="0" smtClean="0"/>
              <a:t> poate</a:t>
            </a:r>
            <a:r>
              <a:rPr lang="en-US" dirty="0" smtClean="0"/>
              <a:t> </a:t>
            </a:r>
            <a:r>
              <a:rPr lang="en-US" dirty="0" err="1" smtClean="0"/>
              <a:t>realizează</a:t>
            </a:r>
            <a:r>
              <a:rPr lang="en-US" dirty="0" smtClean="0"/>
              <a:t> </a:t>
            </a:r>
            <a:r>
              <a:rPr lang="en-US" dirty="0" err="1" smtClean="0"/>
              <a:t>printr</a:t>
            </a:r>
            <a:r>
              <a:rPr lang="en-US" dirty="0" smtClean="0"/>
              <a:t>-un (</a:t>
            </a:r>
            <a:r>
              <a:rPr lang="en-US" dirty="0" err="1" smtClean="0"/>
              <a:t>mecanism</a:t>
            </a:r>
            <a:r>
              <a:rPr lang="en-US" dirty="0" smtClean="0"/>
              <a:t>) </a:t>
            </a:r>
            <a:r>
              <a:rPr lang="en-US" dirty="0" err="1" smtClean="0"/>
              <a:t>cadru</a:t>
            </a:r>
            <a:r>
              <a:rPr lang="en-US" dirty="0" smtClean="0"/>
              <a:t> cu bare. </a:t>
            </a:r>
            <a:r>
              <a:rPr lang="en-US" dirty="0" err="1" smtClean="0"/>
              <a:t>Astfel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deplasarea</a:t>
            </a:r>
            <a:r>
              <a:rPr lang="en-US" dirty="0" smtClean="0"/>
              <a:t> </a:t>
            </a:r>
            <a:r>
              <a:rPr lang="en-US" dirty="0" err="1" smtClean="0"/>
              <a:t>greutăţii</a:t>
            </a:r>
            <a:r>
              <a:rPr lang="en-US" dirty="0" smtClean="0"/>
              <a:t> </a:t>
            </a:r>
            <a:r>
              <a:rPr lang="en-US" i="1" dirty="0" smtClean="0"/>
              <a:t>G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bara</a:t>
            </a:r>
            <a:r>
              <a:rPr lang="en-US" dirty="0" smtClean="0"/>
              <a:t> </a:t>
            </a:r>
            <a:r>
              <a:rPr lang="en-US" dirty="0" err="1" smtClean="0"/>
              <a:t>suport</a:t>
            </a:r>
            <a:r>
              <a:rPr lang="en-US" dirty="0" smtClean="0"/>
              <a:t>, se </a:t>
            </a:r>
            <a:r>
              <a:rPr lang="en-US" dirty="0" err="1" smtClean="0"/>
              <a:t>modifică</a:t>
            </a:r>
            <a:r>
              <a:rPr lang="en-US" dirty="0" smtClean="0"/>
              <a:t> </a:t>
            </a: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creat</a:t>
            </a:r>
            <a:r>
              <a:rPr lang="en-US" dirty="0" smtClean="0"/>
              <a:t> de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forţă</a:t>
            </a:r>
            <a:r>
              <a:rPr lang="en-US" dirty="0" smtClean="0"/>
              <a:t>,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modificarea</a:t>
            </a:r>
            <a:r>
              <a:rPr lang="en-US" dirty="0" smtClean="0"/>
              <a:t> </a:t>
            </a:r>
            <a:r>
              <a:rPr lang="en-US" dirty="0" err="1" smtClean="0"/>
              <a:t>braţului</a:t>
            </a:r>
            <a:r>
              <a:rPr lang="en-US" dirty="0" smtClean="0"/>
              <a:t> </a:t>
            </a:r>
            <a:r>
              <a:rPr lang="en-US" dirty="0" err="1" smtClean="0"/>
              <a:t>stabilit</a:t>
            </a:r>
            <a:r>
              <a:rPr lang="en-US" dirty="0" smtClean="0"/>
              <a:t> </a:t>
            </a:r>
            <a:r>
              <a:rPr lang="en-US" dirty="0" err="1" smtClean="0"/>
              <a:t>faţă</a:t>
            </a:r>
            <a:r>
              <a:rPr lang="en-US" dirty="0" smtClean="0"/>
              <a:t> de </a:t>
            </a:r>
            <a:r>
              <a:rPr lang="en-US" dirty="0" err="1" smtClean="0"/>
              <a:t>articulaţia</a:t>
            </a:r>
            <a:r>
              <a:rPr lang="en-US" dirty="0" smtClean="0"/>
              <a:t> </a:t>
            </a:r>
            <a:r>
              <a:rPr lang="en-US" dirty="0" err="1" smtClean="0"/>
              <a:t>acesteia</a:t>
            </a:r>
            <a:r>
              <a:rPr lang="ro-RO" dirty="0" smtClean="0"/>
              <a:t>.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t="47321" r="13433" b="6198"/>
          <a:stretch>
            <a:fillRect/>
          </a:stretch>
        </p:blipFill>
        <p:spPr bwMode="auto">
          <a:xfrm>
            <a:off x="4343400" y="4191000"/>
            <a:ext cx="441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280322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Sisteme</a:t>
            </a:r>
            <a:r>
              <a:rPr lang="en-US" b="1" dirty="0" smtClean="0"/>
              <a:t> de </a:t>
            </a:r>
            <a:r>
              <a:rPr lang="en-US" b="1" dirty="0" err="1" smtClean="0"/>
              <a:t>tensionare</a:t>
            </a:r>
            <a:r>
              <a:rPr lang="en-US" b="1" dirty="0" smtClean="0"/>
              <a:t> </a:t>
            </a:r>
            <a:r>
              <a:rPr lang="en-US" b="1" dirty="0" err="1" smtClean="0"/>
              <a:t>automată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609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Aceste</a:t>
            </a:r>
            <a:r>
              <a:rPr lang="en-US" dirty="0" smtClean="0"/>
              <a:t>  </a:t>
            </a:r>
            <a:r>
              <a:rPr lang="en-US" dirty="0" err="1" smtClean="0"/>
              <a:t>sisteme</a:t>
            </a:r>
            <a:r>
              <a:rPr lang="en-US" dirty="0" smtClean="0"/>
              <a:t>  </a:t>
            </a:r>
            <a:r>
              <a:rPr lang="en-US" dirty="0" err="1" smtClean="0"/>
              <a:t>realizează</a:t>
            </a:r>
            <a:r>
              <a:rPr lang="en-US" dirty="0" smtClean="0"/>
              <a:t>  o  </a:t>
            </a:r>
            <a:r>
              <a:rPr lang="en-US" dirty="0" err="1" smtClean="0"/>
              <a:t>sarcină</a:t>
            </a:r>
            <a:r>
              <a:rPr lang="en-US" dirty="0" smtClean="0"/>
              <a:t>  de  </a:t>
            </a:r>
            <a:r>
              <a:rPr lang="en-US" dirty="0" err="1" smtClean="0"/>
              <a:t>tensionare</a:t>
            </a:r>
            <a:r>
              <a:rPr lang="en-US" dirty="0" smtClean="0"/>
              <a:t>  </a:t>
            </a:r>
            <a:r>
              <a:rPr lang="en-US" dirty="0" err="1" smtClean="0"/>
              <a:t>variabilă</a:t>
            </a:r>
            <a:r>
              <a:rPr lang="en-US" dirty="0" smtClean="0"/>
              <a:t>  (F</a:t>
            </a:r>
            <a:r>
              <a:rPr lang="en-US" baseline="-25000" dirty="0" smtClean="0"/>
              <a:t>0</a:t>
            </a:r>
            <a:r>
              <a:rPr lang="en-US" dirty="0" smtClean="0"/>
              <a:t> ≠ const.),  </a:t>
            </a:r>
            <a:r>
              <a:rPr lang="en-US" dirty="0" err="1" smtClean="0"/>
              <a:t>în</a:t>
            </a:r>
            <a:r>
              <a:rPr lang="en-US" dirty="0" smtClean="0"/>
              <a:t>  </a:t>
            </a:r>
            <a:r>
              <a:rPr lang="en-US" dirty="0" err="1" smtClean="0"/>
              <a:t>funcţie</a:t>
            </a:r>
            <a:r>
              <a:rPr lang="en-US" dirty="0" smtClean="0"/>
              <a:t>  de </a:t>
            </a:r>
            <a:r>
              <a:rPr lang="en-US" dirty="0" err="1" smtClean="0"/>
              <a:t>momentul</a:t>
            </a:r>
            <a:r>
              <a:rPr lang="en-US" dirty="0" smtClean="0"/>
              <a:t> </a:t>
            </a:r>
            <a:r>
              <a:rPr lang="en-US" dirty="0" err="1" smtClean="0"/>
              <a:t>transmis</a:t>
            </a:r>
            <a:r>
              <a:rPr lang="ro-RO" dirty="0" smtClean="0"/>
              <a:t>.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t="4633" b="51351"/>
          <a:stretch>
            <a:fillRect/>
          </a:stretch>
        </p:blipFill>
        <p:spPr bwMode="auto">
          <a:xfrm>
            <a:off x="3200400" y="1295400"/>
            <a:ext cx="31793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 t="50965"/>
          <a:stretch>
            <a:fillRect/>
          </a:stretch>
        </p:blipFill>
        <p:spPr bwMode="auto">
          <a:xfrm>
            <a:off x="6290100" y="1447800"/>
            <a:ext cx="28539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8753" y="1219200"/>
            <a:ext cx="3157847" cy="1754326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en-US" dirty="0" err="1" smtClean="0"/>
              <a:t>Tensiunea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curea</a:t>
            </a:r>
            <a:r>
              <a:rPr lang="en-US" dirty="0" smtClean="0"/>
              <a:t> se</a:t>
            </a:r>
            <a:r>
              <a:rPr lang="ro-RO" dirty="0" smtClean="0"/>
              <a:t> </a:t>
            </a:r>
            <a:r>
              <a:rPr lang="en-US" dirty="0" err="1" smtClean="0"/>
              <a:t>realizează</a:t>
            </a:r>
            <a:r>
              <a:rPr lang="en-US" dirty="0" smtClean="0"/>
              <a:t> automat,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funcţie</a:t>
            </a:r>
            <a:r>
              <a:rPr lang="en-US" dirty="0" smtClean="0"/>
              <a:t> de </a:t>
            </a:r>
            <a:r>
              <a:rPr lang="en-US" dirty="0" err="1" smtClean="0"/>
              <a:t>sarcina</a:t>
            </a:r>
            <a:r>
              <a:rPr lang="en-US" dirty="0" smtClean="0"/>
              <a:t> </a:t>
            </a:r>
            <a:r>
              <a:rPr lang="en-US" dirty="0" err="1" smtClean="0"/>
              <a:t>transmisă</a:t>
            </a:r>
            <a:r>
              <a:rPr lang="en-US" dirty="0" smtClean="0"/>
              <a:t>. </a:t>
            </a:r>
            <a:r>
              <a:rPr lang="en-US" dirty="0" err="1" smtClean="0"/>
              <a:t>Poziţionarea</a:t>
            </a:r>
            <a:r>
              <a:rPr lang="en-US" dirty="0" smtClean="0"/>
              <a:t> </a:t>
            </a:r>
            <a:r>
              <a:rPr lang="en-US" dirty="0" err="1" smtClean="0"/>
              <a:t>rolelor</a:t>
            </a:r>
            <a:r>
              <a:rPr lang="en-US" dirty="0" smtClean="0"/>
              <a:t> se </a:t>
            </a:r>
            <a:r>
              <a:rPr lang="en-US" dirty="0" err="1" smtClean="0"/>
              <a:t>realizează</a:t>
            </a:r>
            <a:r>
              <a:rPr lang="en-US" dirty="0" smtClean="0"/>
              <a:t> </a:t>
            </a:r>
            <a:r>
              <a:rPr lang="en-US" dirty="0" err="1" smtClean="0"/>
              <a:t>printr</a:t>
            </a:r>
            <a:r>
              <a:rPr lang="en-US" dirty="0" smtClean="0"/>
              <a:t>-un </a:t>
            </a:r>
            <a:r>
              <a:rPr lang="en-US" dirty="0" err="1" smtClean="0"/>
              <a:t>cadru</a:t>
            </a:r>
            <a:r>
              <a:rPr lang="en-US" dirty="0" smtClean="0"/>
              <a:t> rigid, care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menţinerea</a:t>
            </a:r>
            <a:r>
              <a:rPr lang="en-US" dirty="0" smtClean="0"/>
              <a:t> </a:t>
            </a:r>
            <a:r>
              <a:rPr lang="en-US" dirty="0" err="1" smtClean="0"/>
              <a:t>constantă</a:t>
            </a:r>
            <a:r>
              <a:rPr lang="en-US" dirty="0" smtClean="0"/>
              <a:t> a </a:t>
            </a:r>
            <a:r>
              <a:rPr lang="en-US" dirty="0" err="1" smtClean="0"/>
              <a:t>distanţei</a:t>
            </a:r>
            <a:r>
              <a:rPr lang="en-US" dirty="0" smtClean="0"/>
              <a:t> </a:t>
            </a:r>
            <a:r>
              <a:rPr lang="ro-RO" dirty="0" smtClean="0"/>
              <a:t>di</a:t>
            </a:r>
            <a:r>
              <a:rPr lang="en-US" dirty="0" err="1" smtClean="0"/>
              <a:t>ntre</a:t>
            </a:r>
            <a:r>
              <a:rPr lang="en-US" dirty="0" smtClean="0"/>
              <a:t> </a:t>
            </a:r>
            <a:r>
              <a:rPr lang="ro-RO" dirty="0" smtClean="0"/>
              <a:t>ele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68786"/>
            <a:ext cx="4002882" cy="328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81887" y="3124200"/>
            <a:ext cx="4871113" cy="369331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o-RO" dirty="0" smtClean="0"/>
              <a:t>S</a:t>
            </a:r>
            <a:r>
              <a:rPr lang="en-US" dirty="0" err="1" smtClean="0"/>
              <a:t>istem</a:t>
            </a:r>
            <a:r>
              <a:rPr lang="ro-RO" dirty="0" smtClean="0"/>
              <a:t>ul</a:t>
            </a:r>
            <a:r>
              <a:rPr lang="en-US" dirty="0" smtClean="0"/>
              <a:t> de </a:t>
            </a:r>
            <a:r>
              <a:rPr lang="en-US" dirty="0" err="1" smtClean="0"/>
              <a:t>tensionare</a:t>
            </a:r>
            <a:r>
              <a:rPr lang="en-US" dirty="0" smtClean="0"/>
              <a:t> </a:t>
            </a:r>
            <a:r>
              <a:rPr lang="en-US" dirty="0" err="1" smtClean="0"/>
              <a:t>automată</a:t>
            </a:r>
            <a:r>
              <a:rPr lang="ro-RO" dirty="0" smtClean="0"/>
              <a:t> cu r</a:t>
            </a:r>
            <a:r>
              <a:rPr lang="en-US" dirty="0" smtClean="0"/>
              <a:t>oat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dinţată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(</a:t>
            </a:r>
            <a:r>
              <a:rPr lang="en-US" i="1" dirty="0" smtClean="0"/>
              <a:t>P</a:t>
            </a:r>
            <a:r>
              <a:rPr lang="en-US" dirty="0" smtClean="0"/>
              <a:t>) </a:t>
            </a:r>
            <a:r>
              <a:rPr lang="en-US" dirty="0" err="1" smtClean="0"/>
              <a:t>este</a:t>
            </a:r>
            <a:r>
              <a:rPr lang="en-US" dirty="0" smtClean="0"/>
              <a:t> a</a:t>
            </a:r>
            <a:r>
              <a:rPr lang="ro-RO" dirty="0" smtClean="0"/>
              <a:t>mplasat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arborele</a:t>
            </a:r>
            <a:r>
              <a:rPr lang="en-US" dirty="0" smtClean="0"/>
              <a:t> </a:t>
            </a:r>
            <a:r>
              <a:rPr lang="en-US" dirty="0" err="1" smtClean="0"/>
              <a:t>motorului</a:t>
            </a:r>
            <a:r>
              <a:rPr lang="en-US" dirty="0" smtClean="0"/>
              <a:t> </a:t>
            </a:r>
            <a:r>
              <a:rPr lang="en-US" i="1" dirty="0" smtClean="0"/>
              <a:t>M</a:t>
            </a:r>
            <a:r>
              <a:rPr lang="en-US" dirty="0" smtClean="0"/>
              <a:t>. </a:t>
            </a:r>
            <a:r>
              <a:rPr lang="en-US" dirty="0" err="1" smtClean="0"/>
              <a:t>Roata</a:t>
            </a:r>
            <a:r>
              <a:rPr lang="en-US" dirty="0" smtClean="0"/>
              <a:t> </a:t>
            </a:r>
            <a:r>
              <a:rPr lang="en-US" dirty="0" err="1" smtClean="0"/>
              <a:t>dinţată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baseline="-25000" dirty="0" smtClean="0"/>
              <a:t>2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dintr</a:t>
            </a:r>
            <a:r>
              <a:rPr lang="en-US" dirty="0" smtClean="0"/>
              <a:t>-o </a:t>
            </a:r>
            <a:r>
              <a:rPr lang="en-US" dirty="0" err="1" smtClean="0"/>
              <a:t>bucată</a:t>
            </a:r>
            <a:r>
              <a:rPr lang="en-US" dirty="0" smtClean="0"/>
              <a:t> cu  </a:t>
            </a:r>
            <a:r>
              <a:rPr lang="en-US" dirty="0" err="1" smtClean="0"/>
              <a:t>roata</a:t>
            </a:r>
            <a:r>
              <a:rPr lang="en-US" dirty="0" smtClean="0"/>
              <a:t> de </a:t>
            </a:r>
            <a:r>
              <a:rPr lang="en-US" dirty="0" err="1" smtClean="0"/>
              <a:t>curea</a:t>
            </a:r>
            <a:r>
              <a:rPr lang="en-US" dirty="0" smtClean="0"/>
              <a:t> </a:t>
            </a:r>
            <a:r>
              <a:rPr lang="en-US" i="1" dirty="0" smtClean="0"/>
              <a:t>S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liberă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un </a:t>
            </a:r>
            <a:r>
              <a:rPr lang="en-US" dirty="0" err="1" smtClean="0"/>
              <a:t>bolţ</a:t>
            </a:r>
            <a:r>
              <a:rPr lang="en-US" dirty="0" smtClean="0"/>
              <a:t> </a:t>
            </a:r>
            <a:r>
              <a:rPr lang="en-US" dirty="0" err="1" smtClean="0"/>
              <a:t>presat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braţul</a:t>
            </a:r>
            <a:r>
              <a:rPr lang="en-US" dirty="0" smtClean="0"/>
              <a:t>  </a:t>
            </a:r>
            <a:r>
              <a:rPr lang="en-US" i="1" dirty="0" smtClean="0"/>
              <a:t>H</a:t>
            </a:r>
            <a:r>
              <a:rPr lang="en-US" dirty="0" smtClean="0"/>
              <a:t>,  </a:t>
            </a:r>
            <a:r>
              <a:rPr lang="en-US" dirty="0" err="1" smtClean="0"/>
              <a:t>basculant</a:t>
            </a:r>
            <a:r>
              <a:rPr lang="en-US" dirty="0" smtClean="0"/>
              <a:t>  </a:t>
            </a:r>
            <a:r>
              <a:rPr lang="en-US" dirty="0" err="1" smtClean="0"/>
              <a:t>pe</a:t>
            </a:r>
            <a:r>
              <a:rPr lang="en-US" dirty="0" smtClean="0"/>
              <a:t>  </a:t>
            </a:r>
            <a:r>
              <a:rPr lang="en-US" dirty="0" err="1" smtClean="0"/>
              <a:t>arborele</a:t>
            </a:r>
            <a:r>
              <a:rPr lang="en-US" dirty="0" smtClean="0"/>
              <a:t>  </a:t>
            </a:r>
            <a:r>
              <a:rPr lang="en-US" dirty="0" err="1" smtClean="0"/>
              <a:t>motorului</a:t>
            </a:r>
            <a:r>
              <a:rPr lang="ro-RO" dirty="0" smtClean="0"/>
              <a:t>. D</a:t>
            </a:r>
            <a:r>
              <a:rPr lang="en-US" dirty="0" err="1" smtClean="0"/>
              <a:t>atorită</a:t>
            </a:r>
            <a:r>
              <a:rPr lang="en-US" dirty="0" smtClean="0"/>
              <a:t> </a:t>
            </a:r>
            <a:r>
              <a:rPr lang="en-US" dirty="0" err="1" smtClean="0"/>
              <a:t>cuplului</a:t>
            </a:r>
            <a:r>
              <a:rPr lang="en-US" dirty="0" smtClean="0"/>
              <a:t> </a:t>
            </a:r>
            <a:r>
              <a:rPr lang="en-US" dirty="0" err="1" smtClean="0"/>
              <a:t>creat</a:t>
            </a:r>
            <a:r>
              <a:rPr lang="en-US" dirty="0" smtClean="0"/>
              <a:t> de </a:t>
            </a:r>
            <a:r>
              <a:rPr lang="en-US" dirty="0" err="1" smtClean="0"/>
              <a:t>forţele</a:t>
            </a:r>
            <a:r>
              <a:rPr lang="en-US" dirty="0" smtClean="0"/>
              <a:t> </a:t>
            </a:r>
            <a:r>
              <a:rPr lang="en-US" dirty="0" err="1" smtClean="0"/>
              <a:t>tangenţiale</a:t>
            </a:r>
            <a:r>
              <a:rPr lang="en-US" dirty="0" smtClean="0"/>
              <a:t> din </a:t>
            </a:r>
            <a:r>
              <a:rPr lang="en-US" dirty="0" err="1" smtClean="0"/>
              <a:t>angrenaj</a:t>
            </a:r>
            <a:r>
              <a:rPr lang="en-US" dirty="0" smtClean="0"/>
              <a:t>, </a:t>
            </a:r>
            <a:r>
              <a:rPr lang="en-US" dirty="0" err="1" smtClean="0"/>
              <a:t>braţul</a:t>
            </a:r>
            <a:r>
              <a:rPr lang="en-US" dirty="0" smtClean="0"/>
              <a:t> </a:t>
            </a:r>
            <a:r>
              <a:rPr lang="en-US" i="1" dirty="0" smtClean="0"/>
              <a:t>H </a:t>
            </a:r>
            <a:r>
              <a:rPr lang="en-US" dirty="0" err="1" smtClean="0"/>
              <a:t>basculează</a:t>
            </a:r>
            <a:r>
              <a:rPr lang="en-US" dirty="0" smtClean="0"/>
              <a:t> </a:t>
            </a:r>
            <a:r>
              <a:rPr lang="en-US" dirty="0" err="1" smtClean="0"/>
              <a:t>spre</a:t>
            </a:r>
            <a:r>
              <a:rPr lang="en-US" dirty="0" smtClean="0"/>
              <a:t> </a:t>
            </a:r>
            <a:r>
              <a:rPr lang="en-US" dirty="0" err="1" smtClean="0"/>
              <a:t>stânga</a:t>
            </a:r>
            <a:r>
              <a:rPr lang="en-US" dirty="0" smtClean="0"/>
              <a:t>, </a:t>
            </a:r>
            <a:r>
              <a:rPr lang="en-US" dirty="0" err="1" smtClean="0"/>
              <a:t>împreună</a:t>
            </a:r>
            <a:r>
              <a:rPr lang="en-US" dirty="0" smtClean="0"/>
              <a:t> cu  </a:t>
            </a:r>
            <a:r>
              <a:rPr lang="en-US" dirty="0" err="1" smtClean="0"/>
              <a:t>roata</a:t>
            </a:r>
            <a:r>
              <a:rPr lang="en-US" dirty="0" smtClean="0"/>
              <a:t> de </a:t>
            </a:r>
            <a:r>
              <a:rPr lang="en-US" dirty="0" err="1" smtClean="0"/>
              <a:t>curea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dirty="0" err="1" smtClean="0"/>
              <a:t>producând</a:t>
            </a:r>
            <a:r>
              <a:rPr lang="en-US" dirty="0" smtClean="0"/>
              <a:t> </a:t>
            </a:r>
            <a:r>
              <a:rPr lang="en-US" dirty="0" err="1" smtClean="0"/>
              <a:t>tensionarea</a:t>
            </a:r>
            <a:r>
              <a:rPr lang="en-US" dirty="0" smtClean="0"/>
              <a:t> </a:t>
            </a:r>
            <a:r>
              <a:rPr lang="en-US" dirty="0" err="1" smtClean="0"/>
              <a:t>curelei</a:t>
            </a:r>
            <a:r>
              <a:rPr lang="ro-RO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funcţie</a:t>
            </a:r>
            <a:r>
              <a:rPr lang="en-US" dirty="0" smtClean="0"/>
              <a:t> de </a:t>
            </a:r>
            <a:r>
              <a:rPr lang="en-US" dirty="0" err="1" smtClean="0"/>
              <a:t>sarcina</a:t>
            </a:r>
            <a:r>
              <a:rPr lang="en-US" dirty="0" smtClean="0"/>
              <a:t> </a:t>
            </a:r>
            <a:r>
              <a:rPr lang="en-US" dirty="0" err="1" smtClean="0"/>
              <a:t>transmisă</a:t>
            </a:r>
            <a:r>
              <a:rPr lang="en-US" dirty="0" smtClean="0"/>
              <a:t>.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repaus</a:t>
            </a:r>
            <a:r>
              <a:rPr lang="en-US" dirty="0" smtClean="0"/>
              <a:t>, </a:t>
            </a:r>
            <a:r>
              <a:rPr lang="en-US" dirty="0" err="1" smtClean="0"/>
              <a:t>tensiunea</a:t>
            </a:r>
            <a:r>
              <a:rPr lang="en-US" dirty="0" smtClean="0"/>
              <a:t> din </a:t>
            </a:r>
            <a:r>
              <a:rPr lang="en-US" dirty="0" err="1" smtClean="0"/>
              <a:t>curea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zero. </a:t>
            </a:r>
            <a:r>
              <a:rPr lang="en-US" dirty="0" err="1" smtClean="0"/>
              <a:t>Sensurile</a:t>
            </a:r>
            <a:r>
              <a:rPr lang="en-US" dirty="0" smtClean="0"/>
              <a:t> de </a:t>
            </a:r>
            <a:r>
              <a:rPr lang="en-US" dirty="0" err="1" smtClean="0"/>
              <a:t>rotaţie</a:t>
            </a:r>
            <a:r>
              <a:rPr lang="en-US" dirty="0" smtClean="0"/>
              <a:t> ale </a:t>
            </a:r>
            <a:r>
              <a:rPr lang="en-US" dirty="0" err="1" smtClean="0"/>
              <a:t>pinionului</a:t>
            </a:r>
            <a:r>
              <a:rPr lang="en-US" dirty="0" smtClean="0"/>
              <a:t> </a:t>
            </a:r>
            <a:r>
              <a:rPr lang="en-US" i="1" dirty="0" smtClean="0"/>
              <a:t>P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roţii</a:t>
            </a:r>
            <a:r>
              <a:rPr lang="en-US" dirty="0" smtClean="0"/>
              <a:t> de </a:t>
            </a:r>
            <a:r>
              <a:rPr lang="en-US" dirty="0" err="1" smtClean="0"/>
              <a:t>curea</a:t>
            </a:r>
            <a:r>
              <a:rPr lang="en-US" dirty="0" smtClean="0"/>
              <a:t> </a:t>
            </a:r>
            <a:r>
              <a:rPr lang="en-US" i="1" dirty="0" smtClean="0"/>
              <a:t>S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sensul</a:t>
            </a:r>
            <a:r>
              <a:rPr lang="en-US" dirty="0" smtClean="0"/>
              <a:t> </a:t>
            </a:r>
            <a:r>
              <a:rPr lang="en-US" dirty="0" err="1" smtClean="0"/>
              <a:t>momentului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provoacă</a:t>
            </a:r>
            <a:r>
              <a:rPr lang="en-US" dirty="0" smtClean="0"/>
              <a:t> </a:t>
            </a:r>
            <a:r>
              <a:rPr lang="en-US" dirty="0" err="1" smtClean="0"/>
              <a:t>întinderea</a:t>
            </a:r>
            <a:r>
              <a:rPr lang="en-US" dirty="0" smtClean="0"/>
              <a:t> </a:t>
            </a:r>
            <a:r>
              <a:rPr lang="en-US" dirty="0" err="1" smtClean="0"/>
              <a:t>curelei</a:t>
            </a:r>
            <a:r>
              <a:rPr lang="en-US" dirty="0" smtClean="0"/>
              <a:t> la    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dirty="0" err="1" smtClean="0"/>
              <a:t>axei</a:t>
            </a:r>
            <a:r>
              <a:rPr lang="en-US" dirty="0" smtClean="0"/>
              <a:t> </a:t>
            </a:r>
            <a:r>
              <a:rPr lang="en-US" dirty="0" err="1" smtClean="0"/>
              <a:t>pinionului</a:t>
            </a:r>
            <a:r>
              <a:rPr lang="en-US" dirty="0" smtClean="0"/>
              <a:t> </a:t>
            </a:r>
            <a:r>
              <a:rPr lang="en-US" i="1" dirty="0" smtClean="0"/>
              <a:t>z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prezentate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ro-RO" dirty="0" smtClean="0"/>
              <a:t>f</a:t>
            </a:r>
            <a:r>
              <a:rPr lang="en-US" dirty="0" err="1" smtClean="0"/>
              <a:t>ig</a:t>
            </a:r>
            <a:r>
              <a:rPr lang="ro-RO" dirty="0" smtClean="0"/>
              <a:t>ură.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4343400" cy="369332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109538" lvl="4" indent="68263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cs typeface="Times New Roman" pitchFamily="18" charset="0"/>
              </a:rPr>
              <a:t>CALCULUL TRANSMISIILOR PRIN CURELE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412172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685800"/>
            <a:ext cx="2214645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Elemente</a:t>
            </a:r>
            <a:r>
              <a:rPr lang="en-US" b="1" dirty="0" smtClean="0"/>
              <a:t> </a:t>
            </a:r>
            <a:r>
              <a:rPr lang="en-US" b="1" dirty="0" err="1" smtClean="0"/>
              <a:t>geometrice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590800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</a:t>
            </a:r>
            <a:r>
              <a:rPr lang="ro-RO" baseline="-25000" dirty="0" smtClean="0"/>
              <a:t>1</a:t>
            </a:r>
            <a:r>
              <a:rPr lang="ro-RO" dirty="0" smtClean="0"/>
              <a:t> – diametrul roții conducătoare;</a:t>
            </a:r>
          </a:p>
          <a:p>
            <a:r>
              <a:rPr lang="ro-RO" dirty="0" smtClean="0"/>
              <a:t>D</a:t>
            </a:r>
            <a:r>
              <a:rPr lang="ro-RO" baseline="-25000" dirty="0" smtClean="0"/>
              <a:t>2</a:t>
            </a:r>
            <a:r>
              <a:rPr lang="ro-RO" dirty="0" smtClean="0"/>
              <a:t>  - diametrul roții conduse;</a:t>
            </a:r>
            <a:endParaRPr lang="en-US" dirty="0" smtClean="0"/>
          </a:p>
          <a:p>
            <a:r>
              <a:rPr lang="en-US" dirty="0" smtClean="0"/>
              <a:t>A – </a:t>
            </a:r>
            <a:r>
              <a:rPr lang="en-US" dirty="0" err="1" smtClean="0"/>
              <a:t>distan</a:t>
            </a:r>
            <a:r>
              <a:rPr lang="ro-RO" dirty="0" smtClean="0"/>
              <a:t>ța dinter axe; </a:t>
            </a:r>
          </a:p>
          <a:p>
            <a:r>
              <a:rPr lang="el-GR" dirty="0" smtClean="0"/>
              <a:t>β</a:t>
            </a:r>
            <a:r>
              <a:rPr lang="ro-RO" baseline="-25000" dirty="0" smtClean="0"/>
              <a:t>1</a:t>
            </a:r>
            <a:r>
              <a:rPr lang="ro-RO" dirty="0" smtClean="0"/>
              <a:t> -  unghiul de înfășurare pe roata 1;</a:t>
            </a:r>
          </a:p>
          <a:p>
            <a:r>
              <a:rPr lang="el-GR" dirty="0" smtClean="0"/>
              <a:t>β</a:t>
            </a:r>
            <a:r>
              <a:rPr lang="ro-RO" baseline="-25000" dirty="0" smtClean="0"/>
              <a:t>2</a:t>
            </a:r>
            <a:r>
              <a:rPr lang="ro-RO" dirty="0" smtClean="0"/>
              <a:t> -  unghiul de înfășurare pe roata 2;</a:t>
            </a:r>
          </a:p>
          <a:p>
            <a:r>
              <a:rPr lang="ro-RO" dirty="0" smtClean="0"/>
              <a:t>2</a:t>
            </a:r>
            <a:r>
              <a:rPr lang="el-GR" dirty="0" smtClean="0"/>
              <a:t>ϒ</a:t>
            </a:r>
            <a:r>
              <a:rPr lang="ro-RO" dirty="0" smtClean="0"/>
              <a:t> – unghiul dintre ramurile curelei;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685800"/>
            <a:ext cx="6172200" cy="92333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Pentru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stabilirea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geometriei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se consider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ă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următoarel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 ipoteze: </a:t>
            </a:r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cureaua este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perfect întinsă, este neelastică şi cu grosime mică;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viteza oricărui punct al curelei este aceeaşi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85" y="1692322"/>
            <a:ext cx="48768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Elemetele geometrice depind de tipul transmisiei. Pentru cazul general cu 2 roți si ramuri deschise elementele  geometrice sunt: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4267200"/>
            <a:ext cx="5486400" cy="369332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ro-RO" b="1" dirty="0" smtClean="0"/>
              <a:t>Recomandaări și relații de calcul conform standardelor : </a:t>
            </a:r>
            <a:endParaRPr lang="en-US" b="1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2400" y="4549676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</a:t>
            </a:r>
            <a:r>
              <a:rPr lang="ro-RO" baseline="-25000" dirty="0" smtClean="0"/>
              <a:t>1 </a:t>
            </a:r>
            <a:r>
              <a:rPr lang="ro-RO" dirty="0" smtClean="0"/>
              <a:t> -di</a:t>
            </a:r>
            <a:r>
              <a:rPr lang="en-US" dirty="0" err="1" smtClean="0"/>
              <a:t>ametr</a:t>
            </a:r>
            <a:r>
              <a:rPr lang="ro-RO" dirty="0" smtClean="0"/>
              <a:t>u</a:t>
            </a:r>
            <a:r>
              <a:rPr lang="en-US" dirty="0" smtClean="0"/>
              <a:t>l </a:t>
            </a:r>
            <a:r>
              <a:rPr lang="en-US" dirty="0" err="1" smtClean="0"/>
              <a:t>ro</a:t>
            </a:r>
            <a:r>
              <a:rPr lang="ro-RO" dirty="0" smtClean="0"/>
              <a:t>ț</a:t>
            </a:r>
            <a:r>
              <a:rPr lang="en-US" dirty="0" err="1" smtClean="0"/>
              <a:t>i</a:t>
            </a:r>
            <a:r>
              <a:rPr lang="ro-RO" dirty="0" smtClean="0"/>
              <a:t>i conducătoare , se alege din recomandările standardelor în funcție de puterea și turația transmisă și tipul curelei. </a:t>
            </a:r>
          </a:p>
          <a:p>
            <a:r>
              <a:rPr lang="ro-RO" dirty="0" smtClean="0"/>
              <a:t>D</a:t>
            </a:r>
            <a:r>
              <a:rPr lang="ro-RO" baseline="-25000" dirty="0" smtClean="0"/>
              <a:t>2</a:t>
            </a:r>
            <a:r>
              <a:rPr lang="ro-RO" dirty="0" smtClean="0"/>
              <a:t>  - diametrul roții conduse D</a:t>
            </a:r>
            <a:r>
              <a:rPr lang="ro-RO" baseline="-25000" dirty="0" smtClean="0"/>
              <a:t>2</a:t>
            </a:r>
            <a:r>
              <a:rPr lang="ro-RO" dirty="0" smtClean="0"/>
              <a:t>= i</a:t>
            </a:r>
            <a:r>
              <a:rPr lang="pt-BR" dirty="0" smtClean="0"/>
              <a:t> · </a:t>
            </a:r>
            <a:r>
              <a:rPr lang="ro-RO" dirty="0" smtClean="0"/>
              <a:t>D</a:t>
            </a:r>
            <a:r>
              <a:rPr lang="ro-RO" baseline="-25000" dirty="0" smtClean="0"/>
              <a:t>1 </a:t>
            </a:r>
            <a:r>
              <a:rPr lang="ro-RO" dirty="0" smtClean="0"/>
              <a:t>  i – raportul teoretic de transmisie;</a:t>
            </a:r>
          </a:p>
          <a:p>
            <a:r>
              <a:rPr lang="ro-RO" dirty="0" smtClean="0"/>
              <a:t>A  - </a:t>
            </a:r>
            <a:r>
              <a:rPr lang="en-US" dirty="0" err="1" smtClean="0"/>
              <a:t>distan</a:t>
            </a:r>
            <a:r>
              <a:rPr lang="ro-RO" dirty="0" smtClean="0"/>
              <a:t>ța dinter axe, se alege preliminar din recomandările standardelor : </a:t>
            </a:r>
          </a:p>
          <a:p>
            <a:r>
              <a:rPr lang="en-US" i="1" dirty="0" err="1" smtClean="0"/>
              <a:t>A</a:t>
            </a:r>
            <a:r>
              <a:rPr lang="en-US" i="1" baseline="-25000" dirty="0" err="1" smtClean="0"/>
              <a:t>prel</a:t>
            </a:r>
            <a:r>
              <a:rPr lang="en-US" i="1" dirty="0" smtClean="0"/>
              <a:t> &gt; 2(D</a:t>
            </a:r>
            <a:r>
              <a:rPr lang="en-US" i="1" baseline="-25000" dirty="0" smtClean="0"/>
              <a:t>1</a:t>
            </a:r>
            <a:r>
              <a:rPr lang="en-US" i="1" dirty="0" smtClean="0"/>
              <a:t> + D</a:t>
            </a:r>
            <a:r>
              <a:rPr lang="en-US" i="1" baseline="-25000" dirty="0" smtClean="0"/>
              <a:t>2</a:t>
            </a:r>
            <a:r>
              <a:rPr lang="en-US" i="1" dirty="0" smtClean="0"/>
              <a:t>) – la </a:t>
            </a:r>
            <a:r>
              <a:rPr lang="en-US" i="1" dirty="0" err="1" smtClean="0"/>
              <a:t>transmisiile</a:t>
            </a:r>
            <a:r>
              <a:rPr lang="en-US" i="1" dirty="0" smtClean="0"/>
              <a:t> </a:t>
            </a:r>
            <a:r>
              <a:rPr lang="en-US" i="1" dirty="0" err="1" smtClean="0"/>
              <a:t>prin</a:t>
            </a:r>
            <a:r>
              <a:rPr lang="en-US" i="1" dirty="0" smtClean="0"/>
              <a:t> </a:t>
            </a:r>
            <a:r>
              <a:rPr lang="en-US" i="1" dirty="0" err="1" smtClean="0"/>
              <a:t>curele</a:t>
            </a:r>
            <a:r>
              <a:rPr lang="en-US" i="1" dirty="0" smtClean="0"/>
              <a:t> late;</a:t>
            </a:r>
          </a:p>
          <a:p>
            <a:r>
              <a:rPr lang="en-US" dirty="0" smtClean="0"/>
              <a:t>0,75</a:t>
            </a:r>
            <a:r>
              <a:rPr lang="en-US" i="1" dirty="0" smtClean="0"/>
              <a:t>(D</a:t>
            </a:r>
            <a:r>
              <a:rPr lang="en-US" i="1" baseline="-25000" dirty="0" smtClean="0"/>
              <a:t>1</a:t>
            </a:r>
            <a:r>
              <a:rPr lang="en-US" i="1" dirty="0" smtClean="0"/>
              <a:t> + D</a:t>
            </a:r>
            <a:r>
              <a:rPr lang="en-US" i="1" baseline="-25000" dirty="0" smtClean="0"/>
              <a:t>2</a:t>
            </a:r>
            <a:r>
              <a:rPr lang="en-US" i="1" dirty="0" smtClean="0"/>
              <a:t>)</a:t>
            </a:r>
            <a:r>
              <a:rPr lang="ro-RO" i="1" dirty="0" smtClean="0"/>
              <a:t> ≤</a:t>
            </a:r>
            <a:r>
              <a:rPr lang="en-US" i="1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prel</a:t>
            </a:r>
            <a:r>
              <a:rPr lang="ro-RO" i="1" dirty="0" smtClean="0"/>
              <a:t> ≤ </a:t>
            </a:r>
            <a:r>
              <a:rPr lang="en-US" i="1" dirty="0" smtClean="0"/>
              <a:t>2(D</a:t>
            </a:r>
            <a:r>
              <a:rPr lang="en-US" i="1" baseline="-25000" dirty="0" smtClean="0"/>
              <a:t>1</a:t>
            </a:r>
            <a:r>
              <a:rPr lang="en-US" i="1" dirty="0" smtClean="0"/>
              <a:t> + D</a:t>
            </a:r>
            <a:r>
              <a:rPr lang="en-US" i="1" baseline="-25000" dirty="0" smtClean="0"/>
              <a:t>2</a:t>
            </a:r>
            <a:r>
              <a:rPr lang="en-US" i="1" dirty="0" smtClean="0"/>
              <a:t>) – la </a:t>
            </a:r>
            <a:r>
              <a:rPr lang="en-US" i="1" dirty="0" err="1" smtClean="0"/>
              <a:t>transmisiile</a:t>
            </a:r>
            <a:r>
              <a:rPr lang="en-US" i="1" dirty="0" smtClean="0"/>
              <a:t> </a:t>
            </a:r>
            <a:r>
              <a:rPr lang="en-US" i="1" dirty="0" err="1" smtClean="0"/>
              <a:t>prin</a:t>
            </a:r>
            <a:r>
              <a:rPr lang="en-US" i="1" dirty="0" smtClean="0"/>
              <a:t> </a:t>
            </a:r>
            <a:r>
              <a:rPr lang="en-US" i="1" dirty="0" err="1" smtClean="0"/>
              <a:t>curele</a:t>
            </a:r>
            <a:r>
              <a:rPr lang="en-US" i="1" dirty="0" smtClean="0"/>
              <a:t> late tip compound;</a:t>
            </a:r>
            <a:r>
              <a:rPr lang="ro-RO" i="1" dirty="0" smtClean="0"/>
              <a:t> </a:t>
            </a:r>
            <a:endParaRPr lang="en-US" i="1" dirty="0" smtClean="0"/>
          </a:p>
          <a:p>
            <a:r>
              <a:rPr lang="en-US" dirty="0" smtClean="0"/>
              <a:t>0,7(</a:t>
            </a:r>
            <a:r>
              <a:rPr lang="en-US" i="1" dirty="0" smtClean="0"/>
              <a:t>D</a:t>
            </a:r>
            <a:r>
              <a:rPr lang="en-US" i="1" baseline="-25000" dirty="0" smtClean="0"/>
              <a:t>p1</a:t>
            </a:r>
            <a:r>
              <a:rPr lang="en-US" i="1" dirty="0" smtClean="0"/>
              <a:t> + D</a:t>
            </a:r>
            <a:r>
              <a:rPr lang="en-US" i="1" baseline="-25000" dirty="0" smtClean="0"/>
              <a:t>p2</a:t>
            </a:r>
            <a:r>
              <a:rPr lang="en-US" i="1" dirty="0" smtClean="0"/>
              <a:t>) </a:t>
            </a:r>
            <a:r>
              <a:rPr lang="ro-RO" i="1" dirty="0" smtClean="0"/>
              <a:t>≤</a:t>
            </a:r>
            <a:r>
              <a:rPr lang="en-US" i="1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prel</a:t>
            </a:r>
            <a:r>
              <a:rPr lang="ro-RO" i="1" dirty="0" smtClean="0"/>
              <a:t> ≤ </a:t>
            </a:r>
            <a:r>
              <a:rPr lang="en-US" i="1" dirty="0" smtClean="0"/>
              <a:t>2(D</a:t>
            </a:r>
            <a:r>
              <a:rPr lang="en-US" i="1" baseline="-25000" dirty="0" smtClean="0"/>
              <a:t>p1</a:t>
            </a:r>
            <a:r>
              <a:rPr lang="en-US" i="1" dirty="0" smtClean="0"/>
              <a:t> + D</a:t>
            </a:r>
            <a:r>
              <a:rPr lang="en-US" i="1" baseline="-25000" dirty="0" smtClean="0"/>
              <a:t>p2</a:t>
            </a:r>
            <a:r>
              <a:rPr lang="en-US" i="1" dirty="0" smtClean="0"/>
              <a:t>) – la </a:t>
            </a:r>
            <a:r>
              <a:rPr lang="en-US" i="1" dirty="0" err="1" smtClean="0"/>
              <a:t>transmisiile</a:t>
            </a:r>
            <a:r>
              <a:rPr lang="en-US" i="1" dirty="0" smtClean="0"/>
              <a:t> </a:t>
            </a:r>
            <a:r>
              <a:rPr lang="en-US" i="1" dirty="0" err="1" smtClean="0"/>
              <a:t>prin</a:t>
            </a:r>
            <a:r>
              <a:rPr lang="en-US" i="1" dirty="0" smtClean="0"/>
              <a:t> </a:t>
            </a:r>
            <a:r>
              <a:rPr lang="en-US" i="1" dirty="0" err="1" smtClean="0"/>
              <a:t>curele</a:t>
            </a:r>
            <a:r>
              <a:rPr lang="en-US" i="1" dirty="0" smtClean="0"/>
              <a:t> </a:t>
            </a:r>
            <a:r>
              <a:rPr lang="en-US" i="1" dirty="0" err="1" smtClean="0"/>
              <a:t>trapezoidale</a:t>
            </a:r>
            <a:r>
              <a:rPr lang="en-US" i="1" dirty="0" smtClean="0"/>
              <a:t>;</a:t>
            </a:r>
          </a:p>
          <a:p>
            <a:r>
              <a:rPr lang="en-US" dirty="0" smtClean="0"/>
              <a:t>0,5(</a:t>
            </a:r>
            <a:r>
              <a:rPr lang="en-US" i="1" dirty="0" smtClean="0"/>
              <a:t>D</a:t>
            </a:r>
            <a:r>
              <a:rPr lang="en-US" i="1" baseline="-25000" dirty="0" smtClean="0"/>
              <a:t>p1</a:t>
            </a:r>
            <a:r>
              <a:rPr lang="en-US" i="1" dirty="0" smtClean="0"/>
              <a:t> + D</a:t>
            </a:r>
            <a:r>
              <a:rPr lang="en-US" i="1" baseline="-25000" dirty="0" smtClean="0"/>
              <a:t>p2</a:t>
            </a:r>
            <a:r>
              <a:rPr lang="en-US" i="1" dirty="0" smtClean="0"/>
              <a:t>)+ 2m </a:t>
            </a:r>
            <a:r>
              <a:rPr lang="ro-RO" i="1" dirty="0" smtClean="0"/>
              <a:t>≤</a:t>
            </a:r>
            <a:r>
              <a:rPr lang="en-US" i="1" dirty="0" smtClean="0"/>
              <a:t>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prel</a:t>
            </a:r>
            <a:r>
              <a:rPr lang="ro-RO" i="1" dirty="0" smtClean="0"/>
              <a:t> ≤ </a:t>
            </a:r>
            <a:r>
              <a:rPr lang="en-US" i="1" dirty="0" smtClean="0"/>
              <a:t>2(D</a:t>
            </a:r>
            <a:r>
              <a:rPr lang="en-US" i="1" baseline="-25000" dirty="0" smtClean="0"/>
              <a:t>p1</a:t>
            </a:r>
            <a:r>
              <a:rPr lang="en-US" i="1" dirty="0" smtClean="0"/>
              <a:t> + D</a:t>
            </a:r>
            <a:r>
              <a:rPr lang="en-US" i="1" baseline="-25000" dirty="0" smtClean="0"/>
              <a:t>p2</a:t>
            </a:r>
            <a:r>
              <a:rPr lang="en-US" i="1" dirty="0" smtClean="0"/>
              <a:t>) – la </a:t>
            </a:r>
            <a:r>
              <a:rPr lang="en-US" i="1" dirty="0" err="1" smtClean="0"/>
              <a:t>transmisiile</a:t>
            </a:r>
            <a:r>
              <a:rPr lang="en-US" i="1" dirty="0" smtClean="0"/>
              <a:t> </a:t>
            </a:r>
            <a:r>
              <a:rPr lang="en-US" i="1" dirty="0" err="1" smtClean="0"/>
              <a:t>prin</a:t>
            </a:r>
            <a:r>
              <a:rPr lang="en-US" i="1" dirty="0" smtClean="0"/>
              <a:t> </a:t>
            </a:r>
            <a:r>
              <a:rPr lang="en-US" i="1" dirty="0" err="1" smtClean="0"/>
              <a:t>curele</a:t>
            </a:r>
            <a:r>
              <a:rPr lang="en-US" i="1" dirty="0" smtClean="0"/>
              <a:t> </a:t>
            </a:r>
            <a:r>
              <a:rPr lang="en-US" i="1" dirty="0" err="1" smtClean="0"/>
              <a:t>dinţate</a:t>
            </a:r>
            <a:r>
              <a:rPr lang="en-US" i="1" dirty="0" smtClean="0"/>
              <a:t> (</a:t>
            </a:r>
            <a:r>
              <a:rPr lang="en-US" i="1" dirty="0" err="1" smtClean="0"/>
              <a:t>sincrone</a:t>
            </a:r>
            <a:r>
              <a:rPr lang="en-US" i="1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122" y="136478"/>
            <a:ext cx="8899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Unghiurile de înfăşurare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- 2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ϒ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;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ϒ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/>
              <a:t>;     iar </a:t>
            </a:r>
            <a:r>
              <a:rPr lang="el-GR" dirty="0" smtClean="0"/>
              <a:t>ϒ</a:t>
            </a:r>
            <a:r>
              <a:rPr lang="el-GR" i="1" dirty="0" smtClean="0"/>
              <a:t> </a:t>
            </a:r>
            <a:r>
              <a:rPr lang="vi-VN" i="1" dirty="0" smtClean="0"/>
              <a:t>din triunghiul O</a:t>
            </a:r>
            <a:r>
              <a:rPr lang="vi-VN" i="1" baseline="-25000" dirty="0" smtClean="0"/>
              <a:t>1</a:t>
            </a:r>
            <a:r>
              <a:rPr lang="vi-VN" i="1" dirty="0" smtClean="0"/>
              <a:t>O</a:t>
            </a:r>
            <a:r>
              <a:rPr lang="vi-VN" i="1" baseline="-25000" dirty="0" smtClean="0"/>
              <a:t>2</a:t>
            </a:r>
            <a:r>
              <a:rPr lang="vi-VN" i="1" dirty="0" smtClean="0"/>
              <a:t>A</a:t>
            </a:r>
            <a:r>
              <a:rPr lang="ro-RO" i="1" dirty="0" smtClean="0"/>
              <a:t>    </a:t>
            </a:r>
            <a:endParaRPr lang="vi-VN" i="1" dirty="0" smtClean="0"/>
          </a:p>
          <a:p>
            <a:endParaRPr lang="en-US" dirty="0" smtClean="0"/>
          </a:p>
          <a:p>
            <a:r>
              <a:rPr lang="en-US" b="1" dirty="0" err="1" smtClean="0"/>
              <a:t>Lungimea</a:t>
            </a:r>
            <a:r>
              <a:rPr lang="en-US" b="1" dirty="0" smtClean="0"/>
              <a:t> </a:t>
            </a:r>
            <a:r>
              <a:rPr lang="en-US" b="1" dirty="0" err="1" smtClean="0"/>
              <a:t>curelei</a:t>
            </a:r>
            <a:r>
              <a:rPr lang="en-US" b="1" dirty="0" smtClean="0"/>
              <a:t>   </a:t>
            </a:r>
            <a:endParaRPr lang="ro-RO" b="1" dirty="0" smtClean="0"/>
          </a:p>
          <a:p>
            <a:endParaRPr lang="ro-RO" b="1" dirty="0" smtClean="0"/>
          </a:p>
          <a:p>
            <a:endParaRPr lang="en-US" b="1" dirty="0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562600" y="228600"/>
          <a:ext cx="262413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" name="Equation" r:id="rId3" imgW="1701720" imgH="393480" progId="Equation.3">
                  <p:embed/>
                </p:oleObj>
              </mc:Choice>
              <mc:Fallback>
                <p:oleObj name="Equation" r:id="rId3" imgW="17017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28600"/>
                        <a:ext cx="2624138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2286000" y="1219200"/>
          <a:ext cx="30353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5" imgW="1968480" imgH="393480" progId="Equation.3">
                  <p:embed/>
                </p:oleObj>
              </mc:Choice>
              <mc:Fallback>
                <p:oleObj name="Equation" r:id="rId5" imgW="196848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19200"/>
                        <a:ext cx="3035300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81000" y="1905000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pentru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curelele late lise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(netede) se poate accepta lungimea calculată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la cere se adaugă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capetele ce trebuie îmbinate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se obţine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astfel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distanţa dintre axe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adoptată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iniţial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pentru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curelele late dinţate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fără capete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), lungimea calculată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rotunj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ește,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până la o valoare care să corespundă unui număr întreg de paşi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( la o valoare fabricată),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este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necesară recalcularea distanţei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reale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dintre axe;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pentru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curelele trapezoidale,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lungimea calculată se aduce la o valoare de lungime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standardizată (cureaua este continuă) şi se recalculează distanţa dintre axe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La curelele 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trapezoidale  și curelele dințate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se înlocuiesc în relația  de mai sus diametrele D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1,2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cu diametrele primitive : </a:t>
            </a:r>
            <a:r>
              <a:rPr lang="ro-RO" dirty="0" smtClean="0"/>
              <a:t>D</a:t>
            </a:r>
            <a:r>
              <a:rPr lang="ro-RO" baseline="-25000" dirty="0" smtClean="0"/>
              <a:t>1</a:t>
            </a:r>
            <a:r>
              <a:rPr lang="ro-RO" dirty="0" smtClean="0"/>
              <a:t>  cu D</a:t>
            </a:r>
            <a:r>
              <a:rPr lang="ro-RO" baseline="-25000" dirty="0" smtClean="0"/>
              <a:t>p1 </a:t>
            </a:r>
            <a:r>
              <a:rPr lang="ro-RO" dirty="0" smtClean="0"/>
              <a:t> și D</a:t>
            </a:r>
            <a:r>
              <a:rPr lang="ro-RO" baseline="-25000" dirty="0" smtClean="0"/>
              <a:t>2</a:t>
            </a:r>
            <a:r>
              <a:rPr lang="ro-RO" dirty="0" smtClean="0"/>
              <a:t>  cu D</a:t>
            </a:r>
            <a:r>
              <a:rPr lang="ro-RO" baseline="-25000" dirty="0" smtClean="0"/>
              <a:t>p2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990600" y="4876800"/>
          <a:ext cx="59928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Equation" r:id="rId7" imgW="3886200" imgH="393480" progId="Equation.3">
                  <p:embed/>
                </p:oleObj>
              </mc:Choice>
              <mc:Fallback>
                <p:oleObj name="Equation" r:id="rId7" imgW="388620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76800"/>
                        <a:ext cx="5992812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534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dirty="0" smtClean="0"/>
              <a:t>Geometria roţilor, a curelelor şi a transmisiilor prin curele este dependentă de tipul</a:t>
            </a:r>
          </a:p>
          <a:p>
            <a:r>
              <a:rPr lang="en-US" dirty="0" err="1" smtClean="0"/>
              <a:t>transmisiilor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curele</a:t>
            </a:r>
            <a:r>
              <a:rPr lang="en-US" dirty="0" smtClean="0"/>
              <a:t>: </a:t>
            </a:r>
            <a:r>
              <a:rPr lang="en-US" dirty="0" err="1" smtClean="0"/>
              <a:t>curele</a:t>
            </a:r>
            <a:r>
              <a:rPr lang="en-US" dirty="0" smtClean="0"/>
              <a:t> late </a:t>
            </a:r>
            <a:r>
              <a:rPr lang="en-US" dirty="0" err="1" smtClean="0"/>
              <a:t>netede</a:t>
            </a:r>
            <a:r>
              <a:rPr lang="en-US" dirty="0" smtClean="0"/>
              <a:t>, </a:t>
            </a:r>
            <a:r>
              <a:rPr lang="en-US" dirty="0" err="1" smtClean="0"/>
              <a:t>curele</a:t>
            </a:r>
            <a:r>
              <a:rPr lang="en-US" dirty="0" smtClean="0"/>
              <a:t> late </a:t>
            </a:r>
            <a:r>
              <a:rPr lang="en-US" dirty="0" err="1" smtClean="0"/>
              <a:t>dinţate</a:t>
            </a:r>
            <a:r>
              <a:rPr lang="en-US" dirty="0" smtClean="0"/>
              <a:t>, </a:t>
            </a:r>
            <a:r>
              <a:rPr lang="en-US" dirty="0" err="1" smtClean="0"/>
              <a:t>curele</a:t>
            </a:r>
            <a:r>
              <a:rPr lang="en-US" dirty="0" smtClean="0"/>
              <a:t> </a:t>
            </a:r>
            <a:r>
              <a:rPr lang="en-US" dirty="0" err="1" smtClean="0"/>
              <a:t>trapezoidale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219200"/>
            <a:ext cx="35349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Transmisii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 late</a:t>
            </a:r>
            <a:r>
              <a:rPr lang="ro-RO" b="1" dirty="0" smtClean="0"/>
              <a:t> -</a:t>
            </a:r>
            <a:r>
              <a:rPr lang="en-US" b="1" dirty="0" smtClean="0"/>
              <a:t> </a:t>
            </a:r>
            <a:r>
              <a:rPr lang="en-US" b="1" dirty="0" err="1" smtClean="0"/>
              <a:t>netede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828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În ISO 5290  sunt prezentate  elemente de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g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eometri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curelei şi a roţilor 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curea  la acest tip de transmisii.  Forma curelelor și roților a fost prezentată anterior.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6" descr="https://4.bp.blogspot.com/-MKVcyWoU_yU/TkIb1TpKpOI/AAAAAAAAEYI/5LbiXbSyz_g/s1600/Banda%2Btransportoare%2Balbastra%2Bpentru%2Bindustria%2Balimentara.jpg"/>
          <p:cNvPicPr>
            <a:picLocks noChangeAspect="1" noChangeArrowheads="1"/>
          </p:cNvPicPr>
          <p:nvPr/>
        </p:nvPicPr>
        <p:blipFill>
          <a:blip r:embed="rId2" cstate="print"/>
          <a:srcRect t="8000" b="30667"/>
          <a:stretch>
            <a:fillRect/>
          </a:stretch>
        </p:blipFill>
        <p:spPr bwMode="auto">
          <a:xfrm>
            <a:off x="0" y="2514600"/>
            <a:ext cx="3819525" cy="1752600"/>
          </a:xfrm>
          <a:prstGeom prst="rect">
            <a:avLst/>
          </a:prstGeom>
          <a:noFill/>
        </p:spPr>
      </p:pic>
      <p:pic>
        <p:nvPicPr>
          <p:cNvPr id="7" name="Picture 4" descr="https://filintercom.ro/wp-content/uploads/2016/10/curele-de-transmisie-curele-late-filinter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724400"/>
            <a:ext cx="2133600" cy="1828800"/>
          </a:xfrm>
          <a:prstGeom prst="rect">
            <a:avLst/>
          </a:prstGeom>
          <a:noFill/>
        </p:spPr>
      </p:pic>
      <p:pic>
        <p:nvPicPr>
          <p:cNvPr id="45058" name="Picture 2" descr="http://www.raltech.ro/imagini/Curele%20transmisie/Predator_PowerBandandSingl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1" y="2610417"/>
            <a:ext cx="4295422" cy="4018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4435701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Transmisii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 late </a:t>
            </a:r>
            <a:r>
              <a:rPr lang="en-US" b="1" dirty="0" err="1" smtClean="0"/>
              <a:t>dinţate</a:t>
            </a:r>
            <a:r>
              <a:rPr lang="en-US" b="1" dirty="0" smtClean="0"/>
              <a:t> (</a:t>
            </a:r>
            <a:r>
              <a:rPr lang="en-US" b="1" dirty="0" err="1" smtClean="0"/>
              <a:t>sincrone</a:t>
            </a:r>
            <a:r>
              <a:rPr lang="en-US" b="1" dirty="0" smtClean="0"/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9144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ransmiterea momentului de torsiune se realizează prin angrenarea dinţilor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curelei cu cei ai roţii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Î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ntre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aceștia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trebuie să existe o co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plementaritate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geometrică.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t="19231" r="58029"/>
          <a:stretch>
            <a:fillRect/>
          </a:stretch>
        </p:blipFill>
        <p:spPr bwMode="auto">
          <a:xfrm>
            <a:off x="4724400" y="1600200"/>
            <a:ext cx="368079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1752600"/>
            <a:ext cx="4114800" cy="3970318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vi-VN" dirty="0" smtClean="0"/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pasul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p –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distanţa dintre axele de simetrie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doi dinţi consecutivi, măsurat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pe porţiunea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rectilinie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lungimea de divizare (primitivă) 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Lp –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lungimea măsurată pe linia de divizare (linia pe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care cureaua îşi păstrează lungimea constantă, chiar în situaţia înfăşurării pe roţi);</a:t>
            </a:r>
          </a:p>
          <a:p>
            <a:pPr>
              <a:buFont typeface="Wingdings" pitchFamily="2" charset="2"/>
              <a:buChar char="§"/>
            </a:pPr>
            <a:r>
              <a:rPr lang="pt-B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lăţimea </a:t>
            </a:r>
            <a:r>
              <a:rPr lang="pt-BR" b="1" i="1" dirty="0" smtClean="0">
                <a:latin typeface="Calibri" pitchFamily="34" charset="0"/>
                <a:cs typeface="Calibri" pitchFamily="34" charset="0"/>
              </a:rPr>
              <a:t>b –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dimensiunea transversală a curelei;</a:t>
            </a:r>
          </a:p>
          <a:p>
            <a:pPr>
              <a:buFont typeface="Wingdings" pitchFamily="2" charset="2"/>
              <a:buChar char="§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înălţimea totală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h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înălţimea dintelui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hz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– distanţa dintre linia de cap şi cea de picior a dintelui;</a:t>
            </a:r>
          </a:p>
          <a:p>
            <a:pPr>
              <a:buFont typeface="Wingdings" pitchFamily="2" charset="2"/>
              <a:buChar char="§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lăţimea piciorului dintelui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40916" r="5627" b="7692"/>
          <a:stretch>
            <a:fillRect/>
          </a:stretch>
        </p:blipFill>
        <p:spPr bwMode="auto">
          <a:xfrm>
            <a:off x="4495800" y="3962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0010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ro-RO" dirty="0" err="1" smtClean="0"/>
              <a:t>P</a:t>
            </a:r>
            <a:r>
              <a:rPr lang="en-US" dirty="0" err="1" smtClean="0"/>
              <a:t>rincipalele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geometrice</a:t>
            </a:r>
            <a:r>
              <a:rPr lang="ro-RO" dirty="0" smtClean="0"/>
              <a:t> ale roților pentru transmisiile prin curele dințate: 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469" t="2742" r="1235" b="12260"/>
          <a:stretch>
            <a:fillRect/>
          </a:stretch>
        </p:blipFill>
        <p:spPr bwMode="auto">
          <a:xfrm>
            <a:off x="1295400" y="381000"/>
            <a:ext cx="671051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52400" y="3505200"/>
            <a:ext cx="8610600" cy="286232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· </a:t>
            </a:r>
            <a:r>
              <a:rPr lang="en-US" b="1" dirty="0" err="1" smtClean="0"/>
              <a:t>diametrul</a:t>
            </a:r>
            <a:r>
              <a:rPr lang="en-US" b="1" dirty="0" smtClean="0"/>
              <a:t> </a:t>
            </a:r>
            <a:r>
              <a:rPr lang="en-US" b="1" dirty="0" err="1" smtClean="0"/>
              <a:t>primitiv</a:t>
            </a:r>
            <a:r>
              <a:rPr lang="en-US" b="1" dirty="0" smtClean="0"/>
              <a:t> </a:t>
            </a:r>
            <a:r>
              <a:rPr lang="en-US" b="1" i="1" dirty="0" err="1" smtClean="0"/>
              <a:t>D</a:t>
            </a:r>
            <a:r>
              <a:rPr lang="en-US" b="1" i="1" baseline="-25000" dirty="0" err="1" smtClean="0"/>
              <a:t>p</a:t>
            </a:r>
            <a:r>
              <a:rPr lang="en-US" b="1" i="1" dirty="0" smtClean="0"/>
              <a:t>, </a:t>
            </a:r>
            <a:r>
              <a:rPr lang="en-US" dirty="0" err="1" smtClean="0"/>
              <a:t>definit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relaţia</a:t>
            </a:r>
            <a:r>
              <a:rPr lang="en-US" dirty="0" smtClean="0"/>
              <a:t> D</a:t>
            </a:r>
            <a:r>
              <a:rPr lang="en-US" baseline="-25000" dirty="0" smtClean="0"/>
              <a:t>p1,2</a:t>
            </a:r>
            <a:r>
              <a:rPr lang="en-US" dirty="0" smtClean="0"/>
              <a:t> = m · z</a:t>
            </a:r>
            <a:r>
              <a:rPr lang="en-US" baseline="-25000" dirty="0" smtClean="0"/>
              <a:t>1,2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care m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modulul</a:t>
            </a:r>
            <a:r>
              <a:rPr lang="en-US" dirty="0" smtClean="0"/>
              <a:t> </a:t>
            </a:r>
            <a:r>
              <a:rPr lang="en-US" dirty="0" err="1" smtClean="0"/>
              <a:t>danturii</a:t>
            </a:r>
            <a:r>
              <a:rPr lang="en-US" dirty="0" smtClean="0"/>
              <a:t>;</a:t>
            </a:r>
          </a:p>
          <a:p>
            <a:r>
              <a:rPr lang="en-US" dirty="0" smtClean="0"/>
              <a:t>· </a:t>
            </a:r>
            <a:r>
              <a:rPr lang="en-US" b="1" dirty="0" err="1" smtClean="0"/>
              <a:t>diametrul</a:t>
            </a:r>
            <a:r>
              <a:rPr lang="en-US" b="1" dirty="0" smtClean="0"/>
              <a:t> de cap d</a:t>
            </a:r>
            <a:r>
              <a:rPr lang="en-US" b="1" baseline="-25000" dirty="0" smtClean="0"/>
              <a:t>e</a:t>
            </a:r>
            <a:r>
              <a:rPr lang="en-US" b="1" dirty="0" smtClean="0"/>
              <a:t>, </a:t>
            </a:r>
            <a:r>
              <a:rPr lang="en-US" dirty="0" err="1" smtClean="0"/>
              <a:t>definit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relaţia</a:t>
            </a:r>
            <a:r>
              <a:rPr lang="en-US" dirty="0" smtClean="0"/>
              <a:t> d</a:t>
            </a:r>
            <a:r>
              <a:rPr lang="en-US" baseline="-25000" dirty="0" smtClean="0"/>
              <a:t>e1,2</a:t>
            </a:r>
            <a:r>
              <a:rPr lang="en-US" dirty="0" smtClean="0"/>
              <a:t> = m · (z</a:t>
            </a:r>
            <a:r>
              <a:rPr lang="en-US" baseline="-25000" dirty="0" smtClean="0"/>
              <a:t>1,2</a:t>
            </a:r>
            <a:r>
              <a:rPr lang="en-US" dirty="0" smtClean="0"/>
              <a:t> – x</a:t>
            </a:r>
            <a:r>
              <a:rPr lang="en-US" baseline="-25000" dirty="0" smtClean="0"/>
              <a:t>1,2</a:t>
            </a:r>
            <a:r>
              <a:rPr lang="en-US" dirty="0" smtClean="0"/>
              <a:t>);</a:t>
            </a:r>
          </a:p>
          <a:p>
            <a:r>
              <a:rPr lang="pt-BR" dirty="0" smtClean="0"/>
              <a:t>· </a:t>
            </a:r>
            <a:r>
              <a:rPr lang="pt-BR" b="1" dirty="0" smtClean="0"/>
              <a:t>raza de rotunjire a capului dintelui </a:t>
            </a:r>
            <a:r>
              <a:rPr lang="ro-RO" b="1" dirty="0" smtClean="0"/>
              <a:t>   </a:t>
            </a:r>
            <a:r>
              <a:rPr lang="pt-BR" dirty="0" smtClean="0"/>
              <a:t>r</a:t>
            </a:r>
            <a:r>
              <a:rPr lang="pt-BR" baseline="-25000" dirty="0" smtClean="0"/>
              <a:t>1</a:t>
            </a:r>
            <a:r>
              <a:rPr lang="pt-BR" dirty="0" smtClean="0"/>
              <a:t> = k</a:t>
            </a:r>
            <a:r>
              <a:rPr lang="pt-BR" baseline="-25000" dirty="0" smtClean="0"/>
              <a:t>1</a:t>
            </a:r>
            <a:r>
              <a:rPr lang="en-US" dirty="0" smtClean="0"/>
              <a:t> · </a:t>
            </a:r>
            <a:r>
              <a:rPr lang="pt-BR" dirty="0" smtClean="0"/>
              <a:t>m</a:t>
            </a:r>
            <a:r>
              <a:rPr lang="pt-BR" b="1" i="1" dirty="0" smtClean="0"/>
              <a:t>;</a:t>
            </a:r>
          </a:p>
          <a:p>
            <a:r>
              <a:rPr lang="pt-BR" dirty="0" smtClean="0"/>
              <a:t>· </a:t>
            </a:r>
            <a:r>
              <a:rPr lang="pt-BR" b="1" dirty="0" smtClean="0"/>
              <a:t>raza de rotunjire a piciorului dintelui</a:t>
            </a:r>
            <a:r>
              <a:rPr lang="ro-RO" b="1" dirty="0" smtClean="0"/>
              <a:t>   </a:t>
            </a:r>
            <a:r>
              <a:rPr lang="pt-BR" b="1" dirty="0" smtClean="0"/>
              <a:t> </a:t>
            </a:r>
            <a:r>
              <a:rPr lang="pt-BR" dirty="0" smtClean="0"/>
              <a:t>r</a:t>
            </a:r>
            <a:r>
              <a:rPr lang="pt-BR" baseline="-25000" dirty="0" smtClean="0"/>
              <a:t>2</a:t>
            </a:r>
            <a:r>
              <a:rPr lang="pt-BR" dirty="0" smtClean="0"/>
              <a:t> = k</a:t>
            </a:r>
            <a:r>
              <a:rPr lang="pt-BR" baseline="-25000" dirty="0" smtClean="0"/>
              <a:t>2</a:t>
            </a:r>
            <a:r>
              <a:rPr lang="en-US" dirty="0" smtClean="0"/>
              <a:t> · </a:t>
            </a:r>
            <a:r>
              <a:rPr lang="pt-BR" dirty="0" smtClean="0"/>
              <a:t>m</a:t>
            </a:r>
            <a:r>
              <a:rPr lang="pt-BR" b="1" i="1" dirty="0" smtClean="0"/>
              <a:t>;</a:t>
            </a:r>
          </a:p>
          <a:p>
            <a:r>
              <a:rPr lang="pt-BR" dirty="0" smtClean="0"/>
              <a:t>· </a:t>
            </a:r>
            <a:r>
              <a:rPr lang="pt-BR" b="1" dirty="0" smtClean="0"/>
              <a:t>înălţimea capului dintelui </a:t>
            </a:r>
            <a:r>
              <a:rPr lang="ro-RO" b="1" dirty="0" smtClean="0"/>
              <a:t>  </a:t>
            </a:r>
            <a:r>
              <a:rPr lang="pt-BR" dirty="0" smtClean="0"/>
              <a:t>h = y</a:t>
            </a:r>
            <a:r>
              <a:rPr lang="pt-BR" baseline="-25000" dirty="0" smtClean="0"/>
              <a:t>1</a:t>
            </a:r>
            <a:r>
              <a:rPr lang="en-US" dirty="0" smtClean="0"/>
              <a:t> · </a:t>
            </a:r>
            <a:r>
              <a:rPr lang="pt-BR" dirty="0" smtClean="0"/>
              <a:t>m</a:t>
            </a:r>
            <a:r>
              <a:rPr lang="pt-BR" b="1" i="1" dirty="0" smtClean="0"/>
              <a:t>.</a:t>
            </a:r>
          </a:p>
          <a:p>
            <a:r>
              <a:rPr lang="ro-RO" dirty="0" smtClean="0"/>
              <a:t> unde: </a:t>
            </a:r>
            <a:r>
              <a:rPr lang="en-US" i="1" dirty="0" smtClean="0"/>
              <a:t>x</a:t>
            </a:r>
            <a:r>
              <a:rPr lang="en-US" i="1" baseline="-25000" dirty="0" smtClean="0"/>
              <a:t>1,2</a:t>
            </a:r>
            <a:r>
              <a:rPr lang="en-US" i="1" dirty="0" smtClean="0"/>
              <a:t>, k</a:t>
            </a:r>
            <a:r>
              <a:rPr lang="en-US" i="1" baseline="-25000" dirty="0" smtClean="0"/>
              <a:t>1</a:t>
            </a:r>
            <a:r>
              <a:rPr lang="en-US" i="1" dirty="0" smtClean="0"/>
              <a:t>, k</a:t>
            </a:r>
            <a:r>
              <a:rPr lang="en-US" i="1" baseline="-25000" dirty="0" smtClean="0"/>
              <a:t>2</a:t>
            </a:r>
            <a:r>
              <a:rPr lang="en-US" i="1" dirty="0" smtClean="0"/>
              <a:t>, y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i="1" dirty="0" err="1" smtClean="0"/>
              <a:t>sunt</a:t>
            </a:r>
            <a:r>
              <a:rPr lang="en-US" i="1" dirty="0" smtClean="0"/>
              <a:t> </a:t>
            </a:r>
            <a:r>
              <a:rPr lang="en-US" i="1" dirty="0" err="1" smtClean="0"/>
              <a:t>coeficienţi</a:t>
            </a:r>
            <a:r>
              <a:rPr lang="en-US" i="1" dirty="0" smtClean="0"/>
              <a:t>, care se </a:t>
            </a:r>
            <a:r>
              <a:rPr lang="en-US" i="1" dirty="0" err="1" smtClean="0"/>
              <a:t>aleg</a:t>
            </a:r>
            <a:r>
              <a:rPr lang="en-US" i="1" dirty="0" smtClean="0"/>
              <a:t> </a:t>
            </a:r>
            <a:r>
              <a:rPr lang="en-US" i="1" dirty="0" err="1" smtClean="0"/>
              <a:t>în</a:t>
            </a:r>
            <a:r>
              <a:rPr lang="en-US" i="1" dirty="0" smtClean="0"/>
              <a:t> </a:t>
            </a:r>
            <a:r>
              <a:rPr lang="en-US" i="1" dirty="0" err="1" smtClean="0"/>
              <a:t>funcţie</a:t>
            </a:r>
            <a:r>
              <a:rPr lang="en-US" i="1" dirty="0" smtClean="0"/>
              <a:t> de </a:t>
            </a:r>
            <a:r>
              <a:rPr lang="en-US" i="1" dirty="0" err="1" smtClean="0"/>
              <a:t>tipul</a:t>
            </a:r>
            <a:r>
              <a:rPr lang="en-US" i="1" dirty="0" smtClean="0"/>
              <a:t> </a:t>
            </a:r>
            <a:r>
              <a:rPr lang="en-US" i="1" dirty="0" err="1" smtClean="0"/>
              <a:t>curelei</a:t>
            </a:r>
            <a:r>
              <a:rPr lang="en-US" i="1" dirty="0" smtClean="0"/>
              <a:t>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Pentru a evita căderea curelei de pe roţi, roata mică este prevăzută cu flanşe de ghidare,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la dimensiuni mari  sunt prevăzute și pentru roata condusă.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err="1" smtClean="0"/>
              <a:t>Celelalte</a:t>
            </a:r>
            <a:r>
              <a:rPr lang="en-US" dirty="0" smtClean="0"/>
              <a:t>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geometrice</a:t>
            </a:r>
            <a:r>
              <a:rPr lang="en-US" dirty="0" smtClean="0"/>
              <a:t> ale </a:t>
            </a:r>
            <a:r>
              <a:rPr lang="en-US" dirty="0" err="1" smtClean="0"/>
              <a:t>roţilor</a:t>
            </a:r>
            <a:r>
              <a:rPr lang="en-US" dirty="0" smtClean="0"/>
              <a:t> </a:t>
            </a:r>
            <a:r>
              <a:rPr lang="en-US" dirty="0" err="1" smtClean="0"/>
              <a:t>prezentate</a:t>
            </a:r>
            <a:r>
              <a:rPr lang="en-US" dirty="0" smtClean="0"/>
              <a:t> </a:t>
            </a:r>
            <a:r>
              <a:rPr lang="en-US" dirty="0" err="1" smtClean="0"/>
              <a:t>depind</a:t>
            </a:r>
            <a:r>
              <a:rPr lang="en-US" dirty="0" smtClean="0"/>
              <a:t> de </a:t>
            </a:r>
            <a:r>
              <a:rPr lang="en-US" dirty="0" err="1" smtClean="0"/>
              <a:t>tipul</a:t>
            </a:r>
            <a:r>
              <a:rPr lang="en-US" dirty="0" smtClean="0"/>
              <a:t> </a:t>
            </a:r>
            <a:r>
              <a:rPr lang="en-US" dirty="0" err="1" smtClean="0"/>
              <a:t>curelei</a:t>
            </a:r>
            <a:r>
              <a:rPr lang="ro-RO" dirty="0" smtClean="0"/>
              <a:t>: </a:t>
            </a:r>
            <a:endParaRPr lang="en-US" dirty="0" smtClean="0"/>
          </a:p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unghiul </a:t>
            </a:r>
            <a:r>
              <a:rPr lang="el-GR" b="1" dirty="0" smtClean="0">
                <a:latin typeface="Calibri" pitchFamily="34" charset="0"/>
                <a:cs typeface="Calibri" pitchFamily="34" charset="0"/>
              </a:rPr>
              <a:t>ϒ</a:t>
            </a:r>
            <a:r>
              <a:rPr lang="vi-VN" b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, lăţimea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 curelei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dimensiunile b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b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d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D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9664" t="6364" r="11008" b="11737"/>
          <a:stretch>
            <a:fillRect/>
          </a:stretch>
        </p:blipFill>
        <p:spPr bwMode="auto">
          <a:xfrm>
            <a:off x="3155559" y="0"/>
            <a:ext cx="598844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2316" y="63522"/>
            <a:ext cx="35052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b="1" dirty="0" err="1" smtClean="0"/>
              <a:t>Transmisii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ro-RO" b="1" dirty="0" smtClean="0"/>
              <a:t> </a:t>
            </a:r>
            <a:r>
              <a:rPr lang="en-US" b="1" dirty="0" err="1" smtClean="0"/>
              <a:t>trapezoidale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533400"/>
            <a:ext cx="86868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lăţimea primitivă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 –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lăţimea în dreptul fibrelo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care nu se comprimă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şi nu se întind în timpul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 funcţionării curelei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înălţimea curelei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h;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distanţa până la fibrele primitive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b;</a:t>
            </a: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unghiul curelei a - între laturile neparalele ale curelei.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Roţile pentru curelele trapezoidale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pot avea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unul sau mai multe canale,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în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funcţie de numărul necesar de curele :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diametrul primitiv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 – la nivelul lăţimii lp a curelei la înfăşurarea pe roată;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pt-BR" b="1" dirty="0" smtClean="0">
                <a:latin typeface="Calibri" pitchFamily="34" charset="0"/>
                <a:cs typeface="Calibri" pitchFamily="34" charset="0"/>
              </a:rPr>
              <a:t>diametrul exterior </a:t>
            </a:r>
            <a:r>
              <a:rPr lang="pt-BR" b="1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pt-BR" b="1" i="1" baseline="-25000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pt-BR" b="1" i="1" dirty="0" smtClean="0">
                <a:latin typeface="Calibri" pitchFamily="34" charset="0"/>
                <a:cs typeface="Calibri" pitchFamily="34" charset="0"/>
              </a:rPr>
              <a:t> = D</a:t>
            </a:r>
            <a:r>
              <a:rPr lang="pt-BR" b="1" i="1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pt-BR" b="1" i="1" dirty="0" smtClean="0">
                <a:latin typeface="Calibri" pitchFamily="34" charset="0"/>
                <a:cs typeface="Calibri" pitchFamily="34" charset="0"/>
              </a:rPr>
              <a:t> + 2n;</a:t>
            </a: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·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adâncimea canalului 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m – de la nivelul diametrului primitiv la fundul canalului, stabilită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astfel încât cureaua să nu atingă cu parte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inferioară canalul, contactul curea-canal să aibă loc numai pe feţele laterale;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/>
              <a:t>· </a:t>
            </a:r>
            <a:r>
              <a:rPr lang="it-IT" b="1" dirty="0" smtClean="0"/>
              <a:t>lăţimea roţii </a:t>
            </a:r>
            <a:r>
              <a:rPr lang="it-IT" b="1" i="1" dirty="0" smtClean="0"/>
              <a:t>B – </a:t>
            </a:r>
            <a:r>
              <a:rPr lang="it-IT" dirty="0" smtClean="0"/>
              <a:t>definită prin distanţele de la centrul canalului la marginea laterală a roţii</a:t>
            </a:r>
          </a:p>
          <a:p>
            <a:r>
              <a:rPr lang="en-US" dirty="0" smtClean="0"/>
              <a:t> </a:t>
            </a:r>
            <a:r>
              <a:rPr lang="en-US" i="1" dirty="0" smtClean="0"/>
              <a:t>f </a:t>
            </a:r>
            <a:r>
              <a:rPr lang="en-US" i="1" dirty="0" err="1" smtClean="0"/>
              <a:t>şi</a:t>
            </a:r>
            <a:r>
              <a:rPr lang="en-US" i="1" dirty="0" smtClean="0"/>
              <a:t> de </a:t>
            </a:r>
            <a:r>
              <a:rPr lang="en-US" i="1" dirty="0" err="1" smtClean="0"/>
              <a:t>pasul</a:t>
            </a:r>
            <a:r>
              <a:rPr lang="en-US" i="1" dirty="0" smtClean="0"/>
              <a:t> </a:t>
            </a:r>
            <a:r>
              <a:rPr lang="en-US" i="1" dirty="0" err="1" smtClean="0"/>
              <a:t>dintre</a:t>
            </a:r>
            <a:r>
              <a:rPr lang="en-US" i="1" dirty="0" smtClean="0"/>
              <a:t> </a:t>
            </a:r>
            <a:r>
              <a:rPr lang="en-US" i="1" dirty="0" err="1" smtClean="0"/>
              <a:t>canale</a:t>
            </a:r>
            <a:r>
              <a:rPr lang="en-US" i="1" dirty="0" smtClean="0"/>
              <a:t> e</a:t>
            </a:r>
            <a:r>
              <a:rPr lang="en-US" b="1" i="1" dirty="0" smtClean="0"/>
              <a:t>;</a:t>
            </a:r>
          </a:p>
          <a:p>
            <a:r>
              <a:rPr lang="it-IT" dirty="0" smtClean="0"/>
              <a:t>· </a:t>
            </a:r>
            <a:r>
              <a:rPr lang="it-IT" b="1" dirty="0" smtClean="0"/>
              <a:t>unghiul </a:t>
            </a:r>
            <a:r>
              <a:rPr lang="el-GR" b="1" dirty="0" smtClean="0"/>
              <a:t>α</a:t>
            </a:r>
            <a:r>
              <a:rPr lang="it-IT" b="1" dirty="0" smtClean="0"/>
              <a:t> al flancurilor canalului – </a:t>
            </a:r>
            <a:r>
              <a:rPr lang="it-IT" dirty="0" smtClean="0"/>
              <a:t>co</a:t>
            </a:r>
            <a:r>
              <a:rPr lang="ro-RO" dirty="0" smtClean="0"/>
              <a:t>nform cu</a:t>
            </a:r>
            <a:r>
              <a:rPr lang="it-IT" dirty="0" smtClean="0"/>
              <a:t> unghiului curelei </a:t>
            </a:r>
            <a:r>
              <a:rPr lang="el-GR" dirty="0" smtClean="0"/>
              <a:t>α</a:t>
            </a:r>
            <a:r>
              <a:rPr lang="it-IT" dirty="0" smtClean="0"/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776" y="122830"/>
            <a:ext cx="2557110" cy="369332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vi-VN" b="1" dirty="0" smtClean="0"/>
              <a:t>Calculul de rezistenţă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C00000"/>
                </a:solidFill>
              </a:rPr>
              <a:t>Etape :</a:t>
            </a:r>
            <a:r>
              <a:rPr lang="ro-RO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Stabilirea sarcinilor care încarcă ramurile curelei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Stabilirea tensiunilor din ramurile curelei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S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tabilirea dimensiunilor necesare ale secţiunii curelei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(la curelele late) sau la determinarea numărului necesar de curele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trapezoidale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33600"/>
            <a:ext cx="3048000" cy="369332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ro-RO" b="1" i="1" dirty="0" smtClean="0"/>
              <a:t>F</a:t>
            </a:r>
            <a:r>
              <a:rPr lang="vi-VN" b="1" i="1" dirty="0" smtClean="0"/>
              <a:t>orţe</a:t>
            </a:r>
            <a:r>
              <a:rPr lang="ro-RO" b="1" i="1" dirty="0" smtClean="0"/>
              <a:t>le din </a:t>
            </a:r>
            <a:r>
              <a:rPr lang="vi-VN" b="1" i="1" dirty="0" smtClean="0"/>
              <a:t>ramurile curelei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2551837"/>
            <a:ext cx="4038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La transmisiile prin curele cu alunecare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elastică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sarcina se transmite, între roata conducătoare şi cea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condusă, prin intermediul forţelor de frecare, care apar între curea şi roţile respective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datorită forței de întindere inițială  F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438400"/>
            <a:ext cx="451795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67268" y="4156250"/>
            <a:ext cx="85344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M</a:t>
            </a:r>
            <a:r>
              <a:rPr lang="ro-RO" baseline="-25000" dirty="0" smtClean="0"/>
              <a:t>t2</a:t>
            </a:r>
            <a:r>
              <a:rPr lang="ro-RO" dirty="0" smtClean="0"/>
              <a:t> - </a:t>
            </a:r>
            <a:r>
              <a:rPr lang="en-US" dirty="0" err="1" smtClean="0"/>
              <a:t>momentul</a:t>
            </a:r>
            <a:r>
              <a:rPr lang="en-US" dirty="0" smtClean="0"/>
              <a:t> de </a:t>
            </a:r>
            <a:r>
              <a:rPr lang="en-US" dirty="0" err="1" smtClean="0"/>
              <a:t>torsiune</a:t>
            </a:r>
            <a:r>
              <a:rPr lang="en-US" dirty="0" smtClean="0"/>
              <a:t> </a:t>
            </a:r>
            <a:r>
              <a:rPr lang="en-US" dirty="0" err="1" smtClean="0"/>
              <a:t>rezistent</a:t>
            </a:r>
            <a:r>
              <a:rPr lang="ro-RO" dirty="0" smtClean="0"/>
              <a:t>  trebuie învins de  M</a:t>
            </a:r>
            <a:r>
              <a:rPr lang="ro-RO" baseline="-25000" dirty="0" smtClean="0"/>
              <a:t>t1</a:t>
            </a:r>
            <a:r>
              <a:rPr lang="ro-RO" dirty="0" smtClean="0"/>
              <a:t> – </a:t>
            </a:r>
            <a:r>
              <a:rPr lang="en-US" dirty="0" err="1" smtClean="0"/>
              <a:t>momentul</a:t>
            </a:r>
            <a:r>
              <a:rPr lang="ro-RO" dirty="0" smtClean="0"/>
              <a:t> motor.</a:t>
            </a:r>
          </a:p>
          <a:p>
            <a:r>
              <a:rPr lang="ro-RO" dirty="0" smtClean="0"/>
              <a:t>Când M</a:t>
            </a:r>
            <a:r>
              <a:rPr lang="ro-RO" baseline="-25000" dirty="0" smtClean="0"/>
              <a:t>t1</a:t>
            </a:r>
            <a:r>
              <a:rPr lang="ro-RO" dirty="0" smtClean="0"/>
              <a:t> = 0 , în ramurile curelei vor actiona fortele F</a:t>
            </a:r>
            <a:r>
              <a:rPr lang="ro-RO" baseline="-25000" dirty="0" smtClean="0"/>
              <a:t>0</a:t>
            </a:r>
          </a:p>
          <a:p>
            <a:r>
              <a:rPr lang="ro-RO" dirty="0" smtClean="0"/>
              <a:t>Când M</a:t>
            </a:r>
            <a:r>
              <a:rPr lang="ro-RO" baseline="-25000" dirty="0" smtClean="0"/>
              <a:t>t1</a:t>
            </a:r>
            <a:r>
              <a:rPr lang="ro-RO" dirty="0" smtClean="0"/>
              <a:t> </a:t>
            </a:r>
            <a:r>
              <a:rPr lang="en-US" dirty="0" smtClean="0"/>
              <a:t>&gt;</a:t>
            </a:r>
            <a:r>
              <a:rPr lang="ro-RO" dirty="0" smtClean="0"/>
              <a:t> 0 , în ramurile curelei vor actiona fortele F</a:t>
            </a:r>
            <a:r>
              <a:rPr lang="ro-RO" baseline="-25000" dirty="0" smtClean="0"/>
              <a:t>1</a:t>
            </a:r>
            <a:r>
              <a:rPr lang="ro-RO" dirty="0" smtClean="0"/>
              <a:t> și F</a:t>
            </a:r>
            <a:r>
              <a:rPr lang="ro-RO" baseline="-25000" dirty="0" smtClean="0"/>
              <a:t>2</a:t>
            </a:r>
            <a:r>
              <a:rPr lang="ro-RO" dirty="0" smtClean="0"/>
              <a:t> cu valori diferite, F</a:t>
            </a:r>
            <a:r>
              <a:rPr lang="ro-RO" baseline="-25000" dirty="0" smtClean="0"/>
              <a:t>1</a:t>
            </a:r>
            <a:r>
              <a:rPr lang="ro-RO" dirty="0" smtClean="0"/>
              <a:t> +F</a:t>
            </a:r>
            <a:r>
              <a:rPr lang="ro-RO" baseline="-25000" dirty="0" smtClean="0"/>
              <a:t>2</a:t>
            </a:r>
            <a:r>
              <a:rPr lang="ro-RO" dirty="0" smtClean="0"/>
              <a:t> =2 F</a:t>
            </a:r>
            <a:r>
              <a:rPr lang="ro-RO" baseline="-25000" dirty="0" smtClean="0"/>
              <a:t>0</a:t>
            </a:r>
            <a:r>
              <a:rPr lang="ro-RO" dirty="0" smtClean="0"/>
              <a:t> .</a:t>
            </a:r>
          </a:p>
          <a:p>
            <a:r>
              <a:rPr lang="ro-RO" dirty="0" smtClean="0"/>
              <a:t>Din condiția de echilibru vom obține: </a:t>
            </a:r>
          </a:p>
          <a:p>
            <a:r>
              <a:rPr lang="ro-RO" dirty="0" smtClean="0"/>
              <a:t> </a:t>
            </a:r>
          </a:p>
          <a:p>
            <a:endParaRPr lang="ro-RO" dirty="0" smtClean="0"/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definind forţa utilă ca fiind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                    atunci </a:t>
            </a:r>
            <a:r>
              <a:rPr lang="ro-RO" dirty="0" smtClean="0"/>
              <a:t>F</a:t>
            </a:r>
            <a:r>
              <a:rPr lang="ro-RO" baseline="-25000" dirty="0" smtClean="0"/>
              <a:t>1</a:t>
            </a:r>
            <a:r>
              <a:rPr lang="ro-RO" dirty="0" smtClean="0"/>
              <a:t> - F</a:t>
            </a:r>
            <a:r>
              <a:rPr lang="ro-RO" baseline="-25000" dirty="0" smtClean="0"/>
              <a:t>2</a:t>
            </a:r>
            <a:r>
              <a:rPr lang="ro-RO" dirty="0" smtClean="0"/>
              <a:t> = F</a:t>
            </a:r>
            <a:r>
              <a:rPr lang="ro-RO" baseline="-25000" dirty="0" smtClean="0"/>
              <a:t>u</a:t>
            </a:r>
            <a:r>
              <a:rPr lang="ro-RO" dirty="0" smtClean="0"/>
              <a:t>  sau F</a:t>
            </a:r>
            <a:r>
              <a:rPr lang="ro-RO" baseline="-25000" dirty="0" smtClean="0"/>
              <a:t>1</a:t>
            </a:r>
            <a:r>
              <a:rPr lang="ro-RO" dirty="0" smtClean="0"/>
              <a:t> = F</a:t>
            </a:r>
            <a:r>
              <a:rPr lang="ro-RO" baseline="-25000" dirty="0" smtClean="0"/>
              <a:t>0</a:t>
            </a:r>
            <a:r>
              <a:rPr lang="ro-RO" dirty="0" smtClean="0"/>
              <a:t> + F</a:t>
            </a:r>
            <a:r>
              <a:rPr lang="ro-RO" baseline="-25000" dirty="0" smtClean="0"/>
              <a:t>u</a:t>
            </a:r>
            <a:r>
              <a:rPr lang="ro-RO" dirty="0" smtClean="0"/>
              <a:t> /2 ; F</a:t>
            </a:r>
            <a:r>
              <a:rPr lang="ro-RO" baseline="-25000" dirty="0" smtClean="0"/>
              <a:t>2</a:t>
            </a:r>
            <a:r>
              <a:rPr lang="ro-RO" dirty="0" smtClean="0"/>
              <a:t> = F</a:t>
            </a:r>
            <a:r>
              <a:rPr lang="ro-RO" baseline="-25000" dirty="0" smtClean="0"/>
              <a:t>0</a:t>
            </a:r>
            <a:r>
              <a:rPr lang="ro-RO" dirty="0" smtClean="0"/>
              <a:t> - F</a:t>
            </a:r>
            <a:r>
              <a:rPr lang="ro-RO" baseline="-25000" dirty="0" smtClean="0"/>
              <a:t>u</a:t>
            </a:r>
            <a:r>
              <a:rPr lang="ro-RO" dirty="0" smtClean="0"/>
              <a:t> /2 </a:t>
            </a:r>
          </a:p>
          <a:p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Pentru funcționare </a:t>
            </a:r>
            <a:r>
              <a:rPr lang="ro-RO" dirty="0" smtClean="0"/>
              <a:t>F</a:t>
            </a:r>
            <a:r>
              <a:rPr lang="ro-RO" baseline="-25000" dirty="0" smtClean="0"/>
              <a:t>2</a:t>
            </a:r>
            <a:r>
              <a:rPr lang="ro-RO" dirty="0" smtClean="0"/>
              <a:t> </a:t>
            </a:r>
            <a:r>
              <a:rPr lang="en-US" dirty="0" smtClean="0"/>
              <a:t>&gt;</a:t>
            </a:r>
            <a:r>
              <a:rPr lang="ro-RO" dirty="0" smtClean="0"/>
              <a:t> 0 ,  deci F</a:t>
            </a:r>
            <a:r>
              <a:rPr lang="ro-RO" baseline="-25000" dirty="0" smtClean="0"/>
              <a:t>0</a:t>
            </a:r>
            <a:r>
              <a:rPr lang="ro-RO" dirty="0" smtClean="0"/>
              <a:t> </a:t>
            </a:r>
            <a:r>
              <a:rPr lang="en-US" dirty="0" smtClean="0"/>
              <a:t>&gt;</a:t>
            </a:r>
            <a:r>
              <a:rPr lang="ro-RO" dirty="0" smtClean="0"/>
              <a:t> F</a:t>
            </a:r>
            <a:r>
              <a:rPr lang="ro-RO" baseline="-25000" dirty="0" smtClean="0"/>
              <a:t>u</a:t>
            </a:r>
            <a:r>
              <a:rPr lang="ro-RO" dirty="0" smtClean="0"/>
              <a:t> /2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endParaRPr lang="en-US" baseline="-25000" dirty="0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038600" y="5105400"/>
          <a:ext cx="252571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name="Equation" r:id="rId4" imgW="1638000" imgH="393480" progId="Equation.3">
                  <p:embed/>
                </p:oleObj>
              </mc:Choice>
              <mc:Fallback>
                <p:oleObj name="Equation" r:id="rId4" imgW="1638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105400"/>
                        <a:ext cx="2525713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2639704" y="5686567"/>
          <a:ext cx="1350963" cy="616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Equation" r:id="rId6" imgW="876240" imgH="431640" progId="Equation.3">
                  <p:embed/>
                </p:oleObj>
              </mc:Choice>
              <mc:Fallback>
                <p:oleObj name="Equation" r:id="rId6" imgW="8762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704" y="5686567"/>
                        <a:ext cx="1350963" cy="6167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40254" cy="2031325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pPr algn="just"/>
            <a:r>
              <a:rPr lang="vi-VN" i="1" dirty="0" smtClean="0">
                <a:latin typeface="Calibri" pitchFamily="34" charset="0"/>
                <a:cs typeface="Calibri" pitchFamily="34" charset="0"/>
              </a:rPr>
              <a:t>În ipoteza că întinderea iniţială nu se schimbă în timp şi cureaua este foarte subţire şi flexibilă, legătura între forţele din ramura activă F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şi cea pasivă F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poate fi stabilită aplicând</a:t>
            </a:r>
          </a:p>
          <a:p>
            <a:pPr algn="just"/>
            <a:r>
              <a:rPr lang="en-US" i="1" dirty="0" smtClean="0">
                <a:latin typeface="Calibri" pitchFamily="34" charset="0"/>
                <a:cs typeface="Calibri" pitchFamily="34" charset="0"/>
              </a:rPr>
              <a:t>formula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lui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Euler din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teoria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firelor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μ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– coeficientul de frecare dintre curea și roată</a:t>
            </a: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304800" y="1143000"/>
          <a:ext cx="2057400" cy="498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3" imgW="876240" imgH="228600" progId="Equation.3">
                  <p:embed/>
                </p:oleObj>
              </mc:Choice>
              <mc:Fallback>
                <p:oleObj name="Equation" r:id="rId3" imgW="876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43000"/>
                        <a:ext cx="2057400" cy="498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2971800" y="990600"/>
          <a:ext cx="24495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Equation" r:id="rId5" imgW="1117440" imgH="419040" progId="Equation.3">
                  <p:embed/>
                </p:oleObj>
              </mc:Choice>
              <mc:Fallback>
                <p:oleObj name="Equation" r:id="rId5" imgW="11174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990600"/>
                        <a:ext cx="2449513" cy="85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5715000" y="990600"/>
          <a:ext cx="24780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4" name="Equation" r:id="rId7" imgW="1130040" imgH="393480" progId="Equation.3">
                  <p:embed/>
                </p:oleObj>
              </mc:Choice>
              <mc:Fallback>
                <p:oleObj name="Equation" r:id="rId7" imgW="11300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990600"/>
                        <a:ext cx="247808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9" cstate="print"/>
          <a:srcRect t="14350" b="9118"/>
          <a:stretch>
            <a:fillRect/>
          </a:stretch>
        </p:blipFill>
        <p:spPr bwMode="auto">
          <a:xfrm>
            <a:off x="4638797" y="2209800"/>
            <a:ext cx="450520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2362200"/>
            <a:ext cx="4572000" cy="2308324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ro-RO" dirty="0" smtClean="0"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În timpul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mişc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ării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rotaţie, apare şi forţa centrifugă dF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care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creează în ramurile curelei forţele F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şi provoacă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întinderea suplimentară a curelei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cu tendința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să îndepărteze cureaua de pe roată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 A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ceastă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forţă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se „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închide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” la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nivelul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fără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a fi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transmisă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arborilor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s-ES" dirty="0" err="1" smtClean="0">
                <a:latin typeface="Calibri" pitchFamily="34" charset="0"/>
                <a:cs typeface="Calibri" pitchFamily="34" charset="0"/>
              </a:rPr>
              <a:t>Din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echilibrul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forţelor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prezentate în figură rezultă: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152400" y="4648200"/>
          <a:ext cx="4551363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Equation" r:id="rId10" imgW="2158920" imgH="393480" progId="Equation.3">
                  <p:embed/>
                </p:oleObj>
              </mc:Choice>
              <mc:Fallback>
                <p:oleObj name="Equation" r:id="rId10" imgW="215892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648200"/>
                        <a:ext cx="4551363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7"/>
          <p:cNvGraphicFramePr>
            <a:graphicFrameLocks noChangeAspect="1"/>
          </p:cNvGraphicFramePr>
          <p:nvPr/>
        </p:nvGraphicFramePr>
        <p:xfrm>
          <a:off x="3151187" y="5334000"/>
          <a:ext cx="5992813" cy="118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Equation" r:id="rId12" imgW="2869920" imgH="609480" progId="Equation.3">
                  <p:embed/>
                </p:oleObj>
              </mc:Choice>
              <mc:Fallback>
                <p:oleObj name="Equation" r:id="rId12" imgW="2869920" imgH="609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187" y="5334000"/>
                        <a:ext cx="5992813" cy="11816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2636" y="615514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dm – masa elementului de curea; a</a:t>
            </a:r>
            <a:r>
              <a:rPr lang="ro-RO" baseline="-25000" dirty="0" smtClean="0"/>
              <a:t>n</a:t>
            </a:r>
            <a:r>
              <a:rPr lang="ro-RO" dirty="0" smtClean="0"/>
              <a:t> – acceleratia normală, </a:t>
            </a:r>
          </a:p>
          <a:p>
            <a:r>
              <a:rPr lang="el-GR" dirty="0" smtClean="0"/>
              <a:t>ρ</a:t>
            </a:r>
            <a:r>
              <a:rPr lang="ro-RO" dirty="0" smtClean="0"/>
              <a:t>- masa specifica a mat. curelei, A</a:t>
            </a:r>
            <a:r>
              <a:rPr lang="ro-RO" baseline="-25000" dirty="0" smtClean="0"/>
              <a:t>c</a:t>
            </a:r>
            <a:r>
              <a:rPr lang="ro-RO" dirty="0" smtClean="0"/>
              <a:t>  -aria sectiunii curelei,  </a:t>
            </a:r>
            <a:r>
              <a:rPr lang="ro-RO" i="1" dirty="0" smtClean="0"/>
              <a:t>v</a:t>
            </a:r>
            <a:r>
              <a:rPr lang="ro-RO" dirty="0" smtClean="0"/>
              <a:t> – viteza curelei,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88105" y="134911"/>
            <a:ext cx="2743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o-RO" b="1" dirty="0" smtClean="0"/>
              <a:t>  TRANSMISII PRIN CURELE </a:t>
            </a:r>
            <a:endParaRPr lang="en-US" b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111625" y="539750"/>
            <a:ext cx="264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52400" y="685800"/>
            <a:ext cx="8763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587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o-RO" dirty="0">
                <a:ea typeface="Times New Roman" pitchFamily="18" charset="0"/>
                <a:cs typeface="Arial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mecanice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realizează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mişcării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rotaţie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momentului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de la </a:t>
            </a:r>
            <a:r>
              <a:rPr lang="ro-RO" dirty="0" smtClean="0">
                <a:ea typeface="Times New Roman" pitchFamily="18" charset="0"/>
                <a:cs typeface="Arial" pitchFamily="34" charset="0"/>
              </a:rPr>
              <a:t>un arbore conducător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mai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mulți arbori,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intermediul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element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flexibil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fără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sfârşit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numit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curea</a:t>
            </a:r>
            <a:r>
              <a:rPr lang="ro-RO" dirty="0">
                <a:ea typeface="Times New Roman" pitchFamily="18" charset="0"/>
                <a:cs typeface="Arial" pitchFamily="34" charset="0"/>
              </a:rPr>
              <a:t> </a:t>
            </a:r>
            <a:r>
              <a:rPr lang="ro-RO" dirty="0" smtClean="0">
                <a:ea typeface="Times New Roman" pitchFamily="18" charset="0"/>
                <a:cs typeface="Arial" pitchFamily="34" charset="0"/>
              </a:rPr>
              <a:t>și a roților de curea montate pe arbori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Funcţionarea are la bază fenomenul fizic de frecare ce ia naştere între elementul flexibil tensionat (cureaua) şi  suprafaţa roţilor de curea pe porţiunea de contact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contactul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direct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dinţii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roţii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dinţate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 </a:t>
            </a:r>
            <a:endParaRPr kumimoji="0" lang="it-IT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Transmiterea puterii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(mişcarea de rotaţie şi momentul de torsiune) se poate realiza numai prin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aplicarea unei forţe de întindere</a:t>
            </a:r>
            <a:r>
              <a:rPr kumimoji="0" lang="it-IT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iniţială</a:t>
            </a:r>
            <a:r>
              <a: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(pretensionare) a curelei, la montaj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lvl="0" indent="358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mişcării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se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realiza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raport de transmitere variabil -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alunecare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elastică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(la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late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trapezoidale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sau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raport de transmitere constant -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fără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alunecare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dinţate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1885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886200"/>
            <a:ext cx="493098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819400" y="6248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Ramura activă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411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Ramura pasivă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elaţia de calcul a forţei Fc care încarcă suplimentar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cureaua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va fi: 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553200" y="152400"/>
          <a:ext cx="18034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3" imgW="863280" imgH="241200" progId="Equation.3">
                  <p:embed/>
                </p:oleObj>
              </mc:Choice>
              <mc:Fallback>
                <p:oleObj name="Equation" r:id="rId3" imgW="8632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52400"/>
                        <a:ext cx="18034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85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 aceste condiţii, forţele totale din ramurile activă şi pasivă ale curelei sunt date de relaţiile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60278" y="1305636"/>
          <a:ext cx="437038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5" imgW="1993680" imgH="419040" progId="Equation.3">
                  <p:embed/>
                </p:oleObj>
              </mc:Choice>
              <mc:Fallback>
                <p:oleObj name="Equation" r:id="rId5" imgW="199368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8" y="1305636"/>
                        <a:ext cx="4370388" cy="852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4530725" y="1295400"/>
          <a:ext cx="44545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Equation" r:id="rId7" imgW="2031840" imgH="393480" progId="Equation.3">
                  <p:embed/>
                </p:oleObj>
              </mc:Choice>
              <mc:Fallback>
                <p:oleObj name="Equation" r:id="rId7" imgW="203184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725" y="1295400"/>
                        <a:ext cx="4454525" cy="800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2209800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err="1" smtClean="0"/>
              <a:t>F</a:t>
            </a:r>
            <a:r>
              <a:rPr lang="en-US" dirty="0" err="1" smtClean="0"/>
              <a:t>orţa</a:t>
            </a:r>
            <a:r>
              <a:rPr lang="en-US" dirty="0" smtClean="0"/>
              <a:t> de </a:t>
            </a:r>
            <a:r>
              <a:rPr lang="en-US" dirty="0" err="1" smtClean="0"/>
              <a:t>pretensionare</a:t>
            </a:r>
            <a:r>
              <a:rPr lang="en-US" dirty="0" smtClean="0"/>
              <a:t> a</a:t>
            </a:r>
            <a:r>
              <a:rPr lang="ro-RO" dirty="0" smtClean="0"/>
              <a:t> </a:t>
            </a:r>
            <a:r>
              <a:rPr lang="en-US" dirty="0" err="1" smtClean="0"/>
              <a:t>curelei</a:t>
            </a:r>
            <a:r>
              <a:rPr lang="ro-RO" dirty="0" smtClean="0"/>
              <a:t> va fi: </a:t>
            </a:r>
            <a:endParaRPr lang="en-US" dirty="0"/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1524000" y="2743200"/>
          <a:ext cx="34798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Equation" r:id="rId9" imgW="1587240" imgH="444240" progId="Equation.3">
                  <p:embed/>
                </p:oleObj>
              </mc:Choice>
              <mc:Fallback>
                <p:oleObj name="Equation" r:id="rId9" imgW="158724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3479800" cy="9032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28600" y="3810000"/>
            <a:ext cx="8915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Se observă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dependenţa dintre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forţa de pretensionare F</a:t>
            </a:r>
            <a:r>
              <a:rPr lang="vi-VN" b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 şi forţa utilă F</a:t>
            </a:r>
            <a:r>
              <a:rPr lang="vi-VN" b="1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ro-RO" b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respectiv forţa </a:t>
            </a:r>
            <a:r>
              <a:rPr lang="it-IT" b="1" dirty="0" smtClean="0"/>
              <a:t>F</a:t>
            </a:r>
            <a:r>
              <a:rPr lang="it-IT" b="1" baseline="-25000" dirty="0" smtClean="0"/>
              <a:t>c</a:t>
            </a:r>
            <a:r>
              <a:rPr lang="it-IT" dirty="0" smtClean="0"/>
              <a:t>.</a:t>
            </a:r>
            <a:endParaRPr lang="ro-RO" dirty="0" smtClean="0"/>
          </a:p>
          <a:p>
            <a:r>
              <a:rPr lang="it-IT" dirty="0" smtClean="0"/>
              <a:t> Creşterea forţei utile F</a:t>
            </a:r>
            <a:r>
              <a:rPr lang="it-IT" baseline="-25000" dirty="0" smtClean="0"/>
              <a:t>u</a:t>
            </a:r>
            <a:r>
              <a:rPr lang="it-IT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impune</a:t>
            </a:r>
            <a:r>
              <a:rPr lang="en-US" dirty="0" smtClean="0"/>
              <a:t> </a:t>
            </a:r>
            <a:r>
              <a:rPr lang="en-US" dirty="0" err="1" smtClean="0"/>
              <a:t>creşterea</a:t>
            </a:r>
            <a:r>
              <a:rPr lang="en-US" dirty="0" smtClean="0"/>
              <a:t> </a:t>
            </a:r>
            <a:r>
              <a:rPr lang="en-US" dirty="0" err="1" smtClean="0"/>
              <a:t>forţei</a:t>
            </a:r>
            <a:r>
              <a:rPr lang="en-US" dirty="0" smtClean="0"/>
              <a:t> de </a:t>
            </a:r>
            <a:r>
              <a:rPr lang="en-US" dirty="0" err="1" smtClean="0"/>
              <a:t>pretensionare</a:t>
            </a:r>
            <a:r>
              <a:rPr lang="en-US" dirty="0" smtClean="0"/>
              <a:t>. </a:t>
            </a:r>
            <a:endParaRPr lang="ro-RO" dirty="0" smtClean="0"/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 cât viteza periferică a curelei este mai mare, F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este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mai mare, cu atât este necesară o forţă de pretensionare mai mare, pentru a transmite forţa utilă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impusă.</a:t>
            </a:r>
          </a:p>
          <a:p>
            <a:r>
              <a:rPr lang="ro-RO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ărimea forţei de pretensionare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este limitată (F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= A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·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), pentru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diversele tipuri de curele, Din această cauză,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capacitatea de încărcare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 transmisiilor prin curele este limitată.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err="1" smtClean="0"/>
              <a:t>Coeficientul</a:t>
            </a:r>
            <a:r>
              <a:rPr lang="en-US" b="1" dirty="0" smtClean="0"/>
              <a:t> de </a:t>
            </a:r>
            <a:r>
              <a:rPr lang="en-US" b="1" dirty="0" err="1" smtClean="0"/>
              <a:t>frecare</a:t>
            </a:r>
            <a:r>
              <a:rPr lang="en-US" b="1" dirty="0" smtClean="0"/>
              <a:t> </a:t>
            </a:r>
            <a:r>
              <a:rPr lang="en-US" dirty="0" err="1" smtClean="0"/>
              <a:t>utilizat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relaţiile</a:t>
            </a:r>
            <a:r>
              <a:rPr lang="en-US" dirty="0" smtClean="0"/>
              <a:t> de </a:t>
            </a:r>
            <a:r>
              <a:rPr lang="en-US" dirty="0" err="1" smtClean="0"/>
              <a:t>calcul</a:t>
            </a:r>
            <a:r>
              <a:rPr lang="en-US" dirty="0" smtClean="0"/>
              <a:t> </a:t>
            </a:r>
            <a:r>
              <a:rPr lang="en-US" dirty="0" err="1" smtClean="0"/>
              <a:t>prezentate</a:t>
            </a:r>
            <a:r>
              <a:rPr lang="en-US" dirty="0" smtClean="0"/>
              <a:t> </a:t>
            </a:r>
            <a:r>
              <a:rPr lang="en-US" dirty="0" err="1" smtClean="0"/>
              <a:t>corespunde</a:t>
            </a:r>
            <a:r>
              <a:rPr lang="en-US" dirty="0" smtClean="0"/>
              <a:t> </a:t>
            </a:r>
            <a:r>
              <a:rPr lang="en-US" dirty="0" err="1" smtClean="0"/>
              <a:t>transmisiei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endParaRPr lang="en-US" dirty="0" smtClean="0"/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curele late. La transmisiile prin curele trapezoidale datorită formei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trapezoidale a secţiunii curelei, apare efectul de pană, care conduce la creşterea frecării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err="1" smtClean="0"/>
              <a:t>C</a:t>
            </a:r>
            <a:r>
              <a:rPr lang="es-ES" b="1" dirty="0" err="1" smtClean="0"/>
              <a:t>oeficientul</a:t>
            </a:r>
            <a:r>
              <a:rPr lang="es-ES" b="1" dirty="0" smtClean="0"/>
              <a:t> </a:t>
            </a:r>
            <a:r>
              <a:rPr lang="es-ES" b="1" dirty="0" err="1" smtClean="0"/>
              <a:t>redus</a:t>
            </a:r>
            <a:r>
              <a:rPr lang="es-ES" b="1" dirty="0" smtClean="0"/>
              <a:t> de </a:t>
            </a:r>
            <a:r>
              <a:rPr lang="es-ES" b="1" dirty="0" err="1" smtClean="0"/>
              <a:t>frecare</a:t>
            </a:r>
            <a:r>
              <a:rPr lang="es-ES" b="1" dirty="0" smtClean="0"/>
              <a:t> </a:t>
            </a:r>
            <a:r>
              <a:rPr lang="es-ES" b="1" dirty="0" err="1" smtClean="0"/>
              <a:t>dintre</a:t>
            </a:r>
            <a:r>
              <a:rPr lang="ro-RO" b="1" dirty="0" smtClean="0"/>
              <a:t> </a:t>
            </a:r>
            <a:r>
              <a:rPr lang="vi-VN" b="1" dirty="0" smtClean="0"/>
              <a:t>cureaua trapezoidală şi roata de curea</a:t>
            </a:r>
            <a:endParaRPr lang="en-US" b="1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57200"/>
            <a:ext cx="3743325" cy="30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457200" y="685800"/>
          <a:ext cx="35639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4" imgW="1625400" imgH="583920" progId="Equation.3">
                  <p:embed/>
                </p:oleObj>
              </mc:Choice>
              <mc:Fallback>
                <p:oleObj name="Equation" r:id="rId4" imgW="1625400" imgH="5839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85800"/>
                        <a:ext cx="3563938" cy="1187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0574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Unde:                                         este c</a:t>
            </a:r>
            <a:r>
              <a:rPr lang="es-ES" dirty="0" err="1" smtClean="0"/>
              <a:t>oeficientul</a:t>
            </a:r>
            <a:r>
              <a:rPr lang="es-ES" dirty="0" smtClean="0"/>
              <a:t> </a:t>
            </a:r>
            <a:endParaRPr lang="ro-RO" dirty="0" smtClean="0"/>
          </a:p>
          <a:p>
            <a:r>
              <a:rPr lang="ro-RO" dirty="0" smtClean="0"/>
              <a:t>                                                     </a:t>
            </a:r>
            <a:r>
              <a:rPr lang="es-ES" dirty="0" err="1" smtClean="0"/>
              <a:t>redus</a:t>
            </a:r>
            <a:r>
              <a:rPr lang="es-ES" dirty="0" smtClean="0"/>
              <a:t> de </a:t>
            </a:r>
            <a:r>
              <a:rPr lang="es-ES" dirty="0" err="1" smtClean="0"/>
              <a:t>frecare</a:t>
            </a:r>
            <a:r>
              <a:rPr lang="es-ES" dirty="0" smtClean="0"/>
              <a:t> </a:t>
            </a:r>
            <a:endParaRPr lang="en-US" dirty="0"/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676400" y="1828800"/>
          <a:ext cx="1503362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Equation" r:id="rId6" imgW="685800" imgH="583920" progId="Equation.3">
                  <p:embed/>
                </p:oleObj>
              </mc:Choice>
              <mc:Fallback>
                <p:oleObj name="Equation" r:id="rId6" imgW="68580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828800"/>
                        <a:ext cx="1503362" cy="118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3505200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a se </a:t>
            </a:r>
            <a:r>
              <a:rPr lang="en-US" dirty="0" err="1" smtClean="0"/>
              <a:t>evita</a:t>
            </a:r>
            <a:r>
              <a:rPr lang="en-US" dirty="0" smtClean="0"/>
              <a:t> </a:t>
            </a:r>
            <a:r>
              <a:rPr lang="en-US" dirty="0" err="1" smtClean="0"/>
              <a:t>înţepenirea</a:t>
            </a:r>
            <a:r>
              <a:rPr lang="en-US" dirty="0" smtClean="0"/>
              <a:t> </a:t>
            </a:r>
            <a:r>
              <a:rPr lang="en-US" dirty="0" err="1" smtClean="0"/>
              <a:t>curelei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ro-RO" dirty="0" smtClean="0"/>
              <a:t> </a:t>
            </a:r>
            <a:r>
              <a:rPr lang="it-IT" dirty="0" smtClean="0"/>
              <a:t>canalul roţii, la valori mici ale unghiului </a:t>
            </a:r>
            <a:r>
              <a:rPr lang="el-GR" dirty="0" smtClean="0"/>
              <a:t>α</a:t>
            </a:r>
            <a:r>
              <a:rPr lang="it-IT" dirty="0" smtClean="0"/>
              <a:t>,</a:t>
            </a:r>
          </a:p>
          <a:p>
            <a:r>
              <a:rPr lang="pt-BR" dirty="0" smtClean="0"/>
              <a:t>acestuia i se atribuie valori </a:t>
            </a:r>
            <a:r>
              <a:rPr lang="el-GR" dirty="0" smtClean="0"/>
              <a:t>α </a:t>
            </a:r>
            <a:r>
              <a:rPr lang="en-US" dirty="0" smtClean="0"/>
              <a:t>&gt;</a:t>
            </a:r>
            <a:r>
              <a:rPr lang="pt-BR" dirty="0" smtClean="0"/>
              <a:t>34</a:t>
            </a:r>
            <a:r>
              <a:rPr lang="pt-BR" baseline="30000" dirty="0" smtClean="0"/>
              <a:t>o</a:t>
            </a:r>
            <a:r>
              <a:rPr lang="pt-BR" dirty="0" smtClean="0"/>
              <a:t>. Pentru </a:t>
            </a:r>
            <a:r>
              <a:rPr lang="el-GR" dirty="0" smtClean="0"/>
              <a:t>α </a:t>
            </a:r>
            <a:r>
              <a:rPr lang="en-US" dirty="0" smtClean="0"/>
              <a:t>=</a:t>
            </a:r>
            <a:r>
              <a:rPr lang="pt-BR" dirty="0" smtClean="0"/>
              <a:t>40</a:t>
            </a:r>
            <a:r>
              <a:rPr lang="pt-BR" baseline="30000" dirty="0" smtClean="0"/>
              <a:t>º </a:t>
            </a:r>
            <a:r>
              <a:rPr lang="vi-VN" dirty="0" smtClean="0"/>
              <a:t> – valoare standardizată pentru curelele</a:t>
            </a:r>
          </a:p>
          <a:p>
            <a:r>
              <a:rPr lang="fr-FR" dirty="0" err="1" smtClean="0"/>
              <a:t>trapezoidale</a:t>
            </a:r>
            <a:r>
              <a:rPr lang="fr-FR" dirty="0" smtClean="0"/>
              <a:t> – se </a:t>
            </a:r>
            <a:r>
              <a:rPr lang="fr-FR" dirty="0" err="1" smtClean="0"/>
              <a:t>obţine</a:t>
            </a:r>
            <a:r>
              <a:rPr lang="fr-FR" dirty="0" smtClean="0"/>
              <a:t> un </a:t>
            </a:r>
            <a:r>
              <a:rPr lang="fr-FR" dirty="0" err="1" smtClean="0"/>
              <a:t>coeficient</a:t>
            </a:r>
            <a:r>
              <a:rPr lang="fr-FR" dirty="0" smtClean="0"/>
              <a:t> redus de </a:t>
            </a:r>
            <a:r>
              <a:rPr lang="it-IT" dirty="0" smtClean="0"/>
              <a:t>frecare μ’ ≈ 3 μ. </a:t>
            </a:r>
          </a:p>
          <a:p>
            <a:r>
              <a:rPr lang="it-IT" dirty="0" smtClean="0"/>
              <a:t>Datorită aderenţei mari a curelei cu roata de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curea, transmisiile prin curele trapezoidale funcţionează corespunzător la unghiuri de înfăşurare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&gt; 110 </a:t>
            </a:r>
            <a:r>
              <a:rPr lang="pt-BR" baseline="30000" dirty="0" smtClean="0"/>
              <a:t>o  </a:t>
            </a:r>
            <a:r>
              <a:rPr lang="en-US" dirty="0" err="1" smtClean="0"/>
              <a:t>fa</a:t>
            </a:r>
            <a:r>
              <a:rPr lang="ro-RO" dirty="0" smtClean="0"/>
              <a:t>ță de </a:t>
            </a:r>
            <a:r>
              <a:rPr lang="el-GR" dirty="0" smtClean="0"/>
              <a:t>β</a:t>
            </a:r>
            <a:r>
              <a:rPr lang="en-US" baseline="-25000" dirty="0" smtClean="0"/>
              <a:t>1</a:t>
            </a:r>
            <a:r>
              <a:rPr lang="en-US" dirty="0" smtClean="0"/>
              <a:t>&gt; 1</a:t>
            </a:r>
            <a:r>
              <a:rPr lang="ro-RO" dirty="0" smtClean="0"/>
              <a:t>5</a:t>
            </a:r>
            <a:r>
              <a:rPr lang="en-US" dirty="0" smtClean="0"/>
              <a:t>0 </a:t>
            </a:r>
            <a:r>
              <a:rPr lang="pt-BR" baseline="30000" dirty="0" smtClean="0"/>
              <a:t>o  </a:t>
            </a:r>
            <a:r>
              <a:rPr lang="ro-RO" dirty="0" smtClean="0"/>
              <a:t> la </a:t>
            </a:r>
            <a:endParaRPr lang="vi-VN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curelele</a:t>
            </a:r>
            <a:r>
              <a:rPr lang="en-US" dirty="0" smtClean="0"/>
              <a:t> late</a:t>
            </a:r>
            <a:r>
              <a:rPr lang="ro-RO" dirty="0" smtClean="0"/>
              <a:t>.</a:t>
            </a: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curele dinţate nu este necesară o întindere iniţială însemnată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viteze</a:t>
            </a:r>
            <a:r>
              <a:rPr lang="en-US" dirty="0" smtClean="0"/>
              <a:t> v &gt; 20m/s,</a:t>
            </a:r>
            <a:r>
              <a:rPr lang="ro-RO" dirty="0" smtClean="0"/>
              <a:t> se recomandă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0,5· F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sau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ro-RO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dacă se consideră și forța centrifugă.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71628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b="1" dirty="0" smtClean="0"/>
              <a:t>Sarcinile care încărc</a:t>
            </a:r>
            <a:r>
              <a:rPr lang="ro-RO" b="1" dirty="0" smtClean="0"/>
              <a:t>ă </a:t>
            </a:r>
            <a:r>
              <a:rPr lang="vi-VN" b="1" dirty="0" smtClean="0"/>
              <a:t> arbori</a:t>
            </a:r>
            <a:r>
              <a:rPr lang="ro-RO" b="1" dirty="0" smtClean="0"/>
              <a:t>i</a:t>
            </a:r>
            <a:r>
              <a:rPr lang="vi-VN" b="1" dirty="0" smtClean="0"/>
              <a:t> pe care</a:t>
            </a:r>
            <a:r>
              <a:rPr lang="ro-RO" b="1" dirty="0" smtClean="0"/>
              <a:t> </a:t>
            </a:r>
            <a:r>
              <a:rPr lang="vi-VN" b="1" dirty="0" smtClean="0"/>
              <a:t>se montează transmisia.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Sarcina de pretensionare </a:t>
            </a:r>
            <a:r>
              <a:rPr lang="vi-VN" i="1" dirty="0" smtClean="0"/>
              <a:t>F</a:t>
            </a:r>
            <a:r>
              <a:rPr lang="vi-VN" i="1" baseline="-25000" dirty="0" smtClean="0"/>
              <a:t>0</a:t>
            </a:r>
            <a:r>
              <a:rPr lang="vi-VN" i="1" dirty="0" smtClean="0"/>
              <a:t>, realizează, la funcţionarea în gol, </a:t>
            </a:r>
            <a:r>
              <a:rPr lang="ro-RO" i="1" dirty="0" smtClean="0"/>
              <a:t>figura a, </a:t>
            </a:r>
            <a:r>
              <a:rPr lang="vi-VN" i="1" dirty="0" smtClean="0"/>
              <a:t>o încărcare a arborilor cu forţa</a:t>
            </a:r>
            <a:r>
              <a:rPr lang="ro-RO" i="1" dirty="0" smtClean="0"/>
              <a:t>: </a:t>
            </a:r>
            <a:endParaRPr 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3886200" y="1143000"/>
          <a:ext cx="23939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Equation" r:id="rId3" imgW="1091880" imgH="228600" progId="Equation.3">
                  <p:embed/>
                </p:oleObj>
              </mc:Choice>
              <mc:Fallback>
                <p:oleObj name="Equation" r:id="rId3" imgW="10918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143000"/>
                        <a:ext cx="2393950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1148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La funcţionarea sub sarcină ,</a:t>
            </a:r>
            <a:r>
              <a:rPr lang="ro-RO" i="1" dirty="0" smtClean="0"/>
              <a:t> figura b, </a:t>
            </a:r>
            <a:r>
              <a:rPr lang="vi-VN" dirty="0" smtClean="0"/>
              <a:t> forţa de încărcare a arborelui se determină cu relaţia</a:t>
            </a:r>
            <a:r>
              <a:rPr lang="ro-RO" dirty="0" smtClean="0"/>
              <a:t>: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048000" y="4572000"/>
          <a:ext cx="44815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Equation" r:id="rId5" imgW="2044440" imgH="279360" progId="Equation.3">
                  <p:embed/>
                </p:oleObj>
              </mc:Choice>
              <mc:Fallback>
                <p:oleObj name="Equation" r:id="rId5" imgW="204444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44815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1600200"/>
            <a:ext cx="6814678" cy="25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5257800"/>
            <a:ext cx="8534400" cy="923330"/>
          </a:xfrm>
          <a:prstGeom prst="rect">
            <a:avLst/>
          </a:prstGeom>
          <a:solidFill>
            <a:srgbClr val="FF99CC"/>
          </a:solidFill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La curelele dinţate, sarcinile (forţele) care acţionează asupra arborilor şi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reazemelor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transmisiei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direcţionate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linia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centrelor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roţilor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transmisiei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au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valorile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date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relaţia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i="1" dirty="0" smtClean="0"/>
              <a:t>R = (1…1,2)F</a:t>
            </a:r>
            <a:r>
              <a:rPr lang="en-US" i="1" baseline="-25000" dirty="0" smtClean="0"/>
              <a:t>u</a:t>
            </a:r>
            <a:r>
              <a:rPr lang="en-US" i="1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0"/>
            <a:ext cx="50292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b="1" dirty="0" err="1" smtClean="0"/>
              <a:t>Cinematica</a:t>
            </a:r>
            <a:r>
              <a:rPr lang="en-US" b="1" dirty="0" smtClean="0"/>
              <a:t> </a:t>
            </a:r>
            <a:r>
              <a:rPr lang="en-US" b="1" dirty="0" err="1" smtClean="0"/>
              <a:t>transmisiilor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. </a:t>
            </a:r>
            <a:r>
              <a:rPr lang="en-US" b="1" dirty="0" err="1" smtClean="0"/>
              <a:t>Randament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8991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Forţele diferite din ramurile curelei –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 în ramura activă şi F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 în ramura pasivă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determină</a:t>
            </a:r>
          </a:p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deformaţii diferite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ale curelei şi anume mai mari în ramura activă şi mai mici în ramura pasivă.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 trecerea curelei peste roata conducătoare, aceasta trebuie să ajungă de la o alungire mai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mare la una mai mică, deci cureaua se contractă, punctele de pe curea deplasându-se cu o viteză mai</a:t>
            </a:r>
            <a:r>
              <a:rPr lang="ro-RO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mică decât punctele corespunzătoare de pe roată. În acest fel, cureaua rămâne în urmă la trecerea</a:t>
            </a:r>
            <a:r>
              <a:rPr lang="ro-RO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peste roata conducătoare, între roată şi curea producându-se o alunecare.</a:t>
            </a:r>
          </a:p>
          <a:p>
            <a:r>
              <a:rPr lang="it-IT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La trecerea curelei peste roata condusă, cureaua trebuie să ajungă de la o alungire mai mică la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una mai mare, ceea ce înseamnă că punctele de pe curea se deplasează mai repede decât cele de pe</a:t>
            </a:r>
            <a:r>
              <a:rPr lang="ro-RO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roată, roata rămânând în urma curelei.</a:t>
            </a:r>
          </a:p>
          <a:p>
            <a:r>
              <a:rPr lang="vi-VN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Datorită deformaţiilor elastice ale curelei (scurtări sau lungiri), în timpul înfăşurării pe roţile</a:t>
            </a:r>
          </a:p>
          <a:p>
            <a:r>
              <a:rPr lang="vi-VN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de curea, se produce o alunecare între curea şi roţi, numită </a:t>
            </a:r>
            <a:r>
              <a:rPr lang="vi-VN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alunecare elastică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 Alunecarea elastică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are loc numai pe o anumită zonă a suprafeţei de contact dintre curea şi roată. Unghiul corespunzător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zonei de alunecare se numeşte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unghi de alunecare 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iar unghiul corespunzător zonei în care nu are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loc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alunecare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numeşte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unghi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repaus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r 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t="3204" b="5254"/>
          <a:stretch>
            <a:fillRect/>
          </a:stretch>
        </p:blipFill>
        <p:spPr bwMode="auto">
          <a:xfrm>
            <a:off x="1752600" y="4191000"/>
            <a:ext cx="58816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72" y="261582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Mărimea unghiului de alunecare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 depinde de valoarea forţei utile F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. Dacă forţa F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creşte,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unghiul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activ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alunecare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creşte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astfel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încât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la un moment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vi-VN" b="1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l-GR" b="1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unghiul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contact dintre curea şi roată), iar transmisia utilizează întreaga capacitate portantă a curelei. În acest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caz, forţa 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it-IT" b="1" i="1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it-IT" b="1" i="1" dirty="0" smtClean="0">
                <a:latin typeface="Calibri" pitchFamily="34" charset="0"/>
                <a:cs typeface="Calibri" pitchFamily="34" charset="0"/>
              </a:rPr>
              <a:t> are valoarea optimă</a:t>
            </a:r>
            <a:r>
              <a:rPr lang="it-IT" i="1" dirty="0" smtClean="0">
                <a:latin typeface="Calibri" pitchFamily="34" charset="0"/>
                <a:cs typeface="Calibri" pitchFamily="34" charset="0"/>
              </a:rPr>
              <a:t>. 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b="1" i="1" dirty="0" smtClean="0">
                <a:latin typeface="Calibri" pitchFamily="34" charset="0"/>
                <a:cs typeface="Calibri" pitchFamily="34" charset="0"/>
              </a:rPr>
              <a:t>La valori mai mari ale forţei Fu, se produce fenomenul de patinare</a:t>
            </a:r>
            <a:r>
              <a:rPr lang="ro-RO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 curelei pe roată.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Micşorarea vitezei curelei, de la viteza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(pentru ramura activă) la viteza 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2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(pentru ramura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pasivă), caracterizează alunecarea elastică a curelei, definită prin </a:t>
            </a:r>
            <a:r>
              <a:rPr lang="vi-VN" b="1" i="1" dirty="0" smtClean="0">
                <a:latin typeface="Calibri" pitchFamily="34" charset="0"/>
                <a:cs typeface="Calibri" pitchFamily="34" charset="0"/>
              </a:rPr>
              <a:t>coeficientul de alunecare elastică</a:t>
            </a:r>
            <a:r>
              <a:rPr lang="ro-RO" b="1" i="1" dirty="0" smtClean="0">
                <a:latin typeface="Calibri" pitchFamily="34" charset="0"/>
                <a:cs typeface="Calibri" pitchFamily="34" charset="0"/>
              </a:rPr>
              <a:t>: 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381000" y="2438400"/>
          <a:ext cx="19208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Equation" r:id="rId3" imgW="876240" imgH="431640" progId="Equation.3">
                  <p:embed/>
                </p:oleObj>
              </mc:Choice>
              <mc:Fallback>
                <p:oleObj name="Equation" r:id="rId3" imgW="876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38400"/>
                        <a:ext cx="1920875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3352800" y="2286000"/>
            <a:ext cx="563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alori medii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recomandate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= 0,015 – pentru curele late din piele;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= 0,01 – pentru curele din ţesături impregnate cu cauciuc;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= 0,02 –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pentru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trapezoidale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Relaţia de legătură dintre cele două viteze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şi 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ro-RO" i="1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(1-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ξ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xprim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ând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vitezele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şi 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în funcţie de diametrele roţilor conducătoare şi condusă şi de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turaţiile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acestora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se obțin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relaţiile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de calcul pentru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şi v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152400" y="4038600"/>
          <a:ext cx="30495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2" name="Equation" r:id="rId5" imgW="1536480" imgH="393480" progId="Equation.3">
                  <p:embed/>
                </p:oleObj>
              </mc:Choice>
              <mc:Fallback>
                <p:oleObj name="Equation" r:id="rId5" imgW="15364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3049587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/>
        </p:nvGraphicFramePr>
        <p:xfrm>
          <a:off x="4114800" y="4800600"/>
          <a:ext cx="342741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7" imgW="1726920" imgH="431640" progId="Equation.3">
                  <p:embed/>
                </p:oleObj>
              </mc:Choice>
              <mc:Fallback>
                <p:oleObj name="Equation" r:id="rId7" imgW="17269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00600"/>
                        <a:ext cx="3427413" cy="793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953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Raportul de transmitere va fi: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5867400"/>
            <a:ext cx="8610600" cy="646331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ro-RO" dirty="0" smtClean="0"/>
              <a:t>R</a:t>
            </a:r>
            <a:r>
              <a:rPr lang="vi-VN" dirty="0" smtClean="0"/>
              <a:t>aportul de transmitere nu este constant, el depin</a:t>
            </a:r>
            <a:r>
              <a:rPr lang="ro-RO" dirty="0" smtClean="0"/>
              <a:t>de</a:t>
            </a:r>
            <a:r>
              <a:rPr lang="vi-VN" dirty="0" smtClean="0"/>
              <a:t> de încărcarea transmisiei (prin</a:t>
            </a:r>
            <a:r>
              <a:rPr lang="ro-RO" dirty="0" smtClean="0"/>
              <a:t> </a:t>
            </a:r>
            <a:r>
              <a:rPr lang="en-US" dirty="0" err="1" smtClean="0"/>
              <a:t>coeficientul</a:t>
            </a:r>
            <a:r>
              <a:rPr lang="en-US" dirty="0" smtClean="0"/>
              <a:t> de </a:t>
            </a:r>
            <a:r>
              <a:rPr lang="en-US" dirty="0" err="1" smtClean="0"/>
              <a:t>alunecare</a:t>
            </a:r>
            <a:r>
              <a:rPr lang="en-US" dirty="0" smtClean="0"/>
              <a:t> </a:t>
            </a:r>
            <a:r>
              <a:rPr lang="el-GR" dirty="0" smtClean="0">
                <a:cs typeface="Calibri" pitchFamily="34" charset="0"/>
              </a:rPr>
              <a:t>ξ</a:t>
            </a:r>
            <a:r>
              <a:rPr lang="en-US" dirty="0" smtClean="0"/>
              <a:t>).</a:t>
            </a:r>
            <a:r>
              <a:rPr lang="ro-RO" dirty="0" smtClean="0"/>
              <a:t> </a:t>
            </a:r>
            <a:endParaRPr lang="en-US" dirty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/>
        </p:nvGraphicFramePr>
        <p:xfrm>
          <a:off x="150813" y="3200400"/>
          <a:ext cx="3149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9" imgW="1587240" imgH="393480" progId="Equation.3">
                  <p:embed/>
                </p:oleObj>
              </mc:Choice>
              <mc:Fallback>
                <p:oleObj name="Equation" r:id="rId9" imgW="15872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3200400"/>
                        <a:ext cx="31496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67" y="118618"/>
            <a:ext cx="9029131" cy="120032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De alunecare,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încărcarea transmisiei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depinde şi randamentul transmisiei prin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it-IT" dirty="0" smtClean="0"/>
              <a:t>Pentru stabilirea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dependenţei alunecării şi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randamentului de încărcarea transmisiei, se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trasează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curbe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le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de alunecare. Încărcarea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transmisiei este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evidenţiată prin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coeficientul de tracţiune 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φ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definit ca raportul dintre forţa utilă şi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forţa de tensionare a curelei în timpul funcţionării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0" y="1295400"/>
          <a:ext cx="3048000" cy="820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Equation" r:id="rId3" imgW="1574640" imgH="457200" progId="Equation.3">
                  <p:embed/>
                </p:oleObj>
              </mc:Choice>
              <mc:Fallback>
                <p:oleObj name="Equation" r:id="rId3" imgW="15746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3048000" cy="820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3657600" y="1295400"/>
          <a:ext cx="40640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Equation" r:id="rId5" imgW="1854000" imgH="431640" progId="Equation.3">
                  <p:embed/>
                </p:oleObj>
              </mc:Choice>
              <mc:Fallback>
                <p:oleObj name="Equation" r:id="rId5" imgW="18540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95400"/>
                        <a:ext cx="4064000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1336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 care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tu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şi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sunt tensiunile în curele corespunzătoare sarcinilor F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u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F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F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43840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xperimental s-au stabilit dependenţe între coeficientul de alunecare elastică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ξ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oeficientul de tracţiune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şi randamentul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o-RO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Curba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ξ</a:t>
            </a:r>
            <a:r>
              <a:rPr lang="pt-B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pt-B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ϕ</a:t>
            </a:r>
            <a:r>
              <a:rPr lang="pt-BR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 se numeşte curba de alunecare a curelei sau</a:t>
            </a:r>
            <a:r>
              <a:rPr lang="ro-RO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caracteristica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tracţiune</a:t>
            </a:r>
            <a:r>
              <a:rPr lang="en-US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Curbele randamentului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η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 şi a coeficientului de alunecare elastică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ξ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, în funcţie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, s-au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determinat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condiţii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standard de funcţionare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;  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Orientativ, se pot considera pentru jopt următoarele valori: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 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= 0,59 – pentru curele late din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piele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 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0,47…0,5 –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pentru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late din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materiale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textile;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 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= 0,4…0,6 –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pentru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late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plastice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 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op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≈1 –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pentru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trapezoidale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Randamentul se poate considera ca având valorile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η </a:t>
            </a:r>
            <a:r>
              <a:rPr lang="it-IT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 0,95…0,96.</a:t>
            </a:r>
            <a:endParaRPr lang="en-US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3100" y="2514600"/>
            <a:ext cx="427357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245329" cy="369332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it-IT" b="1" i="1" dirty="0" smtClean="0"/>
              <a:t>Tensiuni în ramurile transmisiei prin curele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85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dirty="0" err="1" smtClean="0"/>
              <a:t>Determinarea</a:t>
            </a:r>
            <a:r>
              <a:rPr lang="en-US" dirty="0" smtClean="0"/>
              <a:t> </a:t>
            </a:r>
            <a:r>
              <a:rPr lang="en-US" dirty="0" err="1" smtClean="0"/>
              <a:t>tensiunilor</a:t>
            </a:r>
            <a:r>
              <a:rPr lang="en-US" dirty="0" smtClean="0"/>
              <a:t> din </a:t>
            </a:r>
            <a:r>
              <a:rPr lang="en-US" dirty="0" err="1" smtClean="0"/>
              <a:t>ramurile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transmisii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curele</a:t>
            </a:r>
            <a:r>
              <a:rPr lang="en-US" dirty="0" smtClean="0"/>
              <a:t> are, </a:t>
            </a:r>
            <a:r>
              <a:rPr lang="en-US" dirty="0" err="1" smtClean="0"/>
              <a:t>în</a:t>
            </a:r>
            <a:r>
              <a:rPr lang="en-US" dirty="0" smtClean="0"/>
              <a:t> principal, </a:t>
            </a:r>
            <a:r>
              <a:rPr lang="en-US" dirty="0" err="1" smtClean="0"/>
              <a:t>rolul</a:t>
            </a:r>
            <a:r>
              <a:rPr lang="en-US" dirty="0" smtClean="0"/>
              <a:t> de a </a:t>
            </a:r>
            <a:r>
              <a:rPr lang="vi-VN" dirty="0" smtClean="0"/>
              <a:t>stabili atât zonele în care cureaua este cel mai mult solicitată cât şi factorii care</a:t>
            </a:r>
            <a:r>
              <a:rPr lang="en-US" dirty="0" smtClean="0"/>
              <a:t> </a:t>
            </a:r>
            <a:r>
              <a:rPr lang="vi-VN" dirty="0" smtClean="0"/>
              <a:t>influenţează</a:t>
            </a:r>
            <a:r>
              <a:rPr lang="en-US" dirty="0" smtClean="0"/>
              <a:t> </a:t>
            </a:r>
            <a:r>
              <a:rPr lang="vi-VN" dirty="0" smtClean="0"/>
              <a:t>mărimile acestor tensiuni.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8382000" cy="646331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dirty="0" smtClean="0"/>
              <a:t>Forţele </a:t>
            </a:r>
            <a:r>
              <a:rPr lang="vi-VN" i="1" dirty="0" smtClean="0"/>
              <a:t>F</a:t>
            </a:r>
            <a:r>
              <a:rPr lang="vi-VN" i="1" baseline="-25000" dirty="0" smtClean="0"/>
              <a:t>1</a:t>
            </a:r>
            <a:r>
              <a:rPr lang="vi-VN" i="1" dirty="0" smtClean="0"/>
              <a:t> şi F</a:t>
            </a:r>
            <a:r>
              <a:rPr lang="vi-VN" i="1" baseline="-25000" dirty="0" smtClean="0"/>
              <a:t>2</a:t>
            </a:r>
            <a:r>
              <a:rPr lang="vi-VN" i="1" dirty="0" smtClean="0"/>
              <a:t>, care încarcă ramurile curelei la funcţionare în sarcină, creează tensiuni de</a:t>
            </a:r>
            <a:r>
              <a:rPr lang="en-US" i="1" dirty="0" smtClean="0"/>
              <a:t> </a:t>
            </a:r>
            <a:r>
              <a:rPr lang="en-US" dirty="0" err="1" smtClean="0"/>
              <a:t>întindere</a:t>
            </a:r>
            <a:r>
              <a:rPr lang="en-US" dirty="0" smtClean="0"/>
              <a:t>: </a:t>
            </a:r>
            <a:endParaRPr lang="en-US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228600" y="2286000"/>
          <a:ext cx="4343400" cy="962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Equation" r:id="rId4" imgW="2158920" imgH="457200" progId="Equation.3">
                  <p:embed/>
                </p:oleObj>
              </mc:Choice>
              <mc:Fallback>
                <p:oleObj name="Equation" r:id="rId4" imgW="21589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0"/>
                        <a:ext cx="4343400" cy="9629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4800600" y="2286000"/>
          <a:ext cx="4114800" cy="82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5" name="Equation" r:id="rId6" imgW="2197080" imgH="431640" progId="Equation.3">
                  <p:embed/>
                </p:oleObj>
              </mc:Choice>
              <mc:Fallback>
                <p:oleObj name="Equation" r:id="rId6" imgW="2197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86000"/>
                        <a:ext cx="4114800" cy="82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31242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/>
              <a:t>A</a:t>
            </a:r>
            <a:r>
              <a:rPr lang="vi-VN" i="1" baseline="-25000" dirty="0" smtClean="0"/>
              <a:t>c</a:t>
            </a:r>
            <a:r>
              <a:rPr lang="vi-VN" i="1" dirty="0" smtClean="0"/>
              <a:t> fiind aria curelei, iar </a:t>
            </a:r>
            <a:r>
              <a:rPr lang="el-GR" i="1" dirty="0" smtClean="0"/>
              <a:t>σ</a:t>
            </a:r>
            <a:r>
              <a:rPr lang="vi-VN" i="1" baseline="-25000" dirty="0" smtClean="0"/>
              <a:t>tu</a:t>
            </a:r>
            <a:r>
              <a:rPr lang="vi-VN" i="1" dirty="0" smtClean="0"/>
              <a:t> – tensiunea utilă.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3505200"/>
            <a:ext cx="65532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dirty="0" smtClean="0"/>
              <a:t>Forţa centrifugă </a:t>
            </a:r>
            <a:r>
              <a:rPr lang="vi-VN" i="1" dirty="0" smtClean="0"/>
              <a:t>F</a:t>
            </a:r>
            <a:r>
              <a:rPr lang="vi-VN" i="1" baseline="-25000" dirty="0" smtClean="0"/>
              <a:t>c </a:t>
            </a:r>
            <a:r>
              <a:rPr lang="vi-VN" i="1" dirty="0" smtClean="0"/>
              <a:t>produce, la rândul ei, tensiuni de tracţiune</a:t>
            </a:r>
            <a:r>
              <a:rPr lang="ro-RO" i="1" dirty="0" smtClean="0"/>
              <a:t>:</a:t>
            </a:r>
            <a:endParaRPr lang="en-US" dirty="0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7086600" y="3200400"/>
          <a:ext cx="927100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Equation" r:id="rId8" imgW="583920" imgH="431640" progId="Equation.3">
                  <p:embed/>
                </p:oleObj>
              </mc:Choice>
              <mc:Fallback>
                <p:oleObj name="Equation" r:id="rId8" imgW="5839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200400"/>
                        <a:ext cx="927100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200400" y="3886200"/>
            <a:ext cx="4300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întreaga</a:t>
            </a:r>
            <a:r>
              <a:rPr lang="en-US" dirty="0" smtClean="0"/>
              <a:t> </a:t>
            </a:r>
            <a:r>
              <a:rPr lang="en-US" dirty="0" err="1" smtClean="0"/>
              <a:t>configuraţie</a:t>
            </a:r>
            <a:r>
              <a:rPr lang="en-US" dirty="0" smtClean="0"/>
              <a:t> a </a:t>
            </a:r>
            <a:r>
              <a:rPr lang="en-US" dirty="0" err="1" smtClean="0"/>
              <a:t>curelei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8600" y="4343400"/>
            <a:ext cx="5715000" cy="2308324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La </a:t>
            </a:r>
            <a:r>
              <a:rPr lang="it-IT" dirty="0" smtClean="0">
                <a:cs typeface="Arial" pitchFamily="34" charset="0"/>
              </a:rPr>
              <a:t>înfăşurarea curelei pe roata de curea, apare o solicitare suplimentară de încovoiere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Această solicitare determină o tensiune de încovoiere, care se adaugă celorlalte tensiuni. Datorită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înfăşurării curelei pe roata de curea, se produce o deformare a materialului curelei, care face ca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fibrele extreme să se alungească sau să se scurteze, faţă de fibra medie, considerată ca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nedeformabilă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94400" y="41910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7657" y="122830"/>
            <a:ext cx="63246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pt-BR" dirty="0" smtClean="0"/>
              <a:t>Alungirea relativă a fibrei exterioare, se</a:t>
            </a:r>
            <a:r>
              <a:rPr lang="ro-RO" dirty="0" smtClean="0"/>
              <a:t> </a:t>
            </a:r>
            <a:r>
              <a:rPr lang="vi-VN" dirty="0" smtClean="0"/>
              <a:t>calculează cu relaţia</a:t>
            </a:r>
            <a:r>
              <a:rPr lang="ro-RO" dirty="0" smtClean="0"/>
              <a:t>: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y –</a:t>
            </a:r>
            <a:r>
              <a:rPr lang="es-ES" dirty="0" err="1" smtClean="0"/>
              <a:t>distanţa</a:t>
            </a:r>
            <a:r>
              <a:rPr lang="es-ES" dirty="0" smtClean="0"/>
              <a:t> de la </a:t>
            </a:r>
            <a:r>
              <a:rPr lang="es-ES" dirty="0" err="1" smtClean="0"/>
              <a:t>axa</a:t>
            </a:r>
            <a:r>
              <a:rPr lang="es-ES" dirty="0" smtClean="0"/>
              <a:t> </a:t>
            </a:r>
            <a:r>
              <a:rPr lang="es-ES" dirty="0" err="1" smtClean="0"/>
              <a:t>neutră</a:t>
            </a:r>
            <a:r>
              <a:rPr lang="es-ES" dirty="0" smtClean="0"/>
              <a:t> la fibra </a:t>
            </a:r>
            <a:r>
              <a:rPr lang="es-ES" dirty="0" err="1" smtClean="0"/>
              <a:t>exterioară</a:t>
            </a:r>
            <a:r>
              <a:rPr lang="es-ES" dirty="0" smtClean="0"/>
              <a:t>, </a:t>
            </a:r>
            <a:r>
              <a:rPr lang="ro-RO" dirty="0" smtClean="0"/>
              <a:t> </a:t>
            </a:r>
            <a:r>
              <a:rPr lang="el-GR" dirty="0" smtClean="0"/>
              <a:t>ρ</a:t>
            </a:r>
            <a:r>
              <a:rPr lang="vi-VN" dirty="0" smtClean="0"/>
              <a:t>- raza de curbură.</a:t>
            </a:r>
            <a:r>
              <a:rPr lang="ro-RO" dirty="0" smtClean="0"/>
              <a:t>   Pentru y=h/2  și </a:t>
            </a:r>
            <a:r>
              <a:rPr lang="el-GR" dirty="0" smtClean="0"/>
              <a:t>ρ</a:t>
            </a:r>
            <a:r>
              <a:rPr lang="ro-RO" dirty="0" smtClean="0"/>
              <a:t>=D</a:t>
            </a:r>
            <a:r>
              <a:rPr lang="ro-RO" baseline="-25000" dirty="0" smtClean="0"/>
              <a:t>1/</a:t>
            </a:r>
            <a:r>
              <a:rPr lang="ro-RO" dirty="0" smtClean="0"/>
              <a:t>2  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6705600" y="0"/>
          <a:ext cx="685800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Equation" r:id="rId3" imgW="431640" imgH="419040" progId="Equation.3">
                  <p:embed/>
                </p:oleObj>
              </mc:Choice>
              <mc:Fallback>
                <p:oleObj name="Equation" r:id="rId3" imgW="4316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0"/>
                        <a:ext cx="685800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8001000" y="0"/>
          <a:ext cx="914400" cy="8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5" imgW="457200" imgH="431640" progId="Equation.3">
                  <p:embed/>
                </p:oleObj>
              </mc:Choice>
              <mc:Fallback>
                <p:oleObj name="Equation" r:id="rId5" imgW="45720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0"/>
                        <a:ext cx="914400" cy="8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28600" y="1295400"/>
            <a:ext cx="891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Tensiunea de încovoiere corespunzătoare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                                           </a:t>
            </a:r>
            <a:r>
              <a:rPr lang="ro-RO" dirty="0" smtClean="0"/>
              <a:t>Se adoptă :  </a:t>
            </a:r>
          </a:p>
          <a:p>
            <a:endParaRPr lang="ro-RO" dirty="0" smtClean="0"/>
          </a:p>
          <a:p>
            <a:r>
              <a:rPr lang="ro-RO" dirty="0" smtClean="0"/>
              <a:t>Se </a:t>
            </a:r>
            <a:r>
              <a:rPr lang="it-IT" dirty="0" smtClean="0"/>
              <a:t>consider</a:t>
            </a:r>
            <a:r>
              <a:rPr lang="ro-RO" dirty="0" smtClean="0"/>
              <a:t>ă</a:t>
            </a:r>
            <a:r>
              <a:rPr lang="it-IT" dirty="0" smtClean="0"/>
              <a:t> modificarea în timp a modulului de elasticitate la încovoiere</a:t>
            </a:r>
            <a:r>
              <a:rPr lang="ro-RO" dirty="0" smtClean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materialului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i="1" baseline="-25000" dirty="0" err="1" smtClean="0"/>
              <a:t>i</a:t>
            </a:r>
            <a:endParaRPr lang="en-US" baseline="-25000" dirty="0"/>
          </a:p>
        </p:txBody>
      </p:sp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4419600" y="1066800"/>
          <a:ext cx="1981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7" imgW="1054080" imgH="431640" progId="Equation.3">
                  <p:embed/>
                </p:oleObj>
              </mc:Choice>
              <mc:Fallback>
                <p:oleObj name="Equation" r:id="rId7" imgW="1054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066800"/>
                        <a:ext cx="19812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7543800" y="1066800"/>
          <a:ext cx="1600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Equation" r:id="rId9" imgW="876240" imgH="431640" progId="Equation.3">
                  <p:embed/>
                </p:oleObj>
              </mc:Choice>
              <mc:Fallback>
                <p:oleObj name="Equation" r:id="rId9" imgW="8762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1066800"/>
                        <a:ext cx="16002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304800" y="213360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Raportul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h/D, influenţează direct tensiunea de încovoiere, se recomandă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utilizarea curelelor de grosime mică şi  se impun limitări privind valorile minime ale diametrelor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roţilor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79" y="2743200"/>
            <a:ext cx="89916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Se constată că valoarea maximă a tensiunii de încovoiere apare la înfăşurarea curelei pe roata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 diametrul mai mic, tot în această zonă luând naştere şi tensiunea maximă din curea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3980256"/>
            <a:ext cx="4800600" cy="287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0121" name="Object 9"/>
          <p:cNvGraphicFramePr>
            <a:graphicFrameLocks noChangeAspect="1"/>
          </p:cNvGraphicFramePr>
          <p:nvPr/>
        </p:nvGraphicFramePr>
        <p:xfrm>
          <a:off x="6172200" y="3352800"/>
          <a:ext cx="2796654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Equation" r:id="rId12" imgW="1625400" imgH="393480" progId="Equation.3">
                  <p:embed/>
                </p:oleObj>
              </mc:Choice>
              <mc:Fallback>
                <p:oleObj name="Equation" r:id="rId12" imgW="1625400" imgH="393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352800"/>
                        <a:ext cx="2796654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0" y="35814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Sau </a:t>
            </a:r>
            <a:endParaRPr lang="en-US" dirty="0"/>
          </a:p>
        </p:txBody>
      </p:sp>
      <p:graphicFrame>
        <p:nvGraphicFramePr>
          <p:cNvPr id="90123" name="Object 11"/>
          <p:cNvGraphicFramePr>
            <a:graphicFrameLocks noChangeAspect="1"/>
          </p:cNvGraphicFramePr>
          <p:nvPr/>
        </p:nvGraphicFramePr>
        <p:xfrm>
          <a:off x="304800" y="4876800"/>
          <a:ext cx="29241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Equation" r:id="rId14" imgW="1841400" imgH="419040" progId="Equation.3">
                  <p:embed/>
                </p:oleObj>
              </mc:Choice>
              <mc:Fallback>
                <p:oleObj name="Equation" r:id="rId14" imgW="1841400" imgH="4190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2924175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0" y="3352800"/>
          <a:ext cx="5257800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16" imgW="2705040" imgH="457200" progId="Equation.3">
                  <p:embed/>
                </p:oleObj>
              </mc:Choice>
              <mc:Fallback>
                <p:oleObj name="Equation" r:id="rId16" imgW="2705040" imgH="457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5257800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502920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ES" b="1" i="1" dirty="0" err="1" smtClean="0"/>
              <a:t>Calculul</a:t>
            </a:r>
            <a:r>
              <a:rPr lang="es-ES" b="1" i="1" dirty="0" smtClean="0"/>
              <a:t> de </a:t>
            </a:r>
            <a:r>
              <a:rPr lang="es-ES" b="1" i="1" dirty="0" err="1" smtClean="0"/>
              <a:t>rezistenţă</a:t>
            </a:r>
            <a:r>
              <a:rPr lang="es-ES" b="1" i="1" dirty="0" smtClean="0"/>
              <a:t> al </a:t>
            </a:r>
            <a:r>
              <a:rPr lang="es-ES" b="1" i="1" dirty="0" err="1" smtClean="0"/>
              <a:t>transmisiilor</a:t>
            </a:r>
            <a:r>
              <a:rPr lang="es-ES" b="1" i="1" dirty="0" smtClean="0"/>
              <a:t> </a:t>
            </a:r>
            <a:r>
              <a:rPr lang="es-ES" b="1" i="1" dirty="0" err="1" smtClean="0"/>
              <a:t>prin</a:t>
            </a:r>
            <a:r>
              <a:rPr lang="es-ES" b="1" i="1" dirty="0" smtClean="0"/>
              <a:t> </a:t>
            </a:r>
            <a:r>
              <a:rPr lang="es-ES" b="1" i="1" dirty="0" err="1" smtClean="0"/>
              <a:t>curele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A</a:t>
            </a:r>
            <a:r>
              <a:rPr lang="en-US" dirty="0" smtClean="0"/>
              <a:t>re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specifice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fiecare</a:t>
            </a:r>
            <a:r>
              <a:rPr lang="en-US" dirty="0" smtClean="0"/>
              <a:t> tip de </a:t>
            </a:r>
            <a:r>
              <a:rPr lang="en-US" dirty="0" err="1" smtClean="0"/>
              <a:t>curea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Calculul</a:t>
            </a:r>
            <a:r>
              <a:rPr lang="en-US" b="1" dirty="0" smtClean="0"/>
              <a:t> </a:t>
            </a:r>
            <a:r>
              <a:rPr lang="en-US" b="1" dirty="0" err="1" smtClean="0"/>
              <a:t>transmisiilor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 late </a:t>
            </a:r>
            <a:r>
              <a:rPr lang="en-US" b="1" dirty="0" err="1" smtClean="0"/>
              <a:t>netede</a:t>
            </a:r>
            <a:r>
              <a:rPr lang="en-US" b="1" dirty="0" smtClean="0"/>
              <a:t> (</a:t>
            </a:r>
            <a:r>
              <a:rPr lang="en-US" b="1" dirty="0" err="1" smtClean="0"/>
              <a:t>lise</a:t>
            </a:r>
            <a:r>
              <a:rPr lang="en-US" b="1" dirty="0" smtClean="0"/>
              <a:t>).</a:t>
            </a:r>
            <a:endParaRPr lang="ro-RO" b="1" dirty="0" smtClean="0"/>
          </a:p>
          <a:p>
            <a:r>
              <a:rPr lang="ro-RO" dirty="0" smtClean="0"/>
              <a:t>C</a:t>
            </a:r>
            <a:r>
              <a:rPr lang="vi-VN" dirty="0" smtClean="0"/>
              <a:t>onstă în determinarea ariei secţiunii, capabilă să transmită sarcina exterioară şi </a:t>
            </a:r>
            <a:r>
              <a:rPr lang="ro-RO" dirty="0" smtClean="0"/>
              <a:t>fără </a:t>
            </a:r>
            <a:r>
              <a:rPr lang="vi-VN" dirty="0" smtClean="0"/>
              <a:t>ruperea</a:t>
            </a:r>
            <a:r>
              <a:rPr lang="ro-RO" dirty="0" smtClean="0"/>
              <a:t> </a:t>
            </a:r>
            <a:r>
              <a:rPr lang="vi-VN" dirty="0" smtClean="0"/>
              <a:t>acesteia, </a:t>
            </a:r>
            <a:r>
              <a:rPr lang="ro-RO" dirty="0" smtClean="0"/>
              <a:t>la </a:t>
            </a:r>
            <a:r>
              <a:rPr lang="vi-VN" dirty="0" smtClean="0"/>
              <a:t>solicităril</a:t>
            </a:r>
            <a:r>
              <a:rPr lang="ro-RO" dirty="0" smtClean="0"/>
              <a:t>e</a:t>
            </a:r>
            <a:r>
              <a:rPr lang="vi-VN" dirty="0" smtClean="0"/>
              <a:t> dinamice sau datorită oboselii materialului.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8610600" cy="369332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Aria secţiunii transversale a curelei se determină din condiţia de rezistenţă la întindere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: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04800" y="2514600"/>
          <a:ext cx="22860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39" name="Equation" r:id="rId3" imgW="1079280" imgH="431640" progId="Equation.3">
                  <p:embed/>
                </p:oleObj>
              </mc:Choice>
              <mc:Fallback>
                <p:oleObj name="Equation" r:id="rId3" imgW="107928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14600"/>
                        <a:ext cx="2286000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895600" y="266700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</a:t>
            </a:r>
            <a:r>
              <a:rPr lang="vi-VN" i="1" baseline="-25000" dirty="0" smtClean="0"/>
              <a:t>tua</a:t>
            </a:r>
            <a:r>
              <a:rPr lang="vi-VN" i="1" dirty="0" smtClean="0"/>
              <a:t> – tensiunea utilă admisibilă; K</a:t>
            </a:r>
            <a:r>
              <a:rPr lang="vi-VN" i="1" baseline="-25000" dirty="0" smtClean="0"/>
              <a:t>d</a:t>
            </a:r>
            <a:r>
              <a:rPr lang="vi-VN" i="1" dirty="0" smtClean="0"/>
              <a:t> – coeficientul</a:t>
            </a:r>
            <a:r>
              <a:rPr lang="ro-RO" i="1" dirty="0" smtClean="0"/>
              <a:t> </a:t>
            </a:r>
            <a:r>
              <a:rPr lang="vi-VN" dirty="0" smtClean="0"/>
              <a:t>dinamic de suprasarcină, dependent de tipul maşinii motoare şi a celei antrenate;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657600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Calibri" pitchFamily="34" charset="0"/>
                <a:cs typeface="Calibri" pitchFamily="34" charset="0"/>
              </a:rPr>
              <a:t>Există două metode de calcul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tua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: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metoda bazată pe capacitatea 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tracţiune (metoda capacităţii de tracţiune)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metoda bazată pe rezistenţa la rupere 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metoda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rezistenţei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admisibile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648200"/>
            <a:ext cx="3557384" cy="369332"/>
          </a:xfrm>
          <a:prstGeom prst="rect">
            <a:avLst/>
          </a:prstGeom>
          <a:solidFill>
            <a:srgbClr val="99FFCC"/>
          </a:solidFill>
        </p:spPr>
        <p:txBody>
          <a:bodyPr wrap="none">
            <a:spAutoFit/>
          </a:bodyPr>
          <a:lstStyle/>
          <a:p>
            <a:r>
              <a:rPr lang="vi-VN" b="1" dirty="0" smtClean="0"/>
              <a:t>Metoda capacităţii de tracţiune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5105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Este cea mai utilizată metodă de calcul</a:t>
            </a:r>
            <a:r>
              <a:rPr lang="ro-RO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transmisiilor</a:t>
            </a:r>
            <a:r>
              <a:rPr lang="en-US" dirty="0" smtClean="0"/>
              <a:t> </a:t>
            </a:r>
            <a:r>
              <a:rPr lang="en-US" dirty="0" err="1" smtClean="0"/>
              <a:t>prin</a:t>
            </a:r>
            <a:r>
              <a:rPr lang="ro-RO" dirty="0" smtClean="0"/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curele late şi constă în stabilirea valorii tensiunii utile admisibile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tua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prin intermediul curbelor de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/>
              <a:t>alunecare, determinate experimental. Tensiunea utilă admisibilă se stabileşte din condiţia ca</a:t>
            </a:r>
            <a:r>
              <a:rPr lang="ro-RO" dirty="0" smtClean="0"/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transmisia să funcţioneze în vecinătatea punctului optim de încărcare a transmisiei (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Tensiunea utilă admisibilă se determină cu relaţia</a:t>
            </a:r>
            <a:r>
              <a:rPr lang="ro-RO" dirty="0" smtClean="0"/>
              <a:t>:</a:t>
            </a:r>
            <a:endParaRPr lang="en-US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457200" y="609600"/>
          <a:ext cx="30480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5" name="Equation" r:id="rId3" imgW="1523880" imgH="241200" progId="Equation.3">
                  <p:embed/>
                </p:oleObj>
              </mc:Choice>
              <mc:Fallback>
                <p:oleObj name="Equation" r:id="rId3" imgW="15238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9600"/>
                        <a:ext cx="30480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90985" y="1132764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 care: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tu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este tensiunea utilă optimă;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ϕ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opt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coeficientul de tracţiune optim, determinat pe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transmisia standard, pentru un anumit tip de material;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tensiunea iniţială, dezvoltată în curea de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forţa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pretensionare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 –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coeficient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corecţie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, care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ia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în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considerare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diferenţele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existente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între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transmisia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proiectată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transmisia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încercată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s-ES" dirty="0" err="1" smtClean="0">
                <a:latin typeface="Calibri" pitchFamily="34" charset="0"/>
                <a:cs typeface="Calibri" pitchFamily="34" charset="0"/>
              </a:rPr>
              <a:t>standard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).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Coeficientul de corecţie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K se calculează cu relaţia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: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2163" name="Object 3"/>
          <p:cNvGraphicFramePr>
            <a:graphicFrameLocks noChangeAspect="1"/>
          </p:cNvGraphicFramePr>
          <p:nvPr/>
        </p:nvGraphicFramePr>
        <p:xfrm>
          <a:off x="2819400" y="2362200"/>
          <a:ext cx="22098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Equation" r:id="rId5" imgW="1002960" imgH="241200" progId="Equation.3">
                  <p:embed/>
                </p:oleObj>
              </mc:Choice>
              <mc:Fallback>
                <p:oleObj name="Equation" r:id="rId5" imgW="100296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362200"/>
                        <a:ext cx="22098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" y="2887682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reprezintă coeficientulul care ia în considerare tipul transmisiei şi poziţia liniei centrelor;</a:t>
            </a:r>
          </a:p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coeficientul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modului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tensionare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; 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l-GR" i="1" baseline="-250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- coeficientul unghiului de înfăşurare; 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coeficient de viteză; ia în considerare influenţa forţei centrifuge asupra capacităţii de</a:t>
            </a: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transmitere a sarcinii; se aplică numai la transmisiile tensionate pe seama elasticităţii curelei.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5720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valori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ro-RO" dirty="0" smtClean="0"/>
              <a:t> </a:t>
            </a:r>
            <a:r>
              <a:rPr lang="vi-VN" dirty="0" smtClean="0"/>
              <a:t>ale tensiunii </a:t>
            </a:r>
            <a:r>
              <a:rPr lang="el-GR" dirty="0" smtClean="0">
                <a:cs typeface="Calibri" pitchFamily="34" charset="0"/>
              </a:rPr>
              <a:t>σ</a:t>
            </a:r>
            <a:r>
              <a:rPr lang="vi-VN" i="1" baseline="-25000" dirty="0" smtClean="0">
                <a:cs typeface="Calibri" pitchFamily="34" charset="0"/>
              </a:rPr>
              <a:t>t</a:t>
            </a:r>
            <a:r>
              <a:rPr lang="ro-RO" i="1" baseline="-25000" dirty="0" smtClean="0">
                <a:cs typeface="Calibri" pitchFamily="34" charset="0"/>
              </a:rPr>
              <a:t>0</a:t>
            </a:r>
            <a:r>
              <a:rPr lang="vi-VN" dirty="0" smtClean="0">
                <a:cs typeface="Calibri" pitchFamily="34" charset="0"/>
              </a:rPr>
              <a:t> </a:t>
            </a:r>
            <a:r>
              <a:rPr lang="vi-VN" i="1" dirty="0" smtClean="0"/>
              <a:t>, se constată distrugerea mai rapidă – prin oboseală sau uzare –</a:t>
            </a:r>
            <a:r>
              <a:rPr lang="ro-RO" i="1" dirty="0" smtClean="0"/>
              <a:t> așadar </a:t>
            </a:r>
            <a:r>
              <a:rPr lang="vi-VN" dirty="0" smtClean="0"/>
              <a:t>se limitează tensiunea iniţială la valorile: </a:t>
            </a:r>
            <a:r>
              <a:rPr lang="el-GR" dirty="0" smtClean="0">
                <a:cs typeface="Calibri" pitchFamily="34" charset="0"/>
              </a:rPr>
              <a:t>σ</a:t>
            </a:r>
            <a:r>
              <a:rPr lang="vi-VN" i="1" baseline="-25000" dirty="0" smtClean="0">
                <a:cs typeface="Calibri" pitchFamily="34" charset="0"/>
              </a:rPr>
              <a:t>t</a:t>
            </a:r>
            <a:r>
              <a:rPr lang="ro-RO" i="1" baseline="-25000" dirty="0" smtClean="0">
                <a:cs typeface="Calibri" pitchFamily="34" charset="0"/>
              </a:rPr>
              <a:t>0</a:t>
            </a:r>
            <a:r>
              <a:rPr lang="vi-VN" dirty="0" smtClean="0">
                <a:cs typeface="Calibri" pitchFamily="34" charset="0"/>
              </a:rPr>
              <a:t> ≤</a:t>
            </a:r>
            <a:r>
              <a:rPr lang="vi-VN" i="1" dirty="0" smtClean="0"/>
              <a:t>1,6…2 MPa – pentru curele din materiale</a:t>
            </a:r>
            <a:r>
              <a:rPr lang="ro-RO" i="1" dirty="0" smtClean="0"/>
              <a:t> </a:t>
            </a:r>
            <a:r>
              <a:rPr lang="en-US" dirty="0" err="1" smtClean="0"/>
              <a:t>clasice</a:t>
            </a:r>
            <a:r>
              <a:rPr lang="en-US" dirty="0" smtClean="0"/>
              <a:t>; </a:t>
            </a:r>
            <a:r>
              <a:rPr lang="el-GR" dirty="0" smtClean="0">
                <a:cs typeface="Calibri" pitchFamily="34" charset="0"/>
              </a:rPr>
              <a:t>σ</a:t>
            </a:r>
            <a:r>
              <a:rPr lang="vi-VN" i="1" baseline="-25000" dirty="0" smtClean="0">
                <a:cs typeface="Calibri" pitchFamily="34" charset="0"/>
              </a:rPr>
              <a:t>t</a:t>
            </a:r>
            <a:r>
              <a:rPr lang="ro-RO" i="1" baseline="-25000" dirty="0" smtClean="0">
                <a:cs typeface="Calibri" pitchFamily="34" charset="0"/>
              </a:rPr>
              <a:t>0</a:t>
            </a:r>
            <a:r>
              <a:rPr lang="vi-VN" dirty="0" smtClean="0">
                <a:cs typeface="Calibri" pitchFamily="34" charset="0"/>
              </a:rPr>
              <a:t> ≤ </a:t>
            </a:r>
            <a:r>
              <a:rPr lang="en-US" i="1" dirty="0" smtClean="0"/>
              <a:t>2,5…3,5 </a:t>
            </a:r>
            <a:r>
              <a:rPr lang="en-US" i="1" dirty="0" err="1" smtClean="0"/>
              <a:t>MPa</a:t>
            </a:r>
            <a:r>
              <a:rPr lang="en-US" i="1" dirty="0" smtClean="0"/>
              <a:t> – </a:t>
            </a:r>
            <a:r>
              <a:rPr lang="en-US" i="1" dirty="0" err="1" smtClean="0"/>
              <a:t>pentru</a:t>
            </a:r>
            <a:r>
              <a:rPr lang="en-US" i="1" dirty="0" smtClean="0"/>
              <a:t> </a:t>
            </a:r>
            <a:r>
              <a:rPr lang="en-US" i="1" dirty="0" err="1" smtClean="0"/>
              <a:t>curele</a:t>
            </a:r>
            <a:r>
              <a:rPr lang="en-US" i="1" dirty="0" smtClean="0"/>
              <a:t> compound.</a:t>
            </a:r>
          </a:p>
          <a:p>
            <a:r>
              <a:rPr lang="it-IT" dirty="0" smtClean="0"/>
              <a:t>Cunoscând valoarea tensiunii utile admisibile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tu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i="1" dirty="0" smtClean="0"/>
              <a:t>, se poate determina </a:t>
            </a:r>
            <a:r>
              <a:rPr lang="it-IT" b="1" i="1" dirty="0" smtClean="0">
                <a:solidFill>
                  <a:srgbClr val="C00000"/>
                </a:solidFill>
              </a:rPr>
              <a:t>secţiunea necesară </a:t>
            </a:r>
            <a:r>
              <a:rPr lang="it-IT" i="1" dirty="0" smtClean="0"/>
              <a:t>a</a:t>
            </a:r>
            <a:r>
              <a:rPr lang="ro-RO" i="1" dirty="0" smtClean="0"/>
              <a:t> </a:t>
            </a:r>
            <a:r>
              <a:rPr lang="vi-VN" dirty="0" smtClean="0"/>
              <a:t>curelei, rezultând, în final, lăţimea necesară a curelei</a:t>
            </a:r>
            <a:r>
              <a:rPr lang="ro-RO" dirty="0" smtClean="0"/>
              <a:t>: </a:t>
            </a:r>
            <a:endParaRPr lang="vi-VN" dirty="0" smtClean="0"/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6172200" y="5725618"/>
          <a:ext cx="1295399" cy="113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7" name="Equation" r:id="rId7" imgW="888840" imgH="583920" progId="Equation.3">
                  <p:embed/>
                </p:oleObj>
              </mc:Choice>
              <mc:Fallback>
                <p:oleObj name="Equation" r:id="rId7" imgW="888840" imgH="583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5725618"/>
                        <a:ext cx="1295399" cy="1132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869" y="95534"/>
            <a:ext cx="10668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o-RO" dirty="0" smtClean="0"/>
              <a:t>A</a:t>
            </a:r>
            <a:r>
              <a:rPr lang="en-US" dirty="0" err="1" smtClean="0"/>
              <a:t>vantaje</a:t>
            </a:r>
            <a:r>
              <a:rPr lang="en-US" dirty="0"/>
              <a:t>: </a:t>
            </a: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33600" y="228600"/>
            <a:ext cx="6248400" cy="27699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553863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construcție relativ simplă; 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mont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întreţin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uşo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ă</a:t>
            </a:r>
            <a:r>
              <a:rPr lang="ro-RO" dirty="0" smtClean="0">
                <a:ea typeface="Times New Roman" pitchFamily="18" charset="0"/>
                <a:cs typeface="Arial" pitchFamily="34" charset="0"/>
              </a:rPr>
              <a:t>; </a:t>
            </a: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Funcţiona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 silențioasă,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fără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zgomot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amortizează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şocurile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vibraţiile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dirty="0">
                <a:ea typeface="Times New Roman" pitchFamily="18" charset="0"/>
                <a:cs typeface="Arial" pitchFamily="34" charset="0"/>
              </a:rPr>
              <a:t>n</a:t>
            </a:r>
            <a:r>
              <a:rPr lang="ro-RO" dirty="0" smtClean="0">
                <a:ea typeface="Times New Roman" pitchFamily="18" charset="0"/>
                <a:cs typeface="Arial" pitchFamily="34" charset="0"/>
              </a:rPr>
              <a:t>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necesită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precizie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execuţie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montaj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excesivă;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costurile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fabricaţie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reduse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dirty="0" smtClean="0">
                <a:ea typeface="Times New Roman" pitchFamily="18" charset="0"/>
                <a:cs typeface="Arial" pitchFamily="34" charset="0"/>
              </a:rPr>
              <a:t>pot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sarcina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distanţe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relativ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arbori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permit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antrenarea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simultană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multor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arbori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funcţionează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viteze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58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asigură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protecţia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împotriva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suprasarcinilor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985749" y="3097580"/>
            <a:ext cx="6934200" cy="369331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capacitate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încărcare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limitată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dimensiuni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gabarit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comparativ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cu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angrenajele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o-RO" dirty="0" smtClean="0">
                <a:ea typeface="Times New Roman" pitchFamily="18" charset="0"/>
                <a:cs typeface="Arial" pitchFamily="34" charset="0"/>
              </a:rPr>
              <a:t>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aport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variabil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ca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urmare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alunecării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roţi</a:t>
            </a:r>
            <a:r>
              <a:rPr lang="ro-RO" dirty="0" smtClean="0">
                <a:ea typeface="Times New Roman" pitchFamily="18" charset="0"/>
                <a:cs typeface="Arial" pitchFamily="34" charset="0"/>
              </a:rPr>
              <a:t>, </a:t>
            </a:r>
            <a:r>
              <a:rPr lang="ro-RO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dezavantaj eliminat la curelele dințate, care conduce la creșterea randamentului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forţe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pretensionare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relativ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care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solicită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arborii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reazemele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mai redus la curele dințate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sensibilitate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mărită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căldură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lubrifianți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umiditate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necesitatea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utilizării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unor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dispozitive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întindere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curelei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durabilitate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limitată</a:t>
            </a:r>
            <a:r>
              <a:rPr kumimoji="0" lang="ro-R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;</a:t>
            </a:r>
            <a:endParaRPr lang="ro-RO" dirty="0"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Dezavantajele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transmisiilor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dinţate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sunt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legate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atât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tehnologia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execuţie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pretenţioasă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atât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roţilor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dinţate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montajul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mai pretențios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1371600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o-RO" dirty="0" smtClean="0"/>
              <a:t>Deza</a:t>
            </a:r>
            <a:r>
              <a:rPr lang="en-US" dirty="0" err="1" smtClean="0"/>
              <a:t>vantaje</a:t>
            </a:r>
            <a:r>
              <a:rPr lang="en-US" dirty="0"/>
              <a:t>: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Această metodă de calcul nu ţine seama de durabilitatea la oboseală a curelei,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de aceea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impune verificarea la oboseală a acesteia.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Cauza principală a distrugerii prin oboseală a curelei este variaţia ciclică a tensiunilor de</a:t>
            </a: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întindere din curea. Experimental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s-a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arătat că şi în cazul materialelor curelelor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respectă o dependenţă exponenţială de tip Wöhler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între rezistența la oboseală și numărul de cicluri de solicitări: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1676400" y="1676400"/>
          <a:ext cx="25908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Equation" r:id="rId3" imgW="1295280" imgH="241200" progId="Equation.3">
                  <p:embed/>
                </p:oleObj>
              </mc:Choice>
              <mc:Fallback>
                <p:oleObj name="Equation" r:id="rId3" imgW="129528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76400"/>
                        <a:ext cx="25908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23622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C</a:t>
            </a:r>
            <a:r>
              <a:rPr lang="vi-VN" dirty="0" smtClean="0"/>
              <a:t>onsider</a:t>
            </a:r>
            <a:r>
              <a:rPr lang="ro-RO" dirty="0" smtClean="0"/>
              <a:t>ând</a:t>
            </a:r>
            <a:r>
              <a:rPr lang="vi-VN" dirty="0" smtClean="0"/>
              <a:t> frecvenţa încovoierilor </a:t>
            </a:r>
            <a:r>
              <a:rPr lang="vi-VN" i="1" dirty="0" smtClean="0"/>
              <a:t>f</a:t>
            </a:r>
            <a:r>
              <a:rPr lang="vi-VN" i="1" baseline="-25000" dirty="0" smtClean="0"/>
              <a:t>x</a:t>
            </a:r>
            <a:r>
              <a:rPr lang="vi-VN" i="1" dirty="0" smtClean="0"/>
              <a:t>, în Hz, pentru v, în m/s, L, în mm şi </a:t>
            </a:r>
            <a:r>
              <a:rPr lang="ro-RO" i="1" dirty="0" smtClean="0"/>
              <a:t>x</a:t>
            </a:r>
            <a:r>
              <a:rPr lang="vi-VN" i="1" dirty="0" smtClean="0"/>
              <a:t> fiind</a:t>
            </a:r>
            <a:r>
              <a:rPr lang="ro-RO" i="1" dirty="0" smtClean="0"/>
              <a:t> </a:t>
            </a:r>
            <a:r>
              <a:rPr lang="vi-VN" dirty="0" smtClean="0"/>
              <a:t>numărul de roţi pe care se înfăşoară cureaua</a:t>
            </a:r>
            <a:r>
              <a:rPr lang="ro-RO" dirty="0" smtClean="0"/>
              <a:t>, atunci: </a:t>
            </a:r>
            <a:endParaRPr lang="en-US" dirty="0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304800" y="2971800"/>
          <a:ext cx="1676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1" name="Equation" r:id="rId5" imgW="812520" imgH="393480" progId="Equation.3">
                  <p:embed/>
                </p:oleObj>
              </mc:Choice>
              <mc:Fallback>
                <p:oleObj name="Equation" r:id="rId5" imgW="81252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971800"/>
                        <a:ext cx="16764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362200" y="3200400"/>
          <a:ext cx="2046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2" name="Equation" r:id="rId7" imgW="990360" imgH="228600" progId="Equation.3">
                  <p:embed/>
                </p:oleObj>
              </mc:Choice>
              <mc:Fallback>
                <p:oleObj name="Equation" r:id="rId7" imgW="99036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04628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4876800" y="2971800"/>
          <a:ext cx="40925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3" name="Equation" r:id="rId9" imgW="1981080" imgH="482400" progId="Equation.3">
                  <p:embed/>
                </p:oleObj>
              </mc:Choice>
              <mc:Fallback>
                <p:oleObj name="Equation" r:id="rId9" imgW="1981080" imgH="482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0"/>
                        <a:ext cx="4092575" cy="1017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3995678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în care: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este numărul de cicluri de bază (10</a:t>
            </a:r>
            <a:r>
              <a:rPr lang="vi-VN" i="1" baseline="300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); </a:t>
            </a:r>
            <a:r>
              <a:rPr lang="el-GR" i="1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– rezistenţa la oboseală corespunzătoare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lui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; 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– tensiunea maximă din curea;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m -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exponentul curbei de oboseală;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oeficientul care ia în considerare influenţa raportului de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transmitere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i asupra durabilităţii curelei; K</a:t>
            </a:r>
            <a:r>
              <a:rPr lang="pt-BR" i="1" baseline="-25000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pt-BR" i="1" dirty="0" smtClean="0">
                <a:latin typeface="Calibri" pitchFamily="34" charset="0"/>
                <a:cs typeface="Calibri" pitchFamily="34" charset="0"/>
              </a:rPr>
              <a:t>– coeficientul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regimului de funcţionare;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ha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– durabilitatea curelei, în ore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257800"/>
            <a:ext cx="8686800" cy="64633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Această m</a:t>
            </a:r>
            <a:r>
              <a:rPr lang="pt-BR" dirty="0" smtClean="0">
                <a:latin typeface="Calibri" pitchFamily="34" charset="0"/>
                <a:cs typeface="Calibri" pitchFamily="34" charset="0"/>
              </a:rPr>
              <a:t>etoda de calcul se recomandă numai pentru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 cu v≤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25 m/s, care folosesc curele late din piele sau ţesături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3081677" cy="369332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en-US" b="1" dirty="0" err="1" smtClean="0"/>
              <a:t>Metoda</a:t>
            </a:r>
            <a:r>
              <a:rPr lang="en-US" b="1" dirty="0" smtClean="0"/>
              <a:t> </a:t>
            </a:r>
            <a:r>
              <a:rPr lang="en-US" b="1" dirty="0" err="1" smtClean="0"/>
              <a:t>rezistenţei</a:t>
            </a:r>
            <a:r>
              <a:rPr lang="en-US" b="1" dirty="0" smtClean="0"/>
              <a:t> </a:t>
            </a:r>
            <a:r>
              <a:rPr lang="en-US" b="1" dirty="0" err="1" smtClean="0"/>
              <a:t>admisibile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685800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Această metodă constă în determinarea tensiunii maxime din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fibrele extreme ale curelei şi compararea acesteia cu o rezistenţă admisibilă la întindere.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0" y="1371600"/>
          <a:ext cx="3276599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Equation" r:id="rId3" imgW="1726920" imgH="419040" progId="Equation.3">
                  <p:embed/>
                </p:oleObj>
              </mc:Choice>
              <mc:Fallback>
                <p:oleObj name="Equation" r:id="rId3" imgW="17269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3276599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3810000" y="1371600"/>
          <a:ext cx="1142999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Equation" r:id="rId5" imgW="723600" imgH="419040" progId="Equation.3">
                  <p:embed/>
                </p:oleObj>
              </mc:Choice>
              <mc:Fallback>
                <p:oleObj name="Equation" r:id="rId5" imgW="7236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371600"/>
                        <a:ext cx="1142999" cy="882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5410200" y="1295400"/>
          <a:ext cx="35337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Equation" r:id="rId7" imgW="1930320" imgH="419040" progId="Equation.3">
                  <p:embed/>
                </p:oleObj>
              </mc:Choice>
              <mc:Fallback>
                <p:oleObj name="Equation" r:id="rId7" imgW="1930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295400"/>
                        <a:ext cx="3533775" cy="882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6764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cum: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029200" y="1676400"/>
            <a:ext cx="3048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2209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at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reprezintă rezistenţa admisibilă la întindere a structurii de rezistenţă a curelei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90800"/>
            <a:ext cx="261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en-US" i="1" baseline="-25000" dirty="0" smtClean="0">
                <a:latin typeface="Calibri" pitchFamily="34" charset="0"/>
                <a:cs typeface="Calibri" pitchFamily="34" charset="0"/>
              </a:rPr>
              <a:t>max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=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σ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at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se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obine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dirty="0"/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3124200" y="2590800"/>
          <a:ext cx="30686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1" name="Equation" r:id="rId9" imgW="1676160" imgH="419040" progId="Equation.3">
                  <p:embed/>
                </p:oleObj>
              </mc:Choice>
              <mc:Fallback>
                <p:oleObj name="Equation" r:id="rId9" imgW="167616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90800"/>
                        <a:ext cx="3068638" cy="88265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6629399" y="2743200"/>
          <a:ext cx="168442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2" name="Equation" r:id="rId11" imgW="774360" imgH="228600" progId="Equation.3">
                  <p:embed/>
                </p:oleObj>
              </mc:Choice>
              <mc:Fallback>
                <p:oleObj name="Equation" r:id="rId11" imgW="77436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399" y="2743200"/>
                        <a:ext cx="1684421" cy="533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3505200"/>
            <a:ext cx="458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Calculul</a:t>
            </a:r>
            <a:r>
              <a:rPr lang="en-US" b="1" dirty="0" smtClean="0"/>
              <a:t> </a:t>
            </a:r>
            <a:r>
              <a:rPr lang="en-US" b="1" dirty="0" err="1" smtClean="0"/>
              <a:t>transmisiilor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curelele</a:t>
            </a:r>
            <a:r>
              <a:rPr lang="en-US" b="1" dirty="0" smtClean="0"/>
              <a:t> late </a:t>
            </a:r>
            <a:r>
              <a:rPr lang="en-US" b="1" dirty="0" err="1" smtClean="0"/>
              <a:t>dinţate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" y="38100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onstă în determinarea lăţimii necesare a curelei şi alegerea,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î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funcţie de aceasta, a unei lăţimi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indicate de firmele producătoare.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Sunt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3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variante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calcul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2590800" y="4953000"/>
          <a:ext cx="1444625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Equation" r:id="rId13" imgW="761760" imgH="431640" progId="Equation.3">
                  <p:embed/>
                </p:oleObj>
              </mc:Choice>
              <mc:Fallback>
                <p:oleObj name="Equation" r:id="rId13" imgW="76176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3000"/>
                        <a:ext cx="1444625" cy="909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495800" y="4953000"/>
            <a:ext cx="2191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P</a:t>
            </a:r>
            <a:r>
              <a:rPr lang="en-US" i="1" baseline="-25000" dirty="0" smtClean="0"/>
              <a:t>c</a:t>
            </a:r>
            <a:r>
              <a:rPr lang="en-US" i="1" dirty="0" smtClean="0"/>
              <a:t> </a:t>
            </a:r>
            <a:r>
              <a:rPr lang="ro-RO" i="1" dirty="0" smtClean="0"/>
              <a:t>- </a:t>
            </a:r>
            <a:r>
              <a:rPr lang="en-US" i="1" dirty="0" smtClean="0"/>
              <a:t> </a:t>
            </a:r>
            <a:r>
              <a:rPr lang="en-US" i="1" dirty="0" err="1" smtClean="0"/>
              <a:t>puterea</a:t>
            </a:r>
            <a:r>
              <a:rPr lang="en-US" i="1" dirty="0" smtClean="0"/>
              <a:t> de </a:t>
            </a:r>
            <a:r>
              <a:rPr lang="en-US" i="1" dirty="0" err="1" smtClean="0"/>
              <a:t>calcul</a:t>
            </a:r>
            <a:endParaRPr lang="en-US" dirty="0"/>
          </a:p>
        </p:txBody>
      </p:sp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6705600" y="4953000"/>
          <a:ext cx="914400" cy="41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4" name="Equation" r:id="rId15" imgW="545760" imgH="228600" progId="Equation.3">
                  <p:embed/>
                </p:oleObj>
              </mc:Choice>
              <mc:Fallback>
                <p:oleObj name="Equation" r:id="rId15" imgW="54576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953000"/>
                        <a:ext cx="914400" cy="4112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419600" y="5334000"/>
            <a:ext cx="308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C </a:t>
            </a:r>
            <a:r>
              <a:rPr lang="ro-RO" i="1" dirty="0" smtClean="0"/>
              <a:t>- </a:t>
            </a:r>
            <a:r>
              <a:rPr lang="es-ES" i="1" dirty="0" err="1" smtClean="0"/>
              <a:t>coeficient</a:t>
            </a:r>
            <a:r>
              <a:rPr lang="es-ES" i="1" dirty="0" smtClean="0"/>
              <a:t> global de </a:t>
            </a:r>
            <a:r>
              <a:rPr lang="es-ES" i="1" dirty="0" err="1" smtClean="0"/>
              <a:t>corecţie</a:t>
            </a:r>
            <a:endParaRPr lang="en-US" dirty="0"/>
          </a:p>
        </p:txBody>
      </p:sp>
      <p:graphicFrame>
        <p:nvGraphicFramePr>
          <p:cNvPr id="94217" name="Object 9"/>
          <p:cNvGraphicFramePr>
            <a:graphicFrameLocks noChangeAspect="1"/>
          </p:cNvGraphicFramePr>
          <p:nvPr/>
        </p:nvGraphicFramePr>
        <p:xfrm>
          <a:off x="7543800" y="5334000"/>
          <a:ext cx="1447800" cy="333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5" name="Equation" r:id="rId17" imgW="1320480" imgH="228600" progId="Equation.3">
                  <p:embed/>
                </p:oleObj>
              </mc:Choice>
              <mc:Fallback>
                <p:oleObj name="Equation" r:id="rId17" imgW="132048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34000"/>
                        <a:ext cx="1447800" cy="333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0" y="5943600"/>
            <a:ext cx="9144000" cy="923330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" pitchFamily="34" charset="0"/>
                <a:cs typeface="Calibri" pitchFamily="34" charset="0"/>
              </a:rPr>
              <a:t>C1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consider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ă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tipul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maşinii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motoare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şi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celei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antrenate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; C2 –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consider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ă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tipul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transmisiei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&gt;1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sau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&lt;1);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C3 –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coeficient de exploatare;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C4 – coeficientul sistemului de întindere; Kb – coeficient de lăţime; Kz –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coeficientul numărului de dinţi în angrenare ai roţii mici de curea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131" y="4367284"/>
            <a:ext cx="87395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 A.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Lăţimea curelei se determină, în funcţie de o putere de calcul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Pc şi de puterea nominală </a:t>
            </a:r>
            <a:endParaRPr lang="ro-RO" i="1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ro-RO" i="1" baseline="-25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transmisă de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aleasă: 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79097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B.  </a:t>
            </a:r>
            <a:r>
              <a:rPr lang="en-US" dirty="0" smtClean="0"/>
              <a:t>Se </a:t>
            </a:r>
            <a:r>
              <a:rPr lang="en-US" dirty="0" err="1" smtClean="0"/>
              <a:t>calculeaz</a:t>
            </a:r>
            <a:r>
              <a:rPr lang="ro-RO" dirty="0" smtClean="0"/>
              <a:t>ă lățimea considerând puterea transmisă de o curea lată de un țol   </a:t>
            </a:r>
            <a:endParaRPr lang="en-US" dirty="0"/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304800" y="457200"/>
          <a:ext cx="173513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8" name="Equation" r:id="rId4" imgW="914400" imgH="431640" progId="Equation.3">
                  <p:embed/>
                </p:oleObj>
              </mc:Choice>
              <mc:Fallback>
                <p:oleObj name="Equation" r:id="rId4" imgW="914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1735138" cy="909637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438400" y="381000"/>
            <a:ext cx="6705600" cy="120032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= 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Pu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este puterea de calcul: P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puterea utilă transmisă şi 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r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coeficient de regim; P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– puterea transmisă de curea pe un ţol de lăţime;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coeficient de tensionare; K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z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coeficientul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numărului de dinţi în angrenare ai roţii mici de curea.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755" y="1600200"/>
            <a:ext cx="885524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ro-RO" b="1" dirty="0" smtClean="0"/>
              <a:t>C</a:t>
            </a:r>
            <a:r>
              <a:rPr lang="en-US" b="1" dirty="0" smtClean="0"/>
              <a:t>.  </a:t>
            </a:r>
            <a:r>
              <a:rPr lang="en-US" dirty="0" smtClean="0"/>
              <a:t>Se </a:t>
            </a:r>
            <a:r>
              <a:rPr lang="en-US" dirty="0" err="1" smtClean="0"/>
              <a:t>calculeaz</a:t>
            </a:r>
            <a:r>
              <a:rPr lang="ro-RO" dirty="0" smtClean="0"/>
              <a:t>ă lățimea considerând modulul calculat din condiția de rezistențăla forfecare: </a:t>
            </a:r>
            <a:endParaRPr lang="en-US" dirty="0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233363" y="2057400"/>
          <a:ext cx="161448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Equation" r:id="rId6" imgW="850680" imgH="482400" progId="Equation.3">
                  <p:embed/>
                </p:oleObj>
              </mc:Choice>
              <mc:Fallback>
                <p:oleObj name="Equation" r:id="rId6" imgW="85068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057400"/>
                        <a:ext cx="1614487" cy="10175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905000" y="2057400"/>
            <a:ext cx="4953000" cy="1200329"/>
          </a:xfrm>
          <a:prstGeom prst="rect">
            <a:avLst/>
          </a:prstGeom>
          <a:solidFill>
            <a:srgbClr val="99FFCC"/>
          </a:solidFill>
        </p:spPr>
        <p:txBody>
          <a:bodyPr wrap="square">
            <a:spAutoFit/>
          </a:bodyPr>
          <a:lstStyle/>
          <a:p>
            <a:r>
              <a:rPr lang="vi-VN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u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– puterea utilă transmisă de curea, în kW, n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– turaţia roţii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conducătoare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în rot/min,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odulul se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obține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în mm. Valoarea obţinută se rotunjeşte la o valoare superioară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standardizată</a:t>
            </a:r>
            <a:endParaRPr lang="vi-VN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7239000" y="1981200"/>
          <a:ext cx="1179512" cy="52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8" imgW="571320" imgH="228600" progId="Equation.3">
                  <p:embed/>
                </p:oleObj>
              </mc:Choice>
              <mc:Fallback>
                <p:oleObj name="Equation" r:id="rId8" imgW="5713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981200"/>
                        <a:ext cx="1179512" cy="524995"/>
                      </a:xfrm>
                      <a:prstGeom prst="rect">
                        <a:avLst/>
                      </a:prstGeom>
                      <a:solidFill>
                        <a:srgbClr val="FF99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7010400" y="24384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/>
              <a:t>ψ</a:t>
            </a:r>
            <a:r>
              <a:rPr lang="vi-VN" i="1" baseline="-25000" dirty="0" smtClean="0"/>
              <a:t>c</a:t>
            </a:r>
            <a:r>
              <a:rPr lang="vi-VN" i="1" dirty="0" smtClean="0"/>
              <a:t> = 6…9 coeficientul de lăţime al curelei.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3352800"/>
            <a:ext cx="45515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 dirty="0" err="1" smtClean="0"/>
              <a:t>Calculul</a:t>
            </a:r>
            <a:r>
              <a:rPr lang="en-US" b="1" dirty="0" smtClean="0"/>
              <a:t> </a:t>
            </a:r>
            <a:r>
              <a:rPr lang="en-US" b="1" dirty="0" err="1" smtClean="0"/>
              <a:t>transmisiilor</a:t>
            </a:r>
            <a:r>
              <a:rPr lang="en-US" b="1" dirty="0" smtClean="0"/>
              <a:t> </a:t>
            </a:r>
            <a:r>
              <a:rPr lang="en-US" b="1" dirty="0" err="1" smtClean="0"/>
              <a:t>prin</a:t>
            </a:r>
            <a:r>
              <a:rPr lang="en-US" b="1" dirty="0" smtClean="0"/>
              <a:t> </a:t>
            </a:r>
            <a:r>
              <a:rPr lang="en-US" b="1" dirty="0" err="1" smtClean="0"/>
              <a:t>curele</a:t>
            </a:r>
            <a:r>
              <a:rPr lang="en-US" b="1" dirty="0" smtClean="0"/>
              <a:t> </a:t>
            </a:r>
            <a:r>
              <a:rPr lang="en-US" b="1" dirty="0" err="1" smtClean="0"/>
              <a:t>trapezoidale</a:t>
            </a:r>
            <a:r>
              <a:rPr lang="en-US" b="1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onstă în determinarea numărului necesar de curele, pentru transmiterea unei puteri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date, în funcţie de puterea teoretică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i="1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care poate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fi transmisă de o curea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457200" y="4267200"/>
          <a:ext cx="15430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10" imgW="812520" imgH="469800" progId="Equation.3">
                  <p:embed/>
                </p:oleObj>
              </mc:Choice>
              <mc:Fallback>
                <p:oleObj name="Equation" r:id="rId10" imgW="812520" imgH="469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1543050" cy="99218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057400" y="42672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i="1" baseline="-25000" dirty="0" err="1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coeficient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funcţionare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c</a:t>
            </a:r>
            <a:r>
              <a:rPr lang="fr-FR" i="1" baseline="-25000" dirty="0" err="1" smtClean="0">
                <a:latin typeface="Calibri" pitchFamily="34" charset="0"/>
                <a:cs typeface="Calibri" pitchFamily="34" charset="0"/>
              </a:rPr>
              <a:t>L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coeficient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ul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lungim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ii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i="1" dirty="0" err="1" smtClean="0">
                <a:latin typeface="Calibri" pitchFamily="34" charset="0"/>
                <a:cs typeface="Calibri" pitchFamily="34" charset="0"/>
              </a:rPr>
              <a:t>curelei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vi-VN" i="1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l-GR" i="1" baseline="-25000" dirty="0" smtClean="0">
                <a:latin typeface="Calibri" pitchFamily="34" charset="0"/>
                <a:cs typeface="Calibri" pitchFamily="34" charset="0"/>
              </a:rPr>
              <a:t>β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- coeficient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ul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unghiului </a:t>
            </a:r>
            <a:r>
              <a:rPr lang="vi-VN" i="1" dirty="0" smtClean="0">
                <a:latin typeface="Calibri" pitchFamily="34" charset="0"/>
                <a:cs typeface="Calibri" pitchFamily="34" charset="0"/>
              </a:rPr>
              <a:t>de înfăşurare</a:t>
            </a:r>
            <a:r>
              <a:rPr lang="ro-RO" i="1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buFontTx/>
              <a:buChar char="-"/>
            </a:pPr>
            <a:r>
              <a:rPr lang="vi-VN" i="1" dirty="0" smtClean="0"/>
              <a:t>c</a:t>
            </a:r>
            <a:r>
              <a:rPr lang="vi-VN" i="1" baseline="-25000" dirty="0" smtClean="0"/>
              <a:t>z</a:t>
            </a:r>
            <a:r>
              <a:rPr lang="vi-VN" i="1" dirty="0" smtClean="0"/>
              <a:t> </a:t>
            </a:r>
            <a:r>
              <a:rPr lang="ro-RO" i="1" dirty="0" smtClean="0"/>
              <a:t>-</a:t>
            </a:r>
            <a:r>
              <a:rPr lang="vi-VN" i="1" dirty="0" smtClean="0"/>
              <a:t> coeficientul numărului de curele</a:t>
            </a:r>
            <a:endParaRPr lang="en-US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6400800" y="5105400"/>
            <a:ext cx="2589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 smtClean="0"/>
              <a:t>Z  </a:t>
            </a:r>
            <a:r>
              <a:rPr lang="vi-VN" dirty="0" smtClean="0"/>
              <a:t>n</a:t>
            </a:r>
            <a:r>
              <a:rPr lang="ro-RO" dirty="0" smtClean="0"/>
              <a:t>r.</a:t>
            </a:r>
            <a:r>
              <a:rPr lang="vi-VN" dirty="0" smtClean="0"/>
              <a:t> </a:t>
            </a:r>
            <a:r>
              <a:rPr lang="ro-RO" dirty="0" smtClean="0"/>
              <a:t> definitv </a:t>
            </a:r>
            <a:r>
              <a:rPr lang="vi-VN" dirty="0" smtClean="0"/>
              <a:t>de curele</a:t>
            </a:r>
            <a:r>
              <a:rPr lang="ro-RO" dirty="0" smtClean="0"/>
              <a:t>: </a:t>
            </a:r>
            <a:endParaRPr lang="en-US" dirty="0"/>
          </a:p>
        </p:txBody>
      </p:sp>
      <p:graphicFrame>
        <p:nvGraphicFramePr>
          <p:cNvPr id="107526" name="Object 6"/>
          <p:cNvGraphicFramePr>
            <a:graphicFrameLocks noChangeAspect="1"/>
          </p:cNvGraphicFramePr>
          <p:nvPr/>
        </p:nvGraphicFramePr>
        <p:xfrm>
          <a:off x="6477000" y="4267200"/>
          <a:ext cx="19526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tion" r:id="rId12" imgW="1028520" imgH="431640" progId="Equation.3">
                  <p:embed/>
                </p:oleObj>
              </mc:Choice>
              <mc:Fallback>
                <p:oleObj name="Equation" r:id="rId12" imgW="102852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67200"/>
                        <a:ext cx="1952625" cy="912812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81000" y="5410200"/>
            <a:ext cx="8458200" cy="646331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Calculul la oboseală a curelelor constă în determinarea frecvenţei încovoierilor curelei şi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compararea acesteia cu o frecvenţă admisibilă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07527" name="Object 7"/>
          <p:cNvGraphicFramePr>
            <a:graphicFrameLocks noChangeAspect="1"/>
          </p:cNvGraphicFramePr>
          <p:nvPr/>
        </p:nvGraphicFramePr>
        <p:xfrm>
          <a:off x="457200" y="6079620"/>
          <a:ext cx="2667000" cy="736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Equation" r:id="rId14" imgW="1587240" imgH="393480" progId="Equation.3">
                  <p:embed/>
                </p:oleObj>
              </mc:Choice>
              <mc:Fallback>
                <p:oleObj name="Equation" r:id="rId14" imgW="15872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6079620"/>
                        <a:ext cx="2667000" cy="736305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3336878" y="6109984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X</a:t>
            </a:r>
            <a:r>
              <a:rPr lang="vi-VN" dirty="0" smtClean="0"/>
              <a:t> </a:t>
            </a:r>
            <a:r>
              <a:rPr lang="ro-RO" dirty="0" smtClean="0"/>
              <a:t>-</a:t>
            </a:r>
            <a:r>
              <a:rPr lang="vi-VN" dirty="0" smtClean="0"/>
              <a:t>numărul de roţi; </a:t>
            </a:r>
            <a:r>
              <a:rPr lang="vi-VN" i="1" dirty="0" smtClean="0"/>
              <a:t>v – viteza curelei, în m/s, </a:t>
            </a:r>
            <a:endParaRPr lang="ro-RO" i="1" dirty="0" smtClean="0"/>
          </a:p>
          <a:p>
            <a:r>
              <a:rPr lang="vi-VN" i="1" dirty="0" smtClean="0"/>
              <a:t>L – lungimea curelei, în</a:t>
            </a:r>
            <a:r>
              <a:rPr lang="ro-RO" i="1" dirty="0" smtClean="0"/>
              <a:t> </a:t>
            </a:r>
            <a:r>
              <a:rPr lang="en-US" dirty="0" smtClean="0"/>
              <a:t>mm.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 l="9074" t="72025" r="9263" b="6581"/>
          <a:stretch>
            <a:fillRect/>
          </a:stretch>
        </p:blipFill>
        <p:spPr bwMode="auto">
          <a:xfrm>
            <a:off x="76201" y="-11373"/>
            <a:ext cx="8991600" cy="333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7" name="Picture 3" descr="D:\Organe de masini - Corectat final 30martie2010\CURS OM I\TRANSMISII PRIN CURELE NET  Capitol_3 metod de pr _Page_37.jpg"/>
          <p:cNvPicPr>
            <a:picLocks noChangeAspect="1" noChangeArrowheads="1"/>
          </p:cNvPicPr>
          <p:nvPr/>
        </p:nvPicPr>
        <p:blipFill>
          <a:blip r:embed="rId3" cstate="print"/>
          <a:srcRect l="9074" t="11410" r="9263" b="64908"/>
          <a:stretch>
            <a:fillRect/>
          </a:stretch>
        </p:blipFill>
        <p:spPr bwMode="auto">
          <a:xfrm>
            <a:off x="95534" y="3075295"/>
            <a:ext cx="8952931" cy="3590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Organe de masini - Corectat final 30martie2010\CURS OM I\TRANSMISII PRIN CURELE NET  Capitol_3 metod de pr _Page_37.jpg"/>
          <p:cNvPicPr>
            <a:picLocks noChangeAspect="1" noChangeArrowheads="1"/>
          </p:cNvPicPr>
          <p:nvPr/>
        </p:nvPicPr>
        <p:blipFill>
          <a:blip r:embed="rId2" cstate="print"/>
          <a:srcRect l="9074" t="34673" r="9263" b="27564"/>
          <a:stretch>
            <a:fillRect/>
          </a:stretch>
        </p:blipFill>
        <p:spPr bwMode="auto">
          <a:xfrm>
            <a:off x="169460" y="337782"/>
            <a:ext cx="8458200" cy="5529618"/>
          </a:xfrm>
          <a:prstGeom prst="rect">
            <a:avLst/>
          </a:prstGeom>
          <a:noFill/>
        </p:spPr>
      </p:pic>
      <p:pic>
        <p:nvPicPr>
          <p:cNvPr id="3" name="Picture 3" descr="D:\Organe de masini - Corectat final 30martie2010\CURS OM I\TRANSMISII PRIN CURELE NET  Capitol_3 metod de pr _Page_37.jpg"/>
          <p:cNvPicPr>
            <a:picLocks noChangeAspect="1" noChangeArrowheads="1"/>
          </p:cNvPicPr>
          <p:nvPr/>
        </p:nvPicPr>
        <p:blipFill>
          <a:blip r:embed="rId2" cstate="print"/>
          <a:srcRect l="9074" t="11410" r="9263" b="86142"/>
          <a:stretch>
            <a:fillRect/>
          </a:stretch>
        </p:blipFill>
        <p:spPr bwMode="auto">
          <a:xfrm>
            <a:off x="152400" y="0"/>
            <a:ext cx="8458200" cy="358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Organe de masini - Corectat final 30martie2010\CURS OM I\TRANSMISII PRIN CURELE NET  Capitol_3 metod de pr _Page_37.jpg"/>
          <p:cNvPicPr>
            <a:picLocks noChangeAspect="1" noChangeArrowheads="1"/>
          </p:cNvPicPr>
          <p:nvPr/>
        </p:nvPicPr>
        <p:blipFill>
          <a:blip r:embed="rId2" cstate="print"/>
          <a:srcRect l="9074" t="11410" r="9263" b="86142"/>
          <a:stretch>
            <a:fillRect/>
          </a:stretch>
        </p:blipFill>
        <p:spPr bwMode="auto">
          <a:xfrm>
            <a:off x="237699" y="144270"/>
            <a:ext cx="8442277" cy="358422"/>
          </a:xfrm>
          <a:prstGeom prst="rect">
            <a:avLst/>
          </a:prstGeom>
          <a:noFill/>
        </p:spPr>
      </p:pic>
      <p:pic>
        <p:nvPicPr>
          <p:cNvPr id="3" name="Picture 3" descr="D:\Organe de masini - Corectat final 30martie2010\CURS OM I\TRANSMISII PRIN CURELE NET  Capitol_3 metod de pr _Page_37.jpg"/>
          <p:cNvPicPr>
            <a:picLocks noChangeAspect="1" noChangeArrowheads="1"/>
          </p:cNvPicPr>
          <p:nvPr/>
        </p:nvPicPr>
        <p:blipFill>
          <a:blip r:embed="rId2" cstate="print"/>
          <a:srcRect l="9074" t="72116" r="9263" b="9434"/>
          <a:stretch>
            <a:fillRect/>
          </a:stretch>
        </p:blipFill>
        <p:spPr bwMode="auto">
          <a:xfrm>
            <a:off x="226325" y="449239"/>
            <a:ext cx="8458200" cy="2522561"/>
          </a:xfrm>
          <a:prstGeom prst="rect">
            <a:avLst/>
          </a:prstGeom>
          <a:noFill/>
        </p:spPr>
      </p:pic>
      <p:pic>
        <p:nvPicPr>
          <p:cNvPr id="109570" name="Picture 2" descr="D:\Organe de masini - Corectat final 30martie2010\CURS OM I\TRANSMISII PRIN CURELE NET  Capitol_3 metod de pr _Page_38.jpg"/>
          <p:cNvPicPr>
            <a:picLocks noChangeAspect="1" noChangeArrowheads="1"/>
          </p:cNvPicPr>
          <p:nvPr/>
        </p:nvPicPr>
        <p:blipFill>
          <a:blip r:embed="rId3" cstate="print"/>
          <a:srcRect l="8840" t="13559" r="8819" b="56890"/>
          <a:stretch>
            <a:fillRect/>
          </a:stretch>
        </p:blipFill>
        <p:spPr bwMode="auto">
          <a:xfrm>
            <a:off x="197893" y="2852382"/>
            <a:ext cx="8526852" cy="4005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D:\Organe de masini - Corectat final 30martie2010\CURS OM I\TRANSMISII PRIN CURELE NET  Capitol_3 metod de pr _Page_38.jpg"/>
          <p:cNvPicPr>
            <a:picLocks noChangeAspect="1" noChangeArrowheads="1"/>
          </p:cNvPicPr>
          <p:nvPr/>
        </p:nvPicPr>
        <p:blipFill>
          <a:blip r:embed="rId2" cstate="print"/>
          <a:srcRect l="9201" t="11484" r="9361" b="85802"/>
          <a:stretch>
            <a:fillRect/>
          </a:stretch>
        </p:blipFill>
        <p:spPr bwMode="auto">
          <a:xfrm>
            <a:off x="350292" y="143301"/>
            <a:ext cx="8448214" cy="398059"/>
          </a:xfrm>
          <a:prstGeom prst="rect">
            <a:avLst/>
          </a:prstGeom>
          <a:noFill/>
        </p:spPr>
      </p:pic>
      <p:pic>
        <p:nvPicPr>
          <p:cNvPr id="3" name="Picture 2" descr="D:\Organe de masini - Corectat final 30martie2010\CURS OM I\TRANSMISII PRIN CURELE NET  Capitol_3 metod de pr _Page_38.jpg"/>
          <p:cNvPicPr>
            <a:picLocks noChangeAspect="1" noChangeArrowheads="1"/>
          </p:cNvPicPr>
          <p:nvPr/>
        </p:nvPicPr>
        <p:blipFill>
          <a:blip r:embed="rId2" cstate="print"/>
          <a:srcRect l="9201" t="42680" r="9361" b="22068"/>
          <a:stretch>
            <a:fillRect/>
          </a:stretch>
        </p:blipFill>
        <p:spPr bwMode="auto">
          <a:xfrm>
            <a:off x="351430" y="392373"/>
            <a:ext cx="8451375" cy="517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154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8961" y="109182"/>
            <a:ext cx="70104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b="1" dirty="0" err="1"/>
              <a:t>Clasificarea</a:t>
            </a:r>
            <a:r>
              <a:rPr lang="en-US" b="1" dirty="0"/>
              <a:t> </a:t>
            </a:r>
            <a:r>
              <a:rPr lang="en-US" b="1" dirty="0" err="1" smtClean="0"/>
              <a:t>curelelor</a:t>
            </a:r>
            <a:r>
              <a:rPr lang="ro-RO" b="1" dirty="0" smtClean="0"/>
              <a:t> de transmisie  -  </a:t>
            </a:r>
            <a:r>
              <a:rPr lang="en-US" b="1" dirty="0" smtClean="0"/>
              <a:t> </a:t>
            </a:r>
            <a:r>
              <a:rPr lang="en-US" dirty="0" err="1" smtClean="0"/>
              <a:t>funcţie</a:t>
            </a:r>
            <a:r>
              <a:rPr lang="en-US" dirty="0" smtClean="0"/>
              <a:t> </a:t>
            </a:r>
            <a:r>
              <a:rPr lang="en-US" dirty="0"/>
              <a:t>de forma </a:t>
            </a:r>
            <a:r>
              <a:rPr lang="en-US" dirty="0" err="1"/>
              <a:t>secţiunii</a:t>
            </a:r>
            <a:r>
              <a:rPr lang="en-US" dirty="0"/>
              <a:t> </a:t>
            </a:r>
            <a:r>
              <a:rPr lang="en-US" dirty="0" err="1"/>
              <a:t>curelei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849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 </a:t>
            </a:r>
            <a:r>
              <a:rPr lang="en-US" dirty="0" smtClean="0"/>
              <a:t>(</a:t>
            </a:r>
            <a:r>
              <a:rPr lang="en-US" dirty="0" err="1" smtClean="0"/>
              <a:t>netede</a:t>
            </a:r>
            <a:r>
              <a:rPr lang="en-US" dirty="0" smtClean="0"/>
              <a:t> </a:t>
            </a:r>
            <a:r>
              <a:rPr lang="ro-RO" dirty="0" smtClean="0"/>
              <a:t>)</a:t>
            </a:r>
            <a:r>
              <a:rPr lang="en-US" dirty="0" smtClean="0"/>
              <a:t>–  </a:t>
            </a:r>
            <a:r>
              <a:rPr lang="en-US" dirty="0"/>
              <a:t>a, </a:t>
            </a:r>
            <a:r>
              <a:rPr lang="en-US" dirty="0" err="1"/>
              <a:t>politriunghiulare</a:t>
            </a:r>
            <a:r>
              <a:rPr lang="en-US" dirty="0"/>
              <a:t> – </a:t>
            </a:r>
            <a:r>
              <a:rPr lang="en-US" dirty="0" smtClean="0"/>
              <a:t> </a:t>
            </a:r>
            <a:r>
              <a:rPr lang="en-US" dirty="0"/>
              <a:t>b, </a:t>
            </a:r>
            <a:r>
              <a:rPr lang="ro-RO" dirty="0" smtClean="0"/>
              <a:t>         </a:t>
            </a:r>
            <a:r>
              <a:rPr lang="en-US" dirty="0" err="1" smtClean="0"/>
              <a:t>dinţate</a:t>
            </a:r>
            <a:r>
              <a:rPr lang="en-US" dirty="0" smtClean="0"/>
              <a:t> </a:t>
            </a:r>
            <a:r>
              <a:rPr lang="ro-RO" dirty="0" smtClean="0"/>
              <a:t>-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),</a:t>
            </a:r>
            <a:r>
              <a:rPr lang="ro-RO" dirty="0" smtClean="0"/>
              <a:t>    </a:t>
            </a:r>
            <a:r>
              <a:rPr lang="en-US" dirty="0" smtClean="0"/>
              <a:t> </a:t>
            </a:r>
            <a:r>
              <a:rPr lang="en-US" dirty="0" err="1"/>
              <a:t>trapezoidale</a:t>
            </a:r>
            <a:r>
              <a:rPr lang="en-US" dirty="0"/>
              <a:t> </a:t>
            </a:r>
            <a:r>
              <a:rPr lang="ro-RO" dirty="0" smtClean="0"/>
              <a:t>-</a:t>
            </a:r>
            <a:r>
              <a:rPr lang="en-US" dirty="0" smtClean="0"/>
              <a:t> d,</a:t>
            </a:r>
            <a:r>
              <a:rPr lang="ro-RO" dirty="0" smtClean="0"/>
              <a:t>   </a:t>
            </a:r>
            <a:r>
              <a:rPr lang="en-US" dirty="0" smtClean="0"/>
              <a:t> </a:t>
            </a:r>
            <a:r>
              <a:rPr lang="en-US" dirty="0" err="1"/>
              <a:t>rotunde</a:t>
            </a:r>
            <a:r>
              <a:rPr lang="en-US" dirty="0"/>
              <a:t> </a:t>
            </a:r>
            <a:r>
              <a:rPr lang="ro-RO" dirty="0" smtClean="0"/>
              <a:t>-</a:t>
            </a:r>
            <a:r>
              <a:rPr lang="en-US" dirty="0" smtClean="0"/>
              <a:t> 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905000"/>
            <a:ext cx="36576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o-RO" dirty="0" smtClean="0"/>
              <a:t>În funcție de puterea transmisă: 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04800" y="243840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late pot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până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= 2000 kW,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viteze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periferice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12  m/s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rapoarte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de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6  (maxim  10). </a:t>
            </a:r>
            <a:endParaRPr kumimoji="0" lang="ro-RO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ro-RO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moderne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 de  tip compound, 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ridicarea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performanţelor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acestora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domeniul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utilizare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fiind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5000 kW;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100 m/s;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10 (maxim 20).</a:t>
            </a:r>
            <a:endParaRPr lang="ro-RO" dirty="0">
              <a:cs typeface="Arial" pitchFamily="34" charset="0"/>
            </a:endParaRPr>
          </a:p>
          <a:p>
            <a:pPr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late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politriunghiulare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(Poly-V) transmit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2500 kW,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viteze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periferice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50 m/s.</a:t>
            </a:r>
            <a:endParaRPr lang="ro-RO" dirty="0">
              <a:cs typeface="Arial" pitchFamily="34" charset="0"/>
            </a:endParaRPr>
          </a:p>
          <a:p>
            <a:pPr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late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dinţate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până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= 400 kW,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viteze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periferice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80 m/s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şi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rapoarte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 (maxim 10).</a:t>
            </a:r>
            <a:endParaRPr lang="ro-RO" dirty="0">
              <a:cs typeface="Arial" pitchFamily="34" charset="0"/>
            </a:endParaRPr>
          </a:p>
          <a:p>
            <a:pPr lvl="0" indent="358775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curele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trapezoidale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pot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puteri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până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la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= 1200 kW,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viteze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periferice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50m/s,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atunci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când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distanţa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axe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&lt; 3 m,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raportul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transmitere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maxim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≤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Symbol" pitchFamily="18" charset="2"/>
              </a:rPr>
              <a:t>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8 (maxim 10).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188" y="104465"/>
            <a:ext cx="868680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o-RO" sz="2000" b="1" dirty="0" err="1" smtClean="0"/>
              <a:t>Î</a:t>
            </a:r>
            <a:r>
              <a:rPr lang="en-US" sz="2000" b="1" dirty="0" smtClean="0"/>
              <a:t>n </a:t>
            </a:r>
            <a:r>
              <a:rPr lang="en-US" sz="2000" b="1" dirty="0" err="1"/>
              <a:t>funcţie</a:t>
            </a:r>
            <a:r>
              <a:rPr lang="en-US" sz="2000" b="1" dirty="0"/>
              <a:t> de </a:t>
            </a:r>
            <a:r>
              <a:rPr lang="en-US" sz="2000" b="1" dirty="0" err="1"/>
              <a:t>poziţia</a:t>
            </a:r>
            <a:r>
              <a:rPr lang="en-US" sz="2000" b="1" dirty="0"/>
              <a:t> </a:t>
            </a:r>
            <a:r>
              <a:rPr lang="en-US" sz="2000" b="1" dirty="0" err="1"/>
              <a:t>relativă</a:t>
            </a:r>
            <a:r>
              <a:rPr lang="en-US" sz="2000" b="1" dirty="0"/>
              <a:t> a </a:t>
            </a:r>
            <a:r>
              <a:rPr lang="en-US" sz="2000" b="1" dirty="0" err="1"/>
              <a:t>axelor</a:t>
            </a:r>
            <a:r>
              <a:rPr lang="en-US" sz="2000" b="1" dirty="0"/>
              <a:t> </a:t>
            </a:r>
            <a:r>
              <a:rPr lang="en-US" sz="2000" b="1" dirty="0" err="1"/>
              <a:t>arborilor</a:t>
            </a:r>
            <a:r>
              <a:rPr lang="en-US" sz="2000" b="1" dirty="0"/>
              <a:t>, a </a:t>
            </a:r>
            <a:r>
              <a:rPr lang="en-US" sz="2000" b="1" dirty="0" err="1"/>
              <a:t>numărului</a:t>
            </a:r>
            <a:r>
              <a:rPr lang="en-US" sz="2000" b="1" dirty="0"/>
              <a:t> de </a:t>
            </a:r>
            <a:r>
              <a:rPr lang="en-US" sz="2000" b="1" dirty="0" err="1"/>
              <a:t>arbori</a:t>
            </a:r>
            <a:r>
              <a:rPr lang="en-US" sz="2000" b="1" dirty="0"/>
              <a:t> </a:t>
            </a:r>
            <a:r>
              <a:rPr lang="en-US" sz="2000" b="1" dirty="0" err="1" smtClean="0"/>
              <a:t>antrenaţi</a:t>
            </a:r>
            <a:endParaRPr lang="en-US" sz="2000" b="1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2447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19200" y="609600"/>
            <a:ext cx="1965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 </a:t>
            </a:r>
            <a:r>
              <a:rPr lang="en-US" dirty="0" err="1"/>
              <a:t>ramuri</a:t>
            </a:r>
            <a:r>
              <a:rPr lang="en-US" dirty="0"/>
              <a:t> </a:t>
            </a:r>
            <a:r>
              <a:rPr lang="en-US" dirty="0" err="1"/>
              <a:t>deschise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609600"/>
            <a:ext cx="2174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 </a:t>
            </a:r>
            <a:r>
              <a:rPr lang="en-US" dirty="0" err="1"/>
              <a:t>ramuri</a:t>
            </a:r>
            <a:r>
              <a:rPr lang="en-US" dirty="0"/>
              <a:t> </a:t>
            </a:r>
            <a:r>
              <a:rPr lang="en-US" dirty="0" err="1"/>
              <a:t>încrucişate</a:t>
            </a:r>
            <a:endParaRPr lang="en-US" dirty="0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24574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667000"/>
            <a:ext cx="23526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57600" y="533400"/>
            <a:ext cx="1608004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Cu axe </a:t>
            </a:r>
            <a:r>
              <a:rPr lang="en-US" dirty="0" err="1"/>
              <a:t>paralele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05200" y="2133600"/>
            <a:ext cx="1866217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Cu axe </a:t>
            </a:r>
            <a:r>
              <a:rPr lang="en-US" dirty="0" err="1"/>
              <a:t>încrucişate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23622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Fără role de ghidare</a:t>
            </a:r>
            <a:endParaRPr lang="en-US" dirty="0"/>
          </a:p>
        </p:txBody>
      </p:sp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52800"/>
            <a:ext cx="418550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6019800" y="2590800"/>
            <a:ext cx="1901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 role de </a:t>
            </a:r>
            <a:r>
              <a:rPr lang="en-US" dirty="0" err="1"/>
              <a:t>ghidare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352800" y="914400"/>
            <a:ext cx="2132187" cy="369332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en-US" dirty="0"/>
              <a:t>Cu un </a:t>
            </a:r>
            <a:r>
              <a:rPr lang="en-US" dirty="0" err="1"/>
              <a:t>arbore</a:t>
            </a:r>
            <a:r>
              <a:rPr lang="en-US" dirty="0"/>
              <a:t> </a:t>
            </a:r>
            <a:r>
              <a:rPr lang="en-US" dirty="0" err="1"/>
              <a:t>condus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2907847" cy="369332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it-IT" dirty="0"/>
              <a:t>Cu mai mulţi arbori antrenaţi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16465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950787" y="3244334"/>
            <a:ext cx="3242426" cy="369332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dirty="0"/>
              <a:t>Cu </a:t>
            </a:r>
            <a:r>
              <a:rPr lang="en-US" dirty="0" err="1"/>
              <a:t>raport</a:t>
            </a:r>
            <a:r>
              <a:rPr lang="en-US" dirty="0"/>
              <a:t> de </a:t>
            </a:r>
            <a:r>
              <a:rPr lang="en-US" dirty="0" err="1"/>
              <a:t>transmitere</a:t>
            </a:r>
            <a:r>
              <a:rPr lang="en-US" dirty="0"/>
              <a:t> </a:t>
            </a:r>
            <a:r>
              <a:rPr lang="en-US" dirty="0" err="1"/>
              <a:t>variabil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3733800"/>
            <a:ext cx="25454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dirty="0" err="1"/>
              <a:t>În</a:t>
            </a:r>
            <a:r>
              <a:rPr lang="fr-FR" dirty="0"/>
              <a:t> </a:t>
            </a:r>
            <a:r>
              <a:rPr lang="fr-FR" dirty="0" err="1"/>
              <a:t>trepte</a:t>
            </a:r>
            <a:r>
              <a:rPr lang="fr-FR" dirty="0"/>
              <a:t> (</a:t>
            </a:r>
            <a:r>
              <a:rPr lang="fr-FR" dirty="0" err="1"/>
              <a:t>cutie</a:t>
            </a:r>
            <a:r>
              <a:rPr lang="fr-FR" dirty="0"/>
              <a:t> de </a:t>
            </a:r>
            <a:r>
              <a:rPr lang="fr-FR" dirty="0" err="1"/>
              <a:t>viteze</a:t>
            </a:r>
            <a:r>
              <a:rPr lang="fr-FR" dirty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00800" y="3657600"/>
            <a:ext cx="1968552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dirty="0" err="1"/>
              <a:t>Continuu</a:t>
            </a:r>
            <a:r>
              <a:rPr lang="en-US" dirty="0"/>
              <a:t> (</a:t>
            </a:r>
            <a:r>
              <a:rPr lang="en-US" dirty="0" err="1" smtClean="0"/>
              <a:t>variator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191000"/>
            <a:ext cx="2133600" cy="249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343400"/>
            <a:ext cx="2971800" cy="2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0200" y="457200"/>
            <a:ext cx="60198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TIPURI DE </a:t>
            </a:r>
            <a:r>
              <a:rPr lang="en-US" b="1" dirty="0" smtClean="0"/>
              <a:t>CURELE</a:t>
            </a:r>
            <a:r>
              <a:rPr lang="ro-RO" b="1" dirty="0" smtClean="0"/>
              <a:t>, </a:t>
            </a:r>
            <a:r>
              <a:rPr lang="en-US" b="1" dirty="0" smtClean="0"/>
              <a:t> MATERIALE</a:t>
            </a:r>
            <a:r>
              <a:rPr lang="ro-RO" b="1" dirty="0" smtClean="0"/>
              <a:t>, </a:t>
            </a:r>
            <a:r>
              <a:rPr lang="en-US" b="1" dirty="0" smtClean="0"/>
              <a:t> </a:t>
            </a:r>
            <a:r>
              <a:rPr lang="en-US" b="1" dirty="0"/>
              <a:t>ELEMENTE CONSTRUCTIVE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028343"/>
            <a:ext cx="8610600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ondiţii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impuse materialelor: 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r>
              <a:rPr lang="ro-RO" dirty="0" smtClean="0">
                <a:latin typeface="Calibri" pitchFamily="34" charset="0"/>
                <a:cs typeface="Calibri" pitchFamily="34" charset="0"/>
              </a:rPr>
              <a:t>-e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lastic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itate mare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>
                <a:latin typeface="Calibri" pitchFamily="34" charset="0"/>
                <a:cs typeface="Calibri" pitchFamily="34" charset="0"/>
              </a:rPr>
              <a:t>pentru a se putea înfăşura pe roţi cu diametre mici,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cu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tensiuni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încovoiere,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ne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însemnate</a:t>
            </a:r>
            <a:r>
              <a:rPr lang="vi-VN" dirty="0">
                <a:latin typeface="Calibri" pitchFamily="34" charset="0"/>
                <a:cs typeface="Calibri" pitchFamily="34" charset="0"/>
              </a:rPr>
              <a:t>;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coeficientul </a:t>
            </a:r>
            <a:r>
              <a:rPr lang="vi-VN" dirty="0">
                <a:latin typeface="Calibri" pitchFamily="34" charset="0"/>
                <a:cs typeface="Calibri" pitchFamily="34" charset="0"/>
              </a:rPr>
              <a:t>de frecare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la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contact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ul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>
                <a:latin typeface="Calibri" pitchFamily="34" charset="0"/>
                <a:cs typeface="Calibri" pitchFamily="34" charset="0"/>
              </a:rPr>
              <a:t>cu roata de curea să fie cât mai mare (pentru transmisiile prin curele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alunecare</a:t>
            </a:r>
            <a:r>
              <a:rPr lang="vi-VN" dirty="0">
                <a:latin typeface="Calibri" pitchFamily="34" charset="0"/>
                <a:cs typeface="Calibri" pitchFamily="34" charset="0"/>
              </a:rPr>
              <a:t>);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elementul </a:t>
            </a:r>
            <a:r>
              <a:rPr lang="vi-VN" dirty="0">
                <a:latin typeface="Calibri" pitchFamily="34" charset="0"/>
                <a:cs typeface="Calibri" pitchFamily="34" charset="0"/>
              </a:rPr>
              <a:t>curelei care preia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sarcina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să </a:t>
            </a:r>
            <a:r>
              <a:rPr lang="vi-VN" dirty="0">
                <a:latin typeface="Calibri" pitchFamily="34" charset="0"/>
                <a:cs typeface="Calibri" pitchFamily="34" charset="0"/>
              </a:rPr>
              <a:t>aibă o rezistenţă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ridicată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la tracțiune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;</a:t>
            </a:r>
            <a:endParaRPr lang="vi-VN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elementul </a:t>
            </a:r>
            <a:r>
              <a:rPr lang="vi-VN" dirty="0">
                <a:latin typeface="Calibri" pitchFamily="34" charset="0"/>
                <a:cs typeface="Calibri" pitchFamily="34" charset="0"/>
              </a:rPr>
              <a:t>curelei, în contact cu roata, să fie rezistent la uzură şi oboseală şi să fie rezistent şi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acţiunea </a:t>
            </a:r>
            <a:r>
              <a:rPr lang="vi-VN" dirty="0">
                <a:latin typeface="Calibri" pitchFamily="34" charset="0"/>
                <a:cs typeface="Calibri" pitchFamily="34" charset="0"/>
              </a:rPr>
              <a:t>agenţilor externi;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să </a:t>
            </a:r>
            <a:r>
              <a:rPr lang="vi-VN" dirty="0">
                <a:latin typeface="Calibri" pitchFamily="34" charset="0"/>
                <a:cs typeface="Calibri" pitchFamily="34" charset="0"/>
              </a:rPr>
              <a:t>fie ieftine.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0"/>
            <a:ext cx="2447401" cy="369332"/>
          </a:xfrm>
          <a:prstGeom prst="rect">
            <a:avLst/>
          </a:prstGeom>
          <a:solidFill>
            <a:srgbClr val="FF99FF"/>
          </a:solidFill>
        </p:spPr>
        <p:txBody>
          <a:bodyPr wrap="none">
            <a:spAutoFit/>
          </a:bodyPr>
          <a:lstStyle/>
          <a:p>
            <a:r>
              <a:rPr lang="en-US" b="1" dirty="0" err="1"/>
              <a:t>Curele</a:t>
            </a:r>
            <a:r>
              <a:rPr lang="en-US" b="1" dirty="0"/>
              <a:t> late </a:t>
            </a:r>
            <a:r>
              <a:rPr lang="en-US" b="1" dirty="0" err="1"/>
              <a:t>netede</a:t>
            </a:r>
            <a:r>
              <a:rPr lang="en-US" b="1" dirty="0"/>
              <a:t> (</a:t>
            </a:r>
            <a:r>
              <a:rPr lang="en-US" b="1" dirty="0" err="1"/>
              <a:t>lise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540" y="4315431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Calibri" pitchFamily="34" charset="0"/>
                <a:cs typeface="Calibri" pitchFamily="34" charset="0"/>
              </a:rPr>
              <a:t>Curelele din piele.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Sunt confecţionate din piele de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bovine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execută dintr-un singur strat (simple) sau în mai multe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straturi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vi-VN" dirty="0">
                <a:latin typeface="Calibri" pitchFamily="34" charset="0"/>
                <a:cs typeface="Calibri" pitchFamily="34" charset="0"/>
              </a:rPr>
              <a:t>multiple), lipite între ele, pe toată lungimea.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err="1" smtClean="0">
                <a:latin typeface="Calibri" pitchFamily="34" charset="0"/>
                <a:cs typeface="Calibri" pitchFamily="34" charset="0"/>
              </a:rPr>
              <a:t>Condiţii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 satisfacute: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rezistenţă </a:t>
            </a:r>
            <a:r>
              <a:rPr lang="vi-VN" dirty="0">
                <a:latin typeface="Calibri" pitchFamily="34" charset="0"/>
                <a:cs typeface="Calibri" pitchFamily="34" charset="0"/>
              </a:rPr>
              <a:t>la uzură, coeficient de frecare mare, rezistenţă la acţiunea unor agenţi exteriori (ulei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unsori</a:t>
            </a:r>
            <a:r>
              <a:rPr lang="it-IT" dirty="0">
                <a:latin typeface="Calibri" pitchFamily="34" charset="0"/>
                <a:cs typeface="Calibri" pitchFamily="34" charset="0"/>
              </a:rPr>
              <a:t>, apă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 –</a:t>
            </a:r>
            <a:r>
              <a:rPr lang="it-IT" b="1" dirty="0" smtClean="0">
                <a:latin typeface="Calibri" pitchFamily="34" charset="0"/>
                <a:cs typeface="Calibri" pitchFamily="34" charset="0"/>
              </a:rPr>
              <a:t>deficienţe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>
                <a:latin typeface="Calibri" pitchFamily="34" charset="0"/>
                <a:cs typeface="Calibri" pitchFamily="34" charset="0"/>
              </a:rPr>
              <a:t>– rezistenţă redusă la curgere a materialului (care duce la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deformări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plastice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importante, respectiv la demontări frecvente pentru scurtarea şi reîmbinarea capetelor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),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rezistenţă </a:t>
            </a:r>
            <a:r>
              <a:rPr lang="vi-VN" dirty="0">
                <a:latin typeface="Calibri" pitchFamily="34" charset="0"/>
                <a:cs typeface="Calibri" pitchFamily="34" charset="0"/>
              </a:rPr>
              <a:t>redusă la oboseală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este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un material deficitar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Sunt </a:t>
            </a:r>
            <a:r>
              <a:rPr lang="vi-V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din </a:t>
            </a:r>
            <a:r>
              <a:rPr lang="vi-VN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ce în ce mai puţin folosite, fiind înlocuite de curelele ţesute sau compound</a:t>
            </a:r>
            <a:r>
              <a:rPr lang="vi-VN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vi-VN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9" y="81887"/>
            <a:ext cx="889606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>
                <a:latin typeface="Calibri" pitchFamily="34" charset="0"/>
                <a:cs typeface="Calibri" pitchFamily="34" charset="0"/>
              </a:rPr>
              <a:t>Curelele </a:t>
            </a:r>
            <a:r>
              <a:rPr lang="vi-VN" b="1" dirty="0">
                <a:latin typeface="Calibri" pitchFamily="34" charset="0"/>
                <a:cs typeface="Calibri" pitchFamily="34" charset="0"/>
              </a:rPr>
              <a:t>din ţesături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textile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ot </a:t>
            </a:r>
            <a:r>
              <a:rPr lang="vi-VN" dirty="0">
                <a:latin typeface="Calibri" pitchFamily="34" charset="0"/>
                <a:cs typeface="Calibri" pitchFamily="34" charset="0"/>
              </a:rPr>
              <a:t>fi într-un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singur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sau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în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multe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straturi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vantaje: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pot </a:t>
            </a:r>
            <a:r>
              <a:rPr lang="vi-VN" dirty="0">
                <a:latin typeface="Calibri" pitchFamily="34" charset="0"/>
                <a:cs typeface="Calibri" pitchFamily="34" charset="0"/>
              </a:rPr>
              <a:t>fi ţesute fără fine, ceea ce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asigură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transmisiei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un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mers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liniştit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funcţiona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la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viteze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mari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v </a:t>
            </a:r>
            <a:r>
              <a:rPr lang="en-US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≤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60 m/s; </a:t>
            </a:r>
          </a:p>
          <a:p>
            <a:pPr>
              <a:buFontTx/>
              <a:buChar char="-"/>
            </a:pPr>
            <a:r>
              <a:rPr lang="en-US" i="1" dirty="0" smtClean="0">
                <a:latin typeface="Calibri" pitchFamily="34" charset="0"/>
                <a:cs typeface="Calibri" pitchFamily="34" charset="0"/>
              </a:rPr>
              <a:t>pot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funcţiona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pe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>
                <a:latin typeface="Calibri" pitchFamily="34" charset="0"/>
                <a:cs typeface="Calibri" pitchFamily="34" charset="0"/>
              </a:rPr>
              <a:t>roţi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diametre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mici, datorită flexibilităţii ridicate. 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  <a:p>
            <a:r>
              <a:rPr lang="it-IT" b="1" dirty="0" smtClean="0">
                <a:latin typeface="Calibri" pitchFamily="34" charset="0"/>
                <a:cs typeface="Calibri" pitchFamily="34" charset="0"/>
              </a:rPr>
              <a:t>Dezavantaje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it-IT" dirty="0" smtClean="0">
                <a:latin typeface="Calibri" pitchFamily="34" charset="0"/>
                <a:cs typeface="Calibri" pitchFamily="34" charset="0"/>
              </a:rPr>
              <a:t>-durabilitate </a:t>
            </a:r>
            <a:r>
              <a:rPr lang="it-IT" dirty="0">
                <a:latin typeface="Calibri" pitchFamily="34" charset="0"/>
                <a:cs typeface="Calibri" pitchFamily="34" charset="0"/>
              </a:rPr>
              <a:t>scăzută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datorită </a:t>
            </a:r>
            <a:r>
              <a:rPr lang="vi-VN" dirty="0">
                <a:latin typeface="Calibri" pitchFamily="34" charset="0"/>
                <a:cs typeface="Calibri" pitchFamily="34" charset="0"/>
              </a:rPr>
              <a:t>rezistenţei reduse a marginilor curelei;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alungire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în timp; 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sensibilitate </a:t>
            </a:r>
            <a:r>
              <a:rPr lang="vi-VN" dirty="0">
                <a:latin typeface="Calibri" pitchFamily="34" charset="0"/>
                <a:cs typeface="Calibri" pitchFamily="34" charset="0"/>
              </a:rPr>
              <a:t>la acţiunea căldurii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umezelii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acizilor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etc.</a:t>
            </a:r>
          </a:p>
          <a:p>
            <a:r>
              <a:rPr lang="it-IT" b="1" dirty="0">
                <a:cs typeface="Calibri" pitchFamily="34" charset="0"/>
              </a:rPr>
              <a:t>Curelele din ţesături impregnate cu cauciuc. </a:t>
            </a:r>
            <a:endParaRPr lang="it-IT" b="1" dirty="0" smtClean="0">
              <a:cs typeface="Calibri" pitchFamily="34" charset="0"/>
            </a:endParaRPr>
          </a:p>
          <a:p>
            <a:r>
              <a:rPr lang="it-IT" dirty="0" smtClean="0">
                <a:cs typeface="Calibri" pitchFamily="34" charset="0"/>
              </a:rPr>
              <a:t>Sunt </a:t>
            </a:r>
            <a:r>
              <a:rPr lang="it-IT" dirty="0">
                <a:cs typeface="Calibri" pitchFamily="34" charset="0"/>
              </a:rPr>
              <a:t>confecţionate din mai multe straturi </a:t>
            </a:r>
            <a:r>
              <a:rPr lang="it-IT" dirty="0" smtClean="0">
                <a:cs typeface="Calibri" pitchFamily="34" charset="0"/>
              </a:rPr>
              <a:t>de </a:t>
            </a:r>
            <a:r>
              <a:rPr lang="vi-VN" dirty="0" smtClean="0">
                <a:cs typeface="Calibri" pitchFamily="34" charset="0"/>
              </a:rPr>
              <a:t>ţesături </a:t>
            </a:r>
            <a:r>
              <a:rPr lang="vi-VN" dirty="0">
                <a:cs typeface="Calibri" pitchFamily="34" charset="0"/>
              </a:rPr>
              <a:t>textile, solidarizate între ele prin </a:t>
            </a:r>
            <a:r>
              <a:rPr lang="vi-VN" dirty="0">
                <a:latin typeface="Calibri" pitchFamily="34" charset="0"/>
                <a:cs typeface="Calibri" pitchFamily="34" charset="0"/>
              </a:rPr>
              <a:t>cauciuc vulcanizat. Ţesăturile textile (inserţii)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reprezintă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elementul </a:t>
            </a:r>
            <a:r>
              <a:rPr lang="vi-VN" dirty="0">
                <a:latin typeface="Calibri" pitchFamily="34" charset="0"/>
                <a:cs typeface="Calibri" pitchFamily="34" charset="0"/>
              </a:rPr>
              <a:t>de rezistenţă al </a:t>
            </a:r>
            <a:r>
              <a:rPr lang="vi-VN" dirty="0" smtClean="0">
                <a:cs typeface="Calibri" pitchFamily="34" charset="0"/>
              </a:rPr>
              <a:t>curelei</a:t>
            </a:r>
            <a:r>
              <a:rPr lang="en-US" dirty="0" smtClean="0">
                <a:cs typeface="Calibri" pitchFamily="34" charset="0"/>
              </a:rPr>
              <a:t> </a:t>
            </a:r>
            <a:r>
              <a:rPr lang="ro-RO" dirty="0" smtClean="0">
                <a:cs typeface="Calibri" pitchFamily="34" charset="0"/>
              </a:rPr>
              <a:t>și se por realiza astfel: </a:t>
            </a:r>
          </a:p>
          <a:p>
            <a:r>
              <a:rPr lang="ro-RO" dirty="0" smtClean="0">
                <a:solidFill>
                  <a:srgbClr val="7030A0"/>
                </a:solidFill>
              </a:rPr>
              <a:t>- </a:t>
            </a:r>
            <a:r>
              <a:rPr lang="en-US" dirty="0" smtClean="0">
                <a:solidFill>
                  <a:srgbClr val="7030A0"/>
                </a:solidFill>
              </a:rPr>
              <a:t>sub </a:t>
            </a:r>
            <a:r>
              <a:rPr lang="en-US" dirty="0">
                <a:solidFill>
                  <a:srgbClr val="7030A0"/>
                </a:solidFill>
              </a:rPr>
              <a:t>forma </a:t>
            </a:r>
            <a:r>
              <a:rPr lang="en-US" dirty="0" err="1">
                <a:solidFill>
                  <a:srgbClr val="7030A0"/>
                </a:solidFill>
              </a:rPr>
              <a:t>unor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straturi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paralele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ro-RO" dirty="0" smtClean="0">
                <a:solidFill>
                  <a:srgbClr val="7030A0"/>
                </a:solidFill>
              </a:rPr>
              <a:t>, </a:t>
            </a:r>
            <a:r>
              <a:rPr lang="en-US" dirty="0" smtClean="0">
                <a:solidFill>
                  <a:srgbClr val="7030A0"/>
                </a:solidFill>
              </a:rPr>
              <a:t>a</a:t>
            </a:r>
            <a:endParaRPr lang="ro-RO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7030A0"/>
                </a:solidFill>
              </a:rPr>
              <a:t>prin </a:t>
            </a:r>
            <a:r>
              <a:rPr lang="it-IT" dirty="0">
                <a:solidFill>
                  <a:srgbClr val="7030A0"/>
                </a:solidFill>
              </a:rPr>
              <a:t>înfăşurare în mai multe straturi </a:t>
            </a:r>
            <a:r>
              <a:rPr lang="it-IT" dirty="0" smtClean="0">
                <a:solidFill>
                  <a:srgbClr val="7030A0"/>
                </a:solidFill>
              </a:rPr>
              <a:t>sub </a:t>
            </a:r>
            <a:r>
              <a:rPr lang="it-IT" dirty="0">
                <a:solidFill>
                  <a:srgbClr val="7030A0"/>
                </a:solidFill>
              </a:rPr>
              <a:t>formă </a:t>
            </a:r>
            <a:r>
              <a:rPr lang="it-IT" dirty="0" smtClean="0">
                <a:solidFill>
                  <a:srgbClr val="7030A0"/>
                </a:solidFill>
              </a:rPr>
              <a:t>de</a:t>
            </a:r>
            <a:r>
              <a:rPr lang="ro-RO" dirty="0" smtClean="0">
                <a:solidFill>
                  <a:srgbClr val="7030A0"/>
                </a:solidFill>
              </a:rPr>
              <a:t> s</a:t>
            </a:r>
            <a:r>
              <a:rPr lang="it-IT" dirty="0" smtClean="0">
                <a:solidFill>
                  <a:srgbClr val="7030A0"/>
                </a:solidFill>
              </a:rPr>
              <a:t>pirală</a:t>
            </a:r>
            <a:r>
              <a:rPr lang="ro-RO" dirty="0" smtClean="0">
                <a:solidFill>
                  <a:srgbClr val="7030A0"/>
                </a:solidFill>
              </a:rPr>
              <a:t>,</a:t>
            </a:r>
            <a:r>
              <a:rPr lang="it-IT" dirty="0" smtClean="0">
                <a:solidFill>
                  <a:srgbClr val="7030A0"/>
                </a:solidFill>
              </a:rPr>
              <a:t> b</a:t>
            </a:r>
            <a:r>
              <a:rPr lang="ro-RO" dirty="0" smtClean="0">
                <a:solidFill>
                  <a:srgbClr val="7030A0"/>
                </a:solidFill>
              </a:rPr>
              <a:t>, </a:t>
            </a:r>
          </a:p>
          <a:p>
            <a:pPr>
              <a:buFontTx/>
              <a:buChar char="-"/>
            </a:pPr>
            <a:r>
              <a:rPr lang="it-IT" dirty="0" smtClean="0"/>
              <a:t> </a:t>
            </a:r>
            <a:r>
              <a:rPr lang="it-IT" dirty="0">
                <a:solidFill>
                  <a:srgbClr val="7030A0"/>
                </a:solidFill>
              </a:rPr>
              <a:t>în straturi </a:t>
            </a:r>
            <a:r>
              <a:rPr lang="it-IT" dirty="0" smtClean="0">
                <a:solidFill>
                  <a:srgbClr val="7030A0"/>
                </a:solidFill>
              </a:rPr>
              <a:t>concentrice</a:t>
            </a:r>
            <a:r>
              <a:rPr lang="en-US" dirty="0" smtClean="0">
                <a:solidFill>
                  <a:srgbClr val="7030A0"/>
                </a:solidFill>
              </a:rPr>
              <a:t>, c.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curele</a:t>
            </a:r>
            <a:r>
              <a:rPr lang="en-US" dirty="0"/>
              <a:t> au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straturi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la </a:t>
            </a:r>
            <a:r>
              <a:rPr lang="en-US" dirty="0" smtClean="0"/>
              <a:t>exterior</a:t>
            </a:r>
            <a:r>
              <a:rPr lang="ro-RO" dirty="0" smtClean="0"/>
              <a:t> </a:t>
            </a:r>
            <a:r>
              <a:rPr lang="en-US" dirty="0" err="1" smtClean="0"/>
              <a:t>cauciuc</a:t>
            </a:r>
            <a:r>
              <a:rPr lang="en-US" dirty="0" smtClean="0"/>
              <a:t> </a:t>
            </a:r>
            <a:r>
              <a:rPr lang="en-US" dirty="0" err="1" smtClean="0"/>
              <a:t>vulcanizat</a:t>
            </a:r>
            <a:r>
              <a:rPr lang="ro-RO" dirty="0" smtClean="0"/>
              <a:t>, d</a:t>
            </a:r>
            <a:r>
              <a:rPr lang="vi-VN" dirty="0" smtClean="0"/>
              <a:t>.</a:t>
            </a:r>
            <a:endParaRPr lang="vi-VN" dirty="0"/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Curelele înfăşurate sunt mai rigide decât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cele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/>
              <a:t>stratificate</a:t>
            </a:r>
            <a:r>
              <a:rPr lang="it-IT" dirty="0"/>
              <a:t>, </a:t>
            </a:r>
            <a:endParaRPr lang="ro-RO" dirty="0" smtClean="0"/>
          </a:p>
          <a:p>
            <a:r>
              <a:rPr lang="it-IT" dirty="0" smtClean="0"/>
              <a:t>în </a:t>
            </a:r>
            <a:r>
              <a:rPr lang="it-IT" dirty="0"/>
              <a:t>schimb marginile sunt </a:t>
            </a:r>
            <a:r>
              <a:rPr lang="it-IT" dirty="0" smtClean="0"/>
              <a:t>mai</a:t>
            </a:r>
            <a:r>
              <a:rPr lang="ro-RO" dirty="0" smtClean="0"/>
              <a:t> </a:t>
            </a:r>
            <a:r>
              <a:rPr lang="en-US" dirty="0" err="1" smtClean="0"/>
              <a:t>rezistente</a:t>
            </a:r>
            <a:r>
              <a:rPr lang="en-US" dirty="0"/>
              <a:t>, </a:t>
            </a:r>
            <a:r>
              <a:rPr lang="en-US" dirty="0" err="1"/>
              <a:t>putând</a:t>
            </a:r>
            <a:r>
              <a:rPr lang="en-US" dirty="0"/>
              <a:t> </a:t>
            </a:r>
            <a:r>
              <a:rPr lang="en-US" dirty="0" err="1"/>
              <a:t>fi</a:t>
            </a:r>
            <a:r>
              <a:rPr lang="en-US" dirty="0"/>
              <a:t> </a:t>
            </a:r>
            <a:r>
              <a:rPr lang="en-US" dirty="0" err="1"/>
              <a:t>utilizate</a:t>
            </a:r>
            <a:r>
              <a:rPr lang="en-US" dirty="0"/>
              <a:t> la </a:t>
            </a:r>
            <a:endParaRPr lang="ro-RO" dirty="0" smtClean="0"/>
          </a:p>
          <a:p>
            <a:r>
              <a:rPr lang="en-US" dirty="0" err="1" smtClean="0"/>
              <a:t>transmisiile</a:t>
            </a:r>
            <a:r>
              <a:rPr lang="en-US" dirty="0" smtClean="0"/>
              <a:t> cu</a:t>
            </a:r>
            <a:r>
              <a:rPr lang="ro-RO" dirty="0" smtClean="0"/>
              <a:t> </a:t>
            </a:r>
            <a:r>
              <a:rPr lang="en-US" dirty="0" err="1" smtClean="0"/>
              <a:t>ramuri</a:t>
            </a:r>
            <a:r>
              <a:rPr lang="en-US" dirty="0" smtClean="0"/>
              <a:t> </a:t>
            </a:r>
            <a:r>
              <a:rPr lang="en-US" dirty="0" err="1"/>
              <a:t>sau</a:t>
            </a:r>
            <a:r>
              <a:rPr lang="en-US" dirty="0"/>
              <a:t> axe </a:t>
            </a:r>
            <a:r>
              <a:rPr lang="en-US" dirty="0" err="1"/>
              <a:t>încrucişate</a:t>
            </a:r>
            <a:r>
              <a:rPr lang="en-US" dirty="0"/>
              <a:t>.</a:t>
            </a:r>
          </a:p>
          <a:p>
            <a:r>
              <a:rPr lang="vi-VN" dirty="0">
                <a:latin typeface="Calibri" pitchFamily="34" charset="0"/>
                <a:cs typeface="Calibri" pitchFamily="34" charset="0"/>
              </a:rPr>
              <a:t>Dacă în loc de ţesătura textilă se folosesc inserţii sub formă de 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dirty="0" smtClean="0">
                <a:latin typeface="Calibri" pitchFamily="34" charset="0"/>
                <a:cs typeface="Calibri" pitchFamily="34" charset="0"/>
              </a:rPr>
              <a:t>şnur , </a:t>
            </a:r>
            <a:r>
              <a:rPr lang="vi-VN" dirty="0">
                <a:latin typeface="Calibri" pitchFamily="34" charset="0"/>
                <a:cs typeface="Calibri" pitchFamily="34" charset="0"/>
              </a:rPr>
              <a:t>se obţin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curele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cu </a:t>
            </a:r>
            <a:r>
              <a:rPr lang="vi-VN" dirty="0">
                <a:latin typeface="Calibri" pitchFamily="34" charset="0"/>
                <a:cs typeface="Calibri" pitchFamily="34" charset="0"/>
              </a:rPr>
              <a:t>flexibilitate mărită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702" y="3733801"/>
            <a:ext cx="30582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6788</Words>
  <Application>Microsoft Office PowerPoint</Application>
  <PresentationFormat>On-screen Show (4:3)</PresentationFormat>
  <Paragraphs>445</Paragraphs>
  <Slides>46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Equation</vt:lpstr>
      <vt:lpstr>TRANSMISII MECANICE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Optiplex 990</cp:lastModifiedBy>
  <cp:revision>179</cp:revision>
  <dcterms:created xsi:type="dcterms:W3CDTF">2019-03-17T10:44:48Z</dcterms:created>
  <dcterms:modified xsi:type="dcterms:W3CDTF">2020-03-24T06:24:33Z</dcterms:modified>
</cp:coreProperties>
</file>