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22"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7.wmf"/><Relationship Id="rId7" Type="http://schemas.openxmlformats.org/officeDocument/2006/relationships/image" Target="../media/image141.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60.wmf"/><Relationship Id="rId3" Type="http://schemas.openxmlformats.org/officeDocument/2006/relationships/image" Target="../media/image155.wmf"/><Relationship Id="rId7" Type="http://schemas.openxmlformats.org/officeDocument/2006/relationships/image" Target="../media/image159.wmf"/><Relationship Id="rId12" Type="http://schemas.openxmlformats.org/officeDocument/2006/relationships/image" Target="../media/image164.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158.wmf"/><Relationship Id="rId11" Type="http://schemas.openxmlformats.org/officeDocument/2006/relationships/image" Target="../media/image163.wmf"/><Relationship Id="rId5" Type="http://schemas.openxmlformats.org/officeDocument/2006/relationships/image" Target="../media/image157.wmf"/><Relationship Id="rId10" Type="http://schemas.openxmlformats.org/officeDocument/2006/relationships/image" Target="../media/image162.wmf"/><Relationship Id="rId4" Type="http://schemas.openxmlformats.org/officeDocument/2006/relationships/image" Target="../media/image156.wmf"/><Relationship Id="rId9" Type="http://schemas.openxmlformats.org/officeDocument/2006/relationships/image" Target="../media/image16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4" Type="http://schemas.openxmlformats.org/officeDocument/2006/relationships/image" Target="../media/image17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6" Type="http://schemas.openxmlformats.org/officeDocument/2006/relationships/image" Target="../media/image180.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5.wmf"/><Relationship Id="rId5" Type="http://schemas.openxmlformats.org/officeDocument/2006/relationships/image" Target="../media/image178.wmf"/><Relationship Id="rId4" Type="http://schemas.openxmlformats.org/officeDocument/2006/relationships/image" Target="../media/image17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43DB4-0A18-4CD8-AF39-E552EC38F618}" type="datetimeFigureOut">
              <a:rPr lang="en-US" smtClean="0"/>
              <a:pPr/>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FD110-F431-4549-AEED-02584F89B32C}" type="slidenum">
              <a:rPr lang="en-US" smtClean="0"/>
              <a:pPr/>
              <a:t>‹#›</a:t>
            </a:fld>
            <a:endParaRPr lang="en-US"/>
          </a:p>
        </p:txBody>
      </p:sp>
    </p:spTree>
    <p:extLst>
      <p:ext uri="{BB962C8B-B14F-4D97-AF65-F5344CB8AC3E}">
        <p14:creationId xmlns:p14="http://schemas.microsoft.com/office/powerpoint/2010/main" val="66623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FD110-F431-4549-AEED-02584F89B32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FD110-F431-4549-AEED-02584F89B32C}"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FD110-F431-4549-AEED-02584F89B32C}"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FD110-F431-4549-AEED-02584F89B32C}"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07237E-02DD-49FB-A541-58B794B2898E}"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7237E-02DD-49FB-A541-58B794B2898E}"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7237E-02DD-49FB-A541-58B794B2898E}"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7237E-02DD-49FB-A541-58B794B2898E}"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7237E-02DD-49FB-A541-58B794B2898E}"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07237E-02DD-49FB-A541-58B794B2898E}"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7237E-02DD-49FB-A541-58B794B2898E}" type="datetimeFigureOut">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07237E-02DD-49FB-A541-58B794B2898E}"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7237E-02DD-49FB-A541-58B794B2898E}"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7237E-02DD-49FB-A541-58B794B2898E}"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7237E-02DD-49FB-A541-58B794B2898E}"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D0F83-57E9-4EF1-8DD4-C7E84D5CCF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7237E-02DD-49FB-A541-58B794B2898E}" type="datetimeFigureOut">
              <a:rPr lang="en-US" smtClean="0"/>
              <a:pPr/>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D0F83-57E9-4EF1-8DD4-C7E84D5CCF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2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7.wmf"/><Relationship Id="rId3" Type="http://schemas.openxmlformats.org/officeDocument/2006/relationships/image" Target="../media/image39.png"/><Relationship Id="rId7" Type="http://schemas.openxmlformats.org/officeDocument/2006/relationships/image" Target="../media/image34.wmf"/><Relationship Id="rId12"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5.wmf"/><Relationship Id="rId14" Type="http://schemas.openxmlformats.org/officeDocument/2006/relationships/oleObject" Target="../embeddings/oleObject30.bin"/></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2.bin"/><Relationship Id="rId5" Type="http://schemas.openxmlformats.org/officeDocument/2006/relationships/image" Target="../media/image41.wmf"/><Relationship Id="rId4"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8.wmf"/><Relationship Id="rId3" Type="http://schemas.openxmlformats.org/officeDocument/2006/relationships/image" Target="../media/image49.jpeg"/><Relationship Id="rId7" Type="http://schemas.openxmlformats.org/officeDocument/2006/relationships/image" Target="../media/image45.wmf"/><Relationship Id="rId12"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6.wmf"/></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8.wmf"/><Relationship Id="rId5" Type="http://schemas.openxmlformats.org/officeDocument/2006/relationships/oleObject" Target="../embeddings/oleObject40.bin"/><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3.xml"/><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4.png"/><Relationship Id="rId11" Type="http://schemas.openxmlformats.org/officeDocument/2006/relationships/image" Target="../media/image63.wmf"/><Relationship Id="rId5" Type="http://schemas.openxmlformats.org/officeDocument/2006/relationships/image" Target="../media/image61.wmf"/><Relationship Id="rId10" Type="http://schemas.openxmlformats.org/officeDocument/2006/relationships/oleObject" Target="../embeddings/oleObject43.bin"/><Relationship Id="rId4" Type="http://schemas.openxmlformats.org/officeDocument/2006/relationships/oleObject" Target="../embeddings/oleObject41.bin"/><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0.wmf"/><Relationship Id="rId18" Type="http://schemas.openxmlformats.org/officeDocument/2006/relationships/oleObject" Target="../embeddings/oleObject51.bin"/><Relationship Id="rId3" Type="http://schemas.openxmlformats.org/officeDocument/2006/relationships/notesSlide" Target="../notesSlides/notesSlide4.xml"/><Relationship Id="rId7" Type="http://schemas.openxmlformats.org/officeDocument/2006/relationships/image" Target="../media/image67.wmf"/><Relationship Id="rId12" Type="http://schemas.openxmlformats.org/officeDocument/2006/relationships/oleObject" Target="../embeddings/oleObject48.bin"/><Relationship Id="rId17" Type="http://schemas.openxmlformats.org/officeDocument/2006/relationships/image" Target="../media/image72.wmf"/><Relationship Id="rId2" Type="http://schemas.openxmlformats.org/officeDocument/2006/relationships/slideLayout" Target="../slideLayouts/slideLayout7.xml"/><Relationship Id="rId16" Type="http://schemas.openxmlformats.org/officeDocument/2006/relationships/oleObject" Target="../embeddings/oleObject50.bin"/><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47.bin"/><Relationship Id="rId19" Type="http://schemas.openxmlformats.org/officeDocument/2006/relationships/image" Target="../media/image73.wmf"/><Relationship Id="rId4" Type="http://schemas.openxmlformats.org/officeDocument/2006/relationships/oleObject" Target="../embeddings/oleObject44.bin"/><Relationship Id="rId9" Type="http://schemas.openxmlformats.org/officeDocument/2006/relationships/image" Target="../media/image68.wmf"/><Relationship Id="rId14" Type="http://schemas.openxmlformats.org/officeDocument/2006/relationships/oleObject" Target="../embeddings/oleObject49.bin"/></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8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7.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55.bin"/></Relationships>
</file>

<file path=ppt/slides/_rels/slide3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3.wmf"/><Relationship Id="rId5" Type="http://schemas.openxmlformats.org/officeDocument/2006/relationships/oleObject" Target="../embeddings/oleObject58.bin"/><Relationship Id="rId4" Type="http://schemas.openxmlformats.org/officeDocument/2006/relationships/image" Target="../media/image82.wmf"/><Relationship Id="rId9" Type="http://schemas.openxmlformats.org/officeDocument/2006/relationships/image" Target="../media/image85.jpeg"/></Relationships>
</file>

<file path=ppt/slides/_rels/slide35.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87.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95.wmf"/><Relationship Id="rId2" Type="http://schemas.openxmlformats.org/officeDocument/2006/relationships/slideLayout" Target="../slideLayouts/slideLayout7.xml"/><Relationship Id="rId16" Type="http://schemas.openxmlformats.org/officeDocument/2006/relationships/image" Target="../media/image97.wmf"/><Relationship Id="rId1" Type="http://schemas.openxmlformats.org/officeDocument/2006/relationships/vmlDrawing" Target="../drawings/vmlDrawing15.vml"/><Relationship Id="rId6" Type="http://schemas.openxmlformats.org/officeDocument/2006/relationships/image" Target="../media/image92.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68.bin"/><Relationship Id="rId14" Type="http://schemas.openxmlformats.org/officeDocument/2006/relationships/image" Target="../media/image96.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101.png"/><Relationship Id="rId7"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73.bin"/><Relationship Id="rId5" Type="http://schemas.openxmlformats.org/officeDocument/2006/relationships/image" Target="../media/image98.wmf"/><Relationship Id="rId4" Type="http://schemas.openxmlformats.org/officeDocument/2006/relationships/oleObject" Target="../embeddings/oleObject72.bin"/><Relationship Id="rId9" Type="http://schemas.openxmlformats.org/officeDocument/2006/relationships/image" Target="../media/image10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106.png"/><Relationship Id="rId7" Type="http://schemas.openxmlformats.org/officeDocument/2006/relationships/image" Target="../media/image10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76.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104.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07.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image" Target="../media/image9.png"/><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0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81.bin"/><Relationship Id="rId5" Type="http://schemas.openxmlformats.org/officeDocument/2006/relationships/image" Target="../media/image108.wmf"/><Relationship Id="rId4" Type="http://schemas.openxmlformats.org/officeDocument/2006/relationships/oleObject" Target="../embeddings/oleObject80.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115.wmf"/><Relationship Id="rId3" Type="http://schemas.openxmlformats.org/officeDocument/2006/relationships/image" Target="../media/image117.png"/><Relationship Id="rId7" Type="http://schemas.openxmlformats.org/officeDocument/2006/relationships/image" Target="../media/image112.wmf"/><Relationship Id="rId12"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83.bin"/><Relationship Id="rId11" Type="http://schemas.openxmlformats.org/officeDocument/2006/relationships/image" Target="../media/image114.wmf"/><Relationship Id="rId5" Type="http://schemas.openxmlformats.org/officeDocument/2006/relationships/image" Target="../media/image111.wmf"/><Relationship Id="rId15" Type="http://schemas.openxmlformats.org/officeDocument/2006/relationships/image" Target="../media/image116.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113.wmf"/><Relationship Id="rId14" Type="http://schemas.openxmlformats.org/officeDocument/2006/relationships/oleObject" Target="../embeddings/oleObject87.bin"/></Relationships>
</file>

<file path=ppt/slides/_rels/slide4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121.wmf"/></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3.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90.bin"/><Relationship Id="rId5" Type="http://schemas.openxmlformats.org/officeDocument/2006/relationships/image" Target="../media/image122.wmf"/><Relationship Id="rId4" Type="http://schemas.openxmlformats.org/officeDocument/2006/relationships/oleObject" Target="../embeddings/oleObject89.bin"/></Relationships>
</file>

<file path=ppt/slides/_rels/slide4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26.wmf"/><Relationship Id="rId5" Type="http://schemas.openxmlformats.org/officeDocument/2006/relationships/oleObject" Target="../embeddings/oleObject92.bin"/><Relationship Id="rId4" Type="http://schemas.openxmlformats.org/officeDocument/2006/relationships/image" Target="../media/image12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3.bin"/><Relationship Id="rId7" Type="http://schemas.openxmlformats.org/officeDocument/2006/relationships/image" Target="../media/image129.pn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28.wmf"/><Relationship Id="rId5" Type="http://schemas.openxmlformats.org/officeDocument/2006/relationships/oleObject" Target="../embeddings/oleObject94.bin"/><Relationship Id="rId4" Type="http://schemas.openxmlformats.org/officeDocument/2006/relationships/image" Target="../media/image12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31.wmf"/><Relationship Id="rId5" Type="http://schemas.openxmlformats.org/officeDocument/2006/relationships/oleObject" Target="../embeddings/oleObject96.bin"/><Relationship Id="rId4" Type="http://schemas.openxmlformats.org/officeDocument/2006/relationships/image" Target="../media/image13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133.png"/><Relationship Id="rId4" Type="http://schemas.openxmlformats.org/officeDocument/2006/relationships/image" Target="../media/image132.wmf"/></Relationships>
</file>

<file path=ppt/slides/_rels/slide54.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03.bin"/><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39.wmf"/><Relationship Id="rId2" Type="http://schemas.openxmlformats.org/officeDocument/2006/relationships/slideLayout" Target="../slideLayouts/slideLayout7.xml"/><Relationship Id="rId16" Type="http://schemas.openxmlformats.org/officeDocument/2006/relationships/image" Target="../media/image141.wmf"/><Relationship Id="rId1" Type="http://schemas.openxmlformats.org/officeDocument/2006/relationships/vmlDrawing" Target="../drawings/vmlDrawing27.vml"/><Relationship Id="rId6" Type="http://schemas.openxmlformats.org/officeDocument/2006/relationships/image" Target="../media/image136.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01.bin"/><Relationship Id="rId14" Type="http://schemas.openxmlformats.org/officeDocument/2006/relationships/image" Target="../media/image14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42.wmf"/><Relationship Id="rId4" Type="http://schemas.openxmlformats.org/officeDocument/2006/relationships/oleObject" Target="../embeddings/oleObject105.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45.wmf"/><Relationship Id="rId5" Type="http://schemas.openxmlformats.org/officeDocument/2006/relationships/oleObject" Target="../embeddings/oleObject107.bin"/><Relationship Id="rId4" Type="http://schemas.openxmlformats.org/officeDocument/2006/relationships/image" Target="../media/image144.wmf"/></Relationships>
</file>

<file path=ppt/slides/_rels/slide59.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12.bin"/><Relationship Id="rId3" Type="http://schemas.openxmlformats.org/officeDocument/2006/relationships/image" Target="../media/image151.jpeg"/><Relationship Id="rId7" Type="http://schemas.openxmlformats.org/officeDocument/2006/relationships/oleObject" Target="../embeddings/oleObject109.bin"/><Relationship Id="rId12" Type="http://schemas.openxmlformats.org/officeDocument/2006/relationships/image" Target="../media/image149.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46.w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48.wmf"/><Relationship Id="rId4" Type="http://schemas.openxmlformats.org/officeDocument/2006/relationships/image" Target="../media/image152.png"/><Relationship Id="rId9" Type="http://schemas.openxmlformats.org/officeDocument/2006/relationships/oleObject" Target="../embeddings/oleObject110.bin"/><Relationship Id="rId14" Type="http://schemas.openxmlformats.org/officeDocument/2006/relationships/image" Target="../media/image150.wmf"/></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6.wmf"/><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image" Target="../media/image17.wmf"/></Relationships>
</file>

<file path=ppt/slides/_rels/slide60.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oleObject" Target="../embeddings/oleObject118.bin"/><Relationship Id="rId18" Type="http://schemas.openxmlformats.org/officeDocument/2006/relationships/image" Target="../media/image160.wmf"/><Relationship Id="rId26" Type="http://schemas.openxmlformats.org/officeDocument/2006/relationships/image" Target="../media/image164.wmf"/><Relationship Id="rId3" Type="http://schemas.openxmlformats.org/officeDocument/2006/relationships/oleObject" Target="../embeddings/oleObject113.bin"/><Relationship Id="rId21" Type="http://schemas.openxmlformats.org/officeDocument/2006/relationships/oleObject" Target="../embeddings/oleObject122.bin"/><Relationship Id="rId7" Type="http://schemas.openxmlformats.org/officeDocument/2006/relationships/oleObject" Target="../embeddings/oleObject115.bin"/><Relationship Id="rId12" Type="http://schemas.openxmlformats.org/officeDocument/2006/relationships/image" Target="../media/image157.wmf"/><Relationship Id="rId17" Type="http://schemas.openxmlformats.org/officeDocument/2006/relationships/oleObject" Target="../embeddings/oleObject120.bin"/><Relationship Id="rId25" Type="http://schemas.openxmlformats.org/officeDocument/2006/relationships/oleObject" Target="../embeddings/oleObject124.bin"/><Relationship Id="rId2" Type="http://schemas.openxmlformats.org/officeDocument/2006/relationships/slideLayout" Target="../slideLayouts/slideLayout7.xml"/><Relationship Id="rId16" Type="http://schemas.openxmlformats.org/officeDocument/2006/relationships/image" Target="../media/image159.wmf"/><Relationship Id="rId20" Type="http://schemas.openxmlformats.org/officeDocument/2006/relationships/image" Target="../media/image161.wmf"/><Relationship Id="rId1" Type="http://schemas.openxmlformats.org/officeDocument/2006/relationships/vmlDrawing" Target="../drawings/vmlDrawing31.vml"/><Relationship Id="rId6" Type="http://schemas.openxmlformats.org/officeDocument/2006/relationships/image" Target="../media/image154.wmf"/><Relationship Id="rId11" Type="http://schemas.openxmlformats.org/officeDocument/2006/relationships/oleObject" Target="../embeddings/oleObject117.bin"/><Relationship Id="rId24" Type="http://schemas.openxmlformats.org/officeDocument/2006/relationships/image" Target="../media/image163.wmf"/><Relationship Id="rId5" Type="http://schemas.openxmlformats.org/officeDocument/2006/relationships/oleObject" Target="../embeddings/oleObject114.bin"/><Relationship Id="rId15" Type="http://schemas.openxmlformats.org/officeDocument/2006/relationships/oleObject" Target="../embeddings/oleObject119.bin"/><Relationship Id="rId23" Type="http://schemas.openxmlformats.org/officeDocument/2006/relationships/oleObject" Target="../embeddings/oleObject123.bin"/><Relationship Id="rId10" Type="http://schemas.openxmlformats.org/officeDocument/2006/relationships/image" Target="../media/image156.wmf"/><Relationship Id="rId19" Type="http://schemas.openxmlformats.org/officeDocument/2006/relationships/oleObject" Target="../embeddings/oleObject121.bin"/><Relationship Id="rId4" Type="http://schemas.openxmlformats.org/officeDocument/2006/relationships/image" Target="../media/image153.wmf"/><Relationship Id="rId9" Type="http://schemas.openxmlformats.org/officeDocument/2006/relationships/oleObject" Target="../embeddings/oleObject116.bin"/><Relationship Id="rId14" Type="http://schemas.openxmlformats.org/officeDocument/2006/relationships/image" Target="../media/image158.wmf"/><Relationship Id="rId22" Type="http://schemas.openxmlformats.org/officeDocument/2006/relationships/image" Target="../media/image16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166.png"/><Relationship Id="rId4" Type="http://schemas.openxmlformats.org/officeDocument/2006/relationships/image" Target="../media/image165.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68.wmf"/><Relationship Id="rId5" Type="http://schemas.openxmlformats.org/officeDocument/2006/relationships/oleObject" Target="../embeddings/oleObject127.bin"/><Relationship Id="rId4" Type="http://schemas.openxmlformats.org/officeDocument/2006/relationships/image" Target="../media/image167.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oleObject" Target="../embeddings/oleObject129.bin"/><Relationship Id="rId7" Type="http://schemas.openxmlformats.org/officeDocument/2006/relationships/image" Target="../media/image174.jpe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71.wmf"/><Relationship Id="rId11" Type="http://schemas.openxmlformats.org/officeDocument/2006/relationships/image" Target="../media/image173.wmf"/><Relationship Id="rId5" Type="http://schemas.openxmlformats.org/officeDocument/2006/relationships/oleObject" Target="../embeddings/oleObject130.bin"/><Relationship Id="rId10" Type="http://schemas.openxmlformats.org/officeDocument/2006/relationships/oleObject" Target="../embeddings/oleObject132.bin"/><Relationship Id="rId4" Type="http://schemas.openxmlformats.org/officeDocument/2006/relationships/image" Target="../media/image170.wmf"/><Relationship Id="rId9" Type="http://schemas.openxmlformats.org/officeDocument/2006/relationships/image" Target="../media/image172.wmf"/></Relationships>
</file>

<file path=ppt/slides/_rels/slide65.xml.rels><?xml version="1.0" encoding="UTF-8" standalone="yes"?>
<Relationships xmlns="http://schemas.openxmlformats.org/package/2006/relationships"><Relationship Id="rId8" Type="http://schemas.openxmlformats.org/officeDocument/2006/relationships/image" Target="../media/image177.wmf"/><Relationship Id="rId13" Type="http://schemas.openxmlformats.org/officeDocument/2006/relationships/image" Target="../media/image179.wmf"/><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76.wmf"/><Relationship Id="rId11" Type="http://schemas.openxmlformats.org/officeDocument/2006/relationships/image" Target="../media/image181.png"/><Relationship Id="rId5" Type="http://schemas.openxmlformats.org/officeDocument/2006/relationships/oleObject" Target="../embeddings/oleObject134.bin"/><Relationship Id="rId15" Type="http://schemas.openxmlformats.org/officeDocument/2006/relationships/image" Target="../media/image180.wmf"/><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36.bin"/><Relationship Id="rId14" Type="http://schemas.openxmlformats.org/officeDocument/2006/relationships/oleObject" Target="../embeddings/oleObject138.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178.wmf"/><Relationship Id="rId3" Type="http://schemas.openxmlformats.org/officeDocument/2006/relationships/image" Target="../media/image181.png"/><Relationship Id="rId7" Type="http://schemas.openxmlformats.org/officeDocument/2006/relationships/image" Target="../media/image179.wmf"/><Relationship Id="rId12"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140.bin"/><Relationship Id="rId11" Type="http://schemas.openxmlformats.org/officeDocument/2006/relationships/image" Target="../media/image177.wmf"/><Relationship Id="rId5" Type="http://schemas.openxmlformats.org/officeDocument/2006/relationships/image" Target="../media/image175.wmf"/><Relationship Id="rId10" Type="http://schemas.openxmlformats.org/officeDocument/2006/relationships/oleObject" Target="../embeddings/oleObject142.bin"/><Relationship Id="rId4" Type="http://schemas.openxmlformats.org/officeDocument/2006/relationships/oleObject" Target="../embeddings/oleObject139.bin"/><Relationship Id="rId9" Type="http://schemas.openxmlformats.org/officeDocument/2006/relationships/image" Target="../media/image180.wmf"/><Relationship Id="rId14" Type="http://schemas.openxmlformats.org/officeDocument/2006/relationships/image" Target="../media/image182.png"/></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8.bin"/><Relationship Id="rId18" Type="http://schemas.openxmlformats.org/officeDocument/2006/relationships/oleObject" Target="../embeddings/oleObject20.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3.wmf"/><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22.wmf"/><Relationship Id="rId19" Type="http://schemas.openxmlformats.org/officeDocument/2006/relationships/image" Target="../media/image26.wmf"/><Relationship Id="rId4" Type="http://schemas.openxmlformats.org/officeDocument/2006/relationships/image" Target="../media/image19.wmf"/><Relationship Id="rId9" Type="http://schemas.openxmlformats.org/officeDocument/2006/relationships/oleObject" Target="../embeddings/oleObject16.bin"/><Relationship Id="rId14" Type="http://schemas.openxmlformats.org/officeDocument/2006/relationships/image" Target="../media/image24.wmf"/></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0748" y="164892"/>
            <a:ext cx="3733800" cy="380999"/>
          </a:xfrm>
          <a:solidFill>
            <a:srgbClr val="FF99FF"/>
          </a:solidFill>
        </p:spPr>
        <p:txBody>
          <a:bodyPr>
            <a:noAutofit/>
          </a:bodyPr>
          <a:lstStyle/>
          <a:p>
            <a:r>
              <a:rPr lang="en-US" sz="2000" b="1" dirty="0" err="1"/>
              <a:t>Transmisii</a:t>
            </a:r>
            <a:r>
              <a:rPr lang="en-US" sz="2000" b="1" dirty="0"/>
              <a:t> </a:t>
            </a:r>
            <a:r>
              <a:rPr lang="en-US" sz="2000" b="1" dirty="0" err="1"/>
              <a:t>directe</a:t>
            </a:r>
            <a:r>
              <a:rPr lang="en-US" sz="2000" b="1" dirty="0"/>
              <a:t> -ANGRENAJE</a:t>
            </a:r>
            <a:endParaRPr lang="en-US" sz="2000" dirty="0"/>
          </a:p>
        </p:txBody>
      </p:sp>
      <p:sp>
        <p:nvSpPr>
          <p:cNvPr id="3" name="Subtitle 2"/>
          <p:cNvSpPr>
            <a:spLocks noGrp="1"/>
          </p:cNvSpPr>
          <p:nvPr>
            <p:ph type="subTitle" idx="1"/>
          </p:nvPr>
        </p:nvSpPr>
        <p:spPr>
          <a:xfrm>
            <a:off x="228600" y="533400"/>
            <a:ext cx="8686800" cy="1600200"/>
          </a:xfrm>
        </p:spPr>
        <p:txBody>
          <a:bodyPr>
            <a:normAutofit/>
          </a:bodyPr>
          <a:lstStyle/>
          <a:p>
            <a:pPr>
              <a:spcBef>
                <a:spcPts val="0"/>
              </a:spcBef>
            </a:pPr>
            <a:r>
              <a:rPr lang="vi-VN" sz="1800" b="1" dirty="0">
                <a:solidFill>
                  <a:schemeClr val="tx1"/>
                </a:solidFill>
                <a:latin typeface="Calibri" pitchFamily="34" charset="0"/>
                <a:cs typeface="Calibri" pitchFamily="34" charset="0"/>
              </a:rPr>
              <a:t>Angrenajul</a:t>
            </a:r>
            <a:r>
              <a:rPr lang="vi-VN" sz="1800" b="1" dirty="0">
                <a:solidFill>
                  <a:schemeClr val="tx1"/>
                </a:solidFill>
              </a:rPr>
              <a:t> </a:t>
            </a:r>
            <a:r>
              <a:rPr lang="vi-VN" sz="1800" dirty="0">
                <a:solidFill>
                  <a:schemeClr val="tx1"/>
                </a:solidFill>
                <a:latin typeface="Calibri" pitchFamily="34" charset="0"/>
                <a:cs typeface="Calibri" pitchFamily="34" charset="0"/>
              </a:rPr>
              <a:t>este mecanismul format din două roţi dinţate, care transmite – prin intermediul</a:t>
            </a:r>
          </a:p>
          <a:p>
            <a:pPr algn="l">
              <a:spcBef>
                <a:spcPts val="0"/>
              </a:spcBef>
            </a:pPr>
            <a:r>
              <a:rPr lang="en-US" sz="1800" dirty="0" err="1">
                <a:solidFill>
                  <a:schemeClr val="tx1"/>
                </a:solidFill>
              </a:rPr>
              <a:t>dinţilor</a:t>
            </a:r>
            <a:r>
              <a:rPr lang="en-US" sz="1800" dirty="0">
                <a:solidFill>
                  <a:schemeClr val="tx1"/>
                </a:solidFill>
              </a:rPr>
              <a:t> </a:t>
            </a:r>
            <a:r>
              <a:rPr lang="en-US" sz="1800" dirty="0" err="1">
                <a:solidFill>
                  <a:schemeClr val="tx1"/>
                </a:solidFill>
              </a:rPr>
              <a:t>aflaţi</a:t>
            </a:r>
            <a:r>
              <a:rPr lang="en-US" sz="1800" dirty="0">
                <a:solidFill>
                  <a:schemeClr val="tx1"/>
                </a:solidFill>
              </a:rPr>
              <a:t> </a:t>
            </a:r>
            <a:r>
              <a:rPr lang="en-US" sz="1800" dirty="0" err="1">
                <a:solidFill>
                  <a:schemeClr val="tx1"/>
                </a:solidFill>
              </a:rPr>
              <a:t>succesiv</a:t>
            </a:r>
            <a:r>
              <a:rPr lang="en-US" sz="1800" dirty="0">
                <a:solidFill>
                  <a:schemeClr val="tx1"/>
                </a:solidFill>
              </a:rPr>
              <a:t> </a:t>
            </a:r>
            <a:r>
              <a:rPr lang="en-US" sz="1800" dirty="0" err="1">
                <a:solidFill>
                  <a:schemeClr val="tx1"/>
                </a:solidFill>
              </a:rPr>
              <a:t>şi</a:t>
            </a:r>
            <a:r>
              <a:rPr lang="en-US" sz="1800" dirty="0">
                <a:solidFill>
                  <a:schemeClr val="tx1"/>
                </a:solidFill>
              </a:rPr>
              <a:t> </a:t>
            </a:r>
            <a:r>
              <a:rPr lang="en-US" sz="1800" dirty="0" err="1">
                <a:solidFill>
                  <a:schemeClr val="tx1"/>
                </a:solidFill>
              </a:rPr>
              <a:t>continuu</a:t>
            </a:r>
            <a:r>
              <a:rPr lang="en-US" sz="1800" dirty="0">
                <a:solidFill>
                  <a:schemeClr val="tx1"/>
                </a:solidFill>
              </a:rPr>
              <a:t> </a:t>
            </a:r>
            <a:r>
              <a:rPr lang="en-US" sz="1800" dirty="0" err="1">
                <a:solidFill>
                  <a:schemeClr val="tx1"/>
                </a:solidFill>
              </a:rPr>
              <a:t>în</a:t>
            </a:r>
            <a:r>
              <a:rPr lang="en-US" sz="1800" dirty="0">
                <a:solidFill>
                  <a:schemeClr val="tx1"/>
                </a:solidFill>
              </a:rPr>
              <a:t> contact (</a:t>
            </a:r>
            <a:r>
              <a:rPr lang="en-US" sz="1800" dirty="0" err="1">
                <a:solidFill>
                  <a:schemeClr val="tx1"/>
                </a:solidFill>
              </a:rPr>
              <a:t>angrenare</a:t>
            </a:r>
            <a:r>
              <a:rPr lang="en-US" sz="1800" dirty="0">
                <a:solidFill>
                  <a:schemeClr val="tx1"/>
                </a:solidFill>
              </a:rPr>
              <a:t>) – </a:t>
            </a:r>
            <a:r>
              <a:rPr lang="en-US" sz="1800" dirty="0" err="1">
                <a:solidFill>
                  <a:schemeClr val="tx1"/>
                </a:solidFill>
              </a:rPr>
              <a:t>mişcarea</a:t>
            </a:r>
            <a:r>
              <a:rPr lang="en-US" sz="1800" dirty="0">
                <a:solidFill>
                  <a:schemeClr val="tx1"/>
                </a:solidFill>
              </a:rPr>
              <a:t> de </a:t>
            </a:r>
            <a:r>
              <a:rPr lang="en-US" sz="1800" dirty="0" err="1">
                <a:solidFill>
                  <a:schemeClr val="tx1"/>
                </a:solidFill>
              </a:rPr>
              <a:t>rotaţie</a:t>
            </a:r>
            <a:r>
              <a:rPr lang="en-US" sz="1800" dirty="0">
                <a:solidFill>
                  <a:schemeClr val="tx1"/>
                </a:solidFill>
              </a:rPr>
              <a:t> </a:t>
            </a:r>
            <a:r>
              <a:rPr lang="en-US" sz="1800" dirty="0" err="1">
                <a:solidFill>
                  <a:schemeClr val="tx1"/>
                </a:solidFill>
              </a:rPr>
              <a:t>şi</a:t>
            </a:r>
            <a:r>
              <a:rPr lang="en-US" sz="1800" dirty="0">
                <a:solidFill>
                  <a:schemeClr val="tx1"/>
                </a:solidFill>
              </a:rPr>
              <a:t> </a:t>
            </a:r>
            <a:r>
              <a:rPr lang="en-US" sz="1800" dirty="0" err="1">
                <a:solidFill>
                  <a:schemeClr val="tx1"/>
                </a:solidFill>
              </a:rPr>
              <a:t>momentul</a:t>
            </a:r>
            <a:r>
              <a:rPr lang="en-US" sz="1800" dirty="0">
                <a:solidFill>
                  <a:schemeClr val="tx1"/>
                </a:solidFill>
              </a:rPr>
              <a:t> de </a:t>
            </a:r>
            <a:r>
              <a:rPr lang="it-IT" sz="1800" dirty="0">
                <a:solidFill>
                  <a:schemeClr val="tx1"/>
                </a:solidFill>
              </a:rPr>
              <a:t>torsiune între cei doi arbori.</a:t>
            </a:r>
          </a:p>
          <a:p>
            <a:pPr algn="l">
              <a:spcBef>
                <a:spcPts val="0"/>
              </a:spcBef>
            </a:pPr>
            <a:r>
              <a:rPr lang="ro-RO" sz="1900" dirty="0">
                <a:solidFill>
                  <a:schemeClr val="tx1"/>
                </a:solidFill>
              </a:rPr>
              <a:t>Roţile dinţate sunt organe de maşini prevăzute pe suprafeţele de contact în angrenare cu o serie de proeminenţe(dinţi) şi goluri ce formează dantura. </a:t>
            </a:r>
            <a:endParaRPr lang="en-US" sz="1900" dirty="0">
              <a:solidFill>
                <a:schemeClr val="tx1"/>
              </a:solidFill>
            </a:endParaRPr>
          </a:p>
        </p:txBody>
      </p:sp>
      <p:sp>
        <p:nvSpPr>
          <p:cNvPr id="5" name="Rectangle 4"/>
          <p:cNvSpPr/>
          <p:nvPr/>
        </p:nvSpPr>
        <p:spPr>
          <a:xfrm>
            <a:off x="304800" y="1905000"/>
            <a:ext cx="8839200" cy="1754326"/>
          </a:xfrm>
          <a:prstGeom prst="rect">
            <a:avLst/>
          </a:prstGeom>
        </p:spPr>
        <p:txBody>
          <a:bodyPr wrap="square">
            <a:spAutoFit/>
          </a:bodyPr>
          <a:lstStyle/>
          <a:p>
            <a:r>
              <a:rPr lang="it-IT" b="1" dirty="0">
                <a:latin typeface="Calibri" pitchFamily="34" charset="0"/>
                <a:cs typeface="Calibri" pitchFamily="34" charset="0"/>
              </a:rPr>
              <a:t>Avantaje:</a:t>
            </a:r>
          </a:p>
          <a:p>
            <a:pPr>
              <a:buFontTx/>
              <a:buChar char="-"/>
            </a:pPr>
            <a:r>
              <a:rPr lang="vi-VN" dirty="0">
                <a:latin typeface="Calibri" pitchFamily="34" charset="0"/>
                <a:cs typeface="Calibri" pitchFamily="34" charset="0"/>
              </a:rPr>
              <a:t>raport de transmitere constant; siguranţă în exploatare;</a:t>
            </a:r>
            <a:r>
              <a:rPr lang="en-US" dirty="0">
                <a:latin typeface="Calibri" pitchFamily="34" charset="0"/>
                <a:cs typeface="Calibri" pitchFamily="34" charset="0"/>
              </a:rPr>
              <a:t> </a:t>
            </a:r>
            <a:r>
              <a:rPr lang="vi-VN" dirty="0">
                <a:latin typeface="Calibri" pitchFamily="34" charset="0"/>
                <a:cs typeface="Calibri" pitchFamily="34" charset="0"/>
              </a:rPr>
              <a:t>durabilitate ridicată; randament ridicat; gabarit redus;</a:t>
            </a:r>
            <a:r>
              <a:rPr lang="en-US" dirty="0">
                <a:latin typeface="Calibri" pitchFamily="34" charset="0"/>
                <a:cs typeface="Calibri" pitchFamily="34" charset="0"/>
              </a:rPr>
              <a:t> </a:t>
            </a:r>
            <a:r>
              <a:rPr lang="vi-VN" dirty="0">
                <a:latin typeface="Calibri" pitchFamily="34" charset="0"/>
                <a:cs typeface="Calibri" pitchFamily="34" charset="0"/>
              </a:rPr>
              <a:t>posibilitatea utilizării pentru un domeniu larg de</a:t>
            </a:r>
            <a:r>
              <a:rPr lang="en-US" dirty="0">
                <a:latin typeface="Calibri" pitchFamily="34" charset="0"/>
                <a:cs typeface="Calibri" pitchFamily="34" charset="0"/>
              </a:rPr>
              <a:t> </a:t>
            </a:r>
            <a:r>
              <a:rPr lang="en-US" dirty="0" err="1">
                <a:latin typeface="Calibri" pitchFamily="34" charset="0"/>
                <a:cs typeface="Calibri" pitchFamily="34" charset="0"/>
              </a:rPr>
              <a:t>puteri</a:t>
            </a:r>
            <a:r>
              <a:rPr lang="en-US" dirty="0">
                <a:latin typeface="Calibri" pitchFamily="34" charset="0"/>
                <a:cs typeface="Calibri" pitchFamily="34" charset="0"/>
              </a:rPr>
              <a:t>, </a:t>
            </a:r>
            <a:r>
              <a:rPr lang="en-US" dirty="0" err="1">
                <a:latin typeface="Calibri" pitchFamily="34" charset="0"/>
                <a:cs typeface="Calibri" pitchFamily="34" charset="0"/>
              </a:rPr>
              <a:t>viteze</a:t>
            </a:r>
            <a:r>
              <a:rPr lang="en-US" dirty="0">
                <a:latin typeface="Calibri" pitchFamily="34" charset="0"/>
                <a:cs typeface="Calibri" pitchFamily="34" charset="0"/>
              </a:rPr>
              <a:t> </a:t>
            </a:r>
            <a:r>
              <a:rPr lang="en-US" dirty="0" err="1">
                <a:latin typeface="Calibri" pitchFamily="34" charset="0"/>
                <a:cs typeface="Calibri" pitchFamily="34" charset="0"/>
              </a:rPr>
              <a:t>şi</a:t>
            </a:r>
            <a:r>
              <a:rPr lang="en-US" dirty="0">
                <a:latin typeface="Calibri" pitchFamily="34" charset="0"/>
                <a:cs typeface="Calibri" pitchFamily="34" charset="0"/>
              </a:rPr>
              <a:t> </a:t>
            </a:r>
            <a:r>
              <a:rPr lang="en-US" dirty="0" err="1">
                <a:latin typeface="Calibri" pitchFamily="34" charset="0"/>
                <a:cs typeface="Calibri" pitchFamily="34" charset="0"/>
              </a:rPr>
              <a:t>rapoarte</a:t>
            </a:r>
            <a:r>
              <a:rPr lang="en-US" dirty="0">
                <a:latin typeface="Calibri" pitchFamily="34" charset="0"/>
                <a:cs typeface="Calibri" pitchFamily="34" charset="0"/>
              </a:rPr>
              <a:t> de </a:t>
            </a:r>
            <a:r>
              <a:rPr lang="en-US" dirty="0" err="1">
                <a:latin typeface="Calibri" pitchFamily="34" charset="0"/>
                <a:cs typeface="Calibri" pitchFamily="34" charset="0"/>
              </a:rPr>
              <a:t>transmitere</a:t>
            </a:r>
            <a:r>
              <a:rPr lang="en-US" dirty="0">
                <a:latin typeface="Calibri" pitchFamily="34" charset="0"/>
                <a:cs typeface="Calibri" pitchFamily="34" charset="0"/>
              </a:rPr>
              <a:t>.</a:t>
            </a:r>
          </a:p>
          <a:p>
            <a:r>
              <a:rPr lang="pt-BR" b="1" dirty="0">
                <a:latin typeface="Calibri" pitchFamily="34" charset="0"/>
                <a:cs typeface="Calibri" pitchFamily="34" charset="0"/>
              </a:rPr>
              <a:t>Dezavantaje:</a:t>
            </a:r>
          </a:p>
          <a:p>
            <a:r>
              <a:rPr lang="pt-BR" dirty="0">
                <a:latin typeface="Calibri" pitchFamily="34" charset="0"/>
                <a:cs typeface="Calibri" pitchFamily="34" charset="0"/>
              </a:rPr>
              <a:t>-  precizii mari de execuţie </a:t>
            </a:r>
            <a:r>
              <a:rPr lang="vi-VN" dirty="0">
                <a:latin typeface="Calibri" pitchFamily="34" charset="0"/>
                <a:cs typeface="Calibri" pitchFamily="34" charset="0"/>
              </a:rPr>
              <a:t>şi montaj; tehnologie complicată; zgomot şi vibraţii în</a:t>
            </a:r>
            <a:r>
              <a:rPr lang="en-US" dirty="0">
                <a:latin typeface="Calibri" pitchFamily="34" charset="0"/>
                <a:cs typeface="Calibri" pitchFamily="34" charset="0"/>
              </a:rPr>
              <a:t> </a:t>
            </a:r>
            <a:r>
              <a:rPr lang="en-US" dirty="0" err="1">
                <a:latin typeface="Calibri" pitchFamily="34" charset="0"/>
                <a:cs typeface="Calibri" pitchFamily="34" charset="0"/>
              </a:rPr>
              <a:t>funcţionare</a:t>
            </a:r>
            <a:r>
              <a:rPr lang="en-US" dirty="0">
                <a:latin typeface="Calibri" pitchFamily="34" charset="0"/>
                <a:cs typeface="Calibri" pitchFamily="34" charset="0"/>
              </a:rPr>
              <a:t>.</a:t>
            </a:r>
          </a:p>
        </p:txBody>
      </p:sp>
      <p:sp>
        <p:nvSpPr>
          <p:cNvPr id="6" name="Rectangle 5"/>
          <p:cNvSpPr/>
          <p:nvPr/>
        </p:nvSpPr>
        <p:spPr>
          <a:xfrm>
            <a:off x="228600" y="3581400"/>
            <a:ext cx="2537811" cy="369332"/>
          </a:xfrm>
          <a:prstGeom prst="rect">
            <a:avLst/>
          </a:prstGeom>
          <a:solidFill>
            <a:srgbClr val="FFC000"/>
          </a:solidFill>
        </p:spPr>
        <p:txBody>
          <a:bodyPr wrap="none">
            <a:spAutoFit/>
          </a:bodyPr>
          <a:lstStyle/>
          <a:p>
            <a:r>
              <a:rPr lang="en-US" b="1" dirty="0" err="1"/>
              <a:t>Clasificarea</a:t>
            </a:r>
            <a:r>
              <a:rPr lang="en-US" b="1" dirty="0"/>
              <a:t> </a:t>
            </a:r>
            <a:r>
              <a:rPr lang="en-US" b="1" dirty="0" err="1"/>
              <a:t>angrenajelor</a:t>
            </a:r>
            <a:endParaRPr lang="en-US" dirty="0"/>
          </a:p>
        </p:txBody>
      </p:sp>
      <p:sp>
        <p:nvSpPr>
          <p:cNvPr id="7" name="Rectangle 6"/>
          <p:cNvSpPr/>
          <p:nvPr/>
        </p:nvSpPr>
        <p:spPr>
          <a:xfrm>
            <a:off x="152400" y="4038600"/>
            <a:ext cx="4071884" cy="369332"/>
          </a:xfrm>
          <a:prstGeom prst="rect">
            <a:avLst/>
          </a:prstGeom>
        </p:spPr>
        <p:txBody>
          <a:bodyPr wrap="none">
            <a:spAutoFit/>
          </a:bodyPr>
          <a:lstStyle/>
          <a:p>
            <a:r>
              <a:rPr lang="pt-BR" b="1" i="1" dirty="0"/>
              <a:t>După poziţia relativă a axelor de rotaţie:</a:t>
            </a:r>
            <a:endParaRPr lang="en-US" b="1" dirty="0"/>
          </a:p>
        </p:txBody>
      </p:sp>
      <p:sp>
        <p:nvSpPr>
          <p:cNvPr id="8" name="Rectangle 7"/>
          <p:cNvSpPr/>
          <p:nvPr/>
        </p:nvSpPr>
        <p:spPr>
          <a:xfrm>
            <a:off x="0" y="4343400"/>
            <a:ext cx="9144000" cy="369332"/>
          </a:xfrm>
          <a:prstGeom prst="rect">
            <a:avLst/>
          </a:prstGeom>
        </p:spPr>
        <p:txBody>
          <a:bodyPr wrap="square">
            <a:spAutoFit/>
          </a:bodyPr>
          <a:lstStyle/>
          <a:p>
            <a:r>
              <a:rPr lang="en-US" dirty="0"/>
              <a:t>   </a:t>
            </a:r>
            <a:r>
              <a:rPr lang="en-US" dirty="0" err="1"/>
              <a:t>angrenaje</a:t>
            </a:r>
            <a:r>
              <a:rPr lang="en-US" dirty="0"/>
              <a:t> cu axe </a:t>
            </a:r>
            <a:r>
              <a:rPr lang="en-US" dirty="0" err="1"/>
              <a:t>paralele</a:t>
            </a:r>
            <a:r>
              <a:rPr lang="en-US" dirty="0"/>
              <a:t> a, </a:t>
            </a:r>
            <a:r>
              <a:rPr lang="en-US" dirty="0" err="1"/>
              <a:t>b,d</a:t>
            </a:r>
            <a:r>
              <a:rPr lang="en-US" dirty="0"/>
              <a:t>, e; </a:t>
            </a:r>
            <a:r>
              <a:rPr lang="es-ES" dirty="0" err="1"/>
              <a:t>angrenaje</a:t>
            </a:r>
            <a:r>
              <a:rPr lang="es-ES" dirty="0"/>
              <a:t> </a:t>
            </a:r>
            <a:r>
              <a:rPr lang="es-ES" dirty="0" err="1"/>
              <a:t>cu</a:t>
            </a:r>
            <a:r>
              <a:rPr lang="es-ES" dirty="0"/>
              <a:t> </a:t>
            </a:r>
            <a:r>
              <a:rPr lang="es-ES" dirty="0" err="1"/>
              <a:t>axe</a:t>
            </a:r>
            <a:r>
              <a:rPr lang="es-ES" dirty="0"/>
              <a:t> </a:t>
            </a:r>
            <a:r>
              <a:rPr lang="es-ES" dirty="0" err="1"/>
              <a:t>concurente</a:t>
            </a:r>
            <a:r>
              <a:rPr lang="es-ES" dirty="0"/>
              <a:t>; </a:t>
            </a:r>
            <a:r>
              <a:rPr lang="es-ES" dirty="0" err="1"/>
              <a:t>angrenaje</a:t>
            </a:r>
            <a:r>
              <a:rPr lang="es-ES" dirty="0"/>
              <a:t> </a:t>
            </a:r>
            <a:r>
              <a:rPr lang="en-US" dirty="0"/>
              <a:t>cu axe </a:t>
            </a:r>
            <a:r>
              <a:rPr lang="en-US" dirty="0" err="1"/>
              <a:t>încrucişate</a:t>
            </a:r>
            <a:endParaRPr lang="en-US" dirty="0"/>
          </a:p>
        </p:txBody>
      </p:sp>
      <p:pic>
        <p:nvPicPr>
          <p:cNvPr id="1027" name="Picture 3"/>
          <p:cNvPicPr>
            <a:picLocks noChangeAspect="1" noChangeArrowheads="1"/>
          </p:cNvPicPr>
          <p:nvPr/>
        </p:nvPicPr>
        <p:blipFill>
          <a:blip r:embed="rId3" cstate="print"/>
          <a:srcRect b="65123"/>
          <a:stretch>
            <a:fillRect/>
          </a:stretch>
        </p:blipFill>
        <p:spPr bwMode="auto">
          <a:xfrm>
            <a:off x="304800" y="4953000"/>
            <a:ext cx="3847505" cy="1752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t="50136" b="4049"/>
          <a:stretch>
            <a:fillRect/>
          </a:stretch>
        </p:blipFill>
        <p:spPr bwMode="auto">
          <a:xfrm>
            <a:off x="4800600" y="4724400"/>
            <a:ext cx="3352800" cy="200618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152400"/>
            <a:ext cx="8458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o-RO" b="0" i="0" u="none" strike="noStrike" cap="none" normalizeH="0" baseline="0" dirty="0">
                <a:ln>
                  <a:noFill/>
                </a:ln>
                <a:solidFill>
                  <a:srgbClr val="000000"/>
                </a:solidFill>
                <a:effectLst/>
                <a:ea typeface="Times New Roman" pitchFamily="18" charset="0"/>
                <a:cs typeface="Arial" pitchFamily="34" charset="0"/>
              </a:rPr>
              <a:t>Prin definiţie, arcul de cerc cuprins între două profi</a:t>
            </a:r>
            <a:r>
              <a:rPr lang="en-US" dirty="0">
                <a:solidFill>
                  <a:srgbClr val="000000"/>
                </a:solidFill>
                <a:ea typeface="Times New Roman" pitchFamily="18" charset="0"/>
                <a:cs typeface="Arial" pitchFamily="34" charset="0"/>
              </a:rPr>
              <a:t>l</a:t>
            </a:r>
            <a:r>
              <a:rPr kumimoji="0" lang="ro-RO" b="0" i="0" u="none" strike="noStrike" cap="none" normalizeH="0" baseline="0" dirty="0">
                <a:ln>
                  <a:noFill/>
                </a:ln>
                <a:solidFill>
                  <a:srgbClr val="000000"/>
                </a:solidFill>
                <a:effectLst/>
                <a:ea typeface="Times New Roman" pitchFamily="18" charset="0"/>
                <a:cs typeface="Arial" pitchFamily="34" charset="0"/>
              </a:rPr>
              <a:t>e succesive poartă numele de pas p. Pasul măsurat pe cercul de rostogolire se numeşte </a:t>
            </a:r>
            <a:r>
              <a:rPr kumimoji="0" lang="ro-RO" b="1" i="1" u="none" strike="noStrike" cap="none" normalizeH="0" baseline="0" dirty="0">
                <a:ln>
                  <a:noFill/>
                </a:ln>
                <a:solidFill>
                  <a:srgbClr val="000000"/>
                </a:solidFill>
                <a:effectLst/>
                <a:ea typeface="Times New Roman" pitchFamily="18" charset="0"/>
                <a:cs typeface="Arial" pitchFamily="34" charset="0"/>
              </a:rPr>
              <a:t>pas de angrenare</a:t>
            </a:r>
            <a:r>
              <a:rPr kumimoji="0" lang="ro-RO" b="0" i="0" u="none" strike="noStrike" cap="none" normalizeH="0" baseline="0" dirty="0">
                <a:ln>
                  <a:noFill/>
                </a:ln>
                <a:solidFill>
                  <a:srgbClr val="000000"/>
                </a:solidFill>
                <a:effectLst/>
                <a:ea typeface="Times New Roman" pitchFamily="18" charset="0"/>
                <a:cs typeface="Arial" pitchFamily="34" charset="0"/>
              </a:rPr>
              <a:t>. Pentru ca două roţi să poată angrena este necesar să aibă acelaşi pas de angrenare</a:t>
            </a:r>
            <a:r>
              <a:rPr kumimoji="0" lang="ro-RO" b="1" i="0" u="none" strike="noStrike" cap="none" normalizeH="0" baseline="0" dirty="0">
                <a:ln>
                  <a:noFill/>
                </a:ln>
                <a:solidFill>
                  <a:srgbClr val="000000"/>
                </a:solidFill>
                <a:effectLst/>
                <a:ea typeface="Times New Roman" pitchFamily="18" charset="0"/>
                <a:cs typeface="Arial" pitchFamily="34" charset="0"/>
              </a:rPr>
              <a:t>:</a:t>
            </a:r>
            <a:r>
              <a:rPr kumimoji="0" lang="en-US" b="1" i="0" u="none" strike="noStrike" cap="none" normalizeH="0" baseline="0" dirty="0">
                <a:ln>
                  <a:noFill/>
                </a:ln>
                <a:solidFill>
                  <a:srgbClr val="000000"/>
                </a:solidFill>
                <a:effectLst/>
                <a:ea typeface="Times New Roman" pitchFamily="18" charset="0"/>
                <a:cs typeface="Arial" pitchFamily="34" charset="0"/>
              </a:rPr>
              <a:t>              </a:t>
            </a:r>
            <a:r>
              <a:rPr lang="ro-RO" b="1" dirty="0"/>
              <a:t>p</a:t>
            </a:r>
            <a:r>
              <a:rPr lang="ro-RO" b="1" baseline="-25000" dirty="0"/>
              <a:t>1</a:t>
            </a:r>
            <a:r>
              <a:rPr lang="ro-RO" b="1" dirty="0"/>
              <a:t>=p</a:t>
            </a:r>
            <a:r>
              <a:rPr lang="ro-RO" b="1" baseline="-25000" dirty="0"/>
              <a:t>2</a:t>
            </a:r>
            <a:endParaRPr kumimoji="0" lang="ro-RO" b="1" i="0" u="none" strike="noStrike" cap="none" normalizeH="0" baseline="0" dirty="0">
              <a:ln>
                <a:noFill/>
              </a:ln>
              <a:solidFill>
                <a:schemeClr val="tx1"/>
              </a:solidFill>
              <a:effectLst/>
              <a:cs typeface="Arial" pitchFamily="34" charset="0"/>
            </a:endParaRPr>
          </a:p>
        </p:txBody>
      </p:sp>
      <p:sp>
        <p:nvSpPr>
          <p:cNvPr id="3" name="Rectangle 2"/>
          <p:cNvSpPr/>
          <p:nvPr/>
        </p:nvSpPr>
        <p:spPr>
          <a:xfrm>
            <a:off x="3742285" y="3244334"/>
            <a:ext cx="219932" cy="369332"/>
          </a:xfrm>
          <a:prstGeom prst="rect">
            <a:avLst/>
          </a:prstGeom>
        </p:spPr>
        <p:txBody>
          <a:bodyPr wrap="none">
            <a:spAutoFit/>
          </a:bodyPr>
          <a:lstStyle/>
          <a:p>
            <a:r>
              <a:rPr lang="ro-RO" baseline="-25000" dirty="0"/>
              <a:t> </a:t>
            </a:r>
            <a:endParaRPr lang="en-US" dirty="0"/>
          </a:p>
        </p:txBody>
      </p:sp>
      <p:sp>
        <p:nvSpPr>
          <p:cNvPr id="2355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4" name="Object 2"/>
          <p:cNvGraphicFramePr>
            <a:graphicFrameLocks noChangeAspect="1"/>
          </p:cNvGraphicFramePr>
          <p:nvPr/>
        </p:nvGraphicFramePr>
        <p:xfrm>
          <a:off x="990600" y="1219200"/>
          <a:ext cx="1752600" cy="662748"/>
        </p:xfrm>
        <a:graphic>
          <a:graphicData uri="http://schemas.openxmlformats.org/presentationml/2006/ole">
            <mc:AlternateContent xmlns:mc="http://schemas.openxmlformats.org/markup-compatibility/2006">
              <mc:Choice xmlns:v="urn:schemas-microsoft-com:vml" Requires="v">
                <p:oleObj spid="_x0000_s23591" name="Equation" r:id="rId3" imgW="1129810" imgH="431613" progId="Equation.3">
                  <p:embed/>
                </p:oleObj>
              </mc:Choice>
              <mc:Fallback>
                <p:oleObj name="Equation" r:id="rId3" imgW="1129810" imgH="43161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19200"/>
                        <a:ext cx="1752600" cy="662748"/>
                      </a:xfrm>
                      <a:prstGeom prst="rect">
                        <a:avLst/>
                      </a:prstGeom>
                      <a:solidFill>
                        <a:srgbClr val="FFFF99"/>
                      </a:solidFill>
                    </p:spPr>
                  </p:pic>
                </p:oleObj>
              </mc:Fallback>
            </mc:AlternateContent>
          </a:graphicData>
        </a:graphic>
      </p:graphicFrame>
      <p:sp>
        <p:nvSpPr>
          <p:cNvPr id="23556" name="Rectangle 4"/>
          <p:cNvSpPr>
            <a:spLocks noChangeArrowheads="1"/>
          </p:cNvSpPr>
          <p:nvPr/>
        </p:nvSpPr>
        <p:spPr bwMode="auto">
          <a:xfrm>
            <a:off x="228600" y="2133600"/>
            <a:ext cx="5791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ea typeface="Times New Roman" pitchFamily="18" charset="0"/>
                <a:cs typeface="Arial" pitchFamily="34" charset="0"/>
              </a:rPr>
              <a:t>Pasul poate fi măsurat şi pe alte cercuri. Prin urmare vom avea pas pe cercul de picior,  pas pe cercul de cap etc.</a:t>
            </a:r>
            <a:r>
              <a:rPr kumimoji="0" lang="en-US" b="0" i="0" u="none" strike="noStrike" cap="none" normalizeH="0" baseline="0" dirty="0">
                <a:ln>
                  <a:noFill/>
                </a:ln>
                <a:solidFill>
                  <a:srgbClr val="000000"/>
                </a:solidFill>
                <a:effectLst/>
                <a:ea typeface="Times New Roman" pitchFamily="18" charset="0"/>
                <a:cs typeface="Arial" pitchFamily="34" charset="0"/>
              </a:rPr>
              <a:t>. </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ea typeface="Times New Roman" pitchFamily="18" charset="0"/>
                <a:cs typeface="Arial" pitchFamily="34" charset="0"/>
              </a:rPr>
              <a:t>Pentru o roata dinţată, lungimea cercului de rostogolire:</a:t>
            </a:r>
            <a:endParaRPr kumimoji="0" lang="ro-RO" b="0" i="0" u="none" strike="noStrike" cap="none" normalizeH="0" baseline="0" dirty="0">
              <a:ln>
                <a:noFill/>
              </a:ln>
              <a:solidFill>
                <a:schemeClr val="tx1"/>
              </a:solidFill>
              <a:effectLst/>
              <a:cs typeface="Arial" pitchFamily="34" charset="0"/>
            </a:endParaRPr>
          </a:p>
        </p:txBody>
      </p:sp>
      <p:sp>
        <p:nvSpPr>
          <p:cNvPr id="235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7" name="Object 5"/>
          <p:cNvGraphicFramePr>
            <a:graphicFrameLocks noChangeAspect="1"/>
          </p:cNvGraphicFramePr>
          <p:nvPr/>
        </p:nvGraphicFramePr>
        <p:xfrm>
          <a:off x="5943600" y="2590800"/>
          <a:ext cx="1676400" cy="470899"/>
        </p:xfrm>
        <a:graphic>
          <a:graphicData uri="http://schemas.openxmlformats.org/presentationml/2006/ole">
            <mc:AlternateContent xmlns:mc="http://schemas.openxmlformats.org/markup-compatibility/2006">
              <mc:Choice xmlns:v="urn:schemas-microsoft-com:vml" Requires="v">
                <p:oleObj spid="_x0000_s23592" name="Equation" r:id="rId5" imgW="850531" imgH="241195" progId="Equation.3">
                  <p:embed/>
                </p:oleObj>
              </mc:Choice>
              <mc:Fallback>
                <p:oleObj name="Equation" r:id="rId5" imgW="850531" imgH="241195"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590800"/>
                        <a:ext cx="1676400" cy="470899"/>
                      </a:xfrm>
                      <a:prstGeom prst="rect">
                        <a:avLst/>
                      </a:prstGeom>
                      <a:solidFill>
                        <a:srgbClr val="FFCC99"/>
                      </a:solidFill>
                    </p:spPr>
                  </p:pic>
                </p:oleObj>
              </mc:Fallback>
            </mc:AlternateContent>
          </a:graphicData>
        </a:graphic>
      </p:graphicFrame>
      <p:sp>
        <p:nvSpPr>
          <p:cNvPr id="23559" name="Rectangle 7"/>
          <p:cNvSpPr>
            <a:spLocks noChangeArrowheads="1"/>
          </p:cNvSpPr>
          <p:nvPr/>
        </p:nvSpPr>
        <p:spPr bwMode="auto">
          <a:xfrm>
            <a:off x="304800" y="3200400"/>
            <a:ext cx="6477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ea typeface="Times New Roman" pitchFamily="18" charset="0"/>
                <a:cs typeface="Arial" pitchFamily="34" charset="0"/>
              </a:rPr>
              <a:t>unde:     d</a:t>
            </a:r>
            <a:r>
              <a:rPr kumimoji="0" lang="ro-RO" b="0" i="0" u="none" strike="noStrike" cap="none" normalizeH="0" baseline="-30000" dirty="0">
                <a:ln>
                  <a:noFill/>
                </a:ln>
                <a:solidFill>
                  <a:srgbClr val="000000"/>
                </a:solidFill>
                <a:effectLst/>
                <a:ea typeface="Times New Roman" pitchFamily="18" charset="0"/>
                <a:cs typeface="Arial" pitchFamily="34" charset="0"/>
              </a:rPr>
              <a:t>w1</a:t>
            </a:r>
            <a:r>
              <a:rPr kumimoji="0" lang="ro-RO" b="0" i="0" u="none" strike="noStrike" cap="none" normalizeH="0" baseline="0" dirty="0">
                <a:ln>
                  <a:noFill/>
                </a:ln>
                <a:solidFill>
                  <a:srgbClr val="000000"/>
                </a:solidFill>
                <a:effectLst/>
                <a:ea typeface="Times New Roman" pitchFamily="18" charset="0"/>
                <a:cs typeface="Arial" pitchFamily="34" charset="0"/>
              </a:rPr>
              <a:t>- diametrul cercului de rostogolire al roţii 1;</a:t>
            </a:r>
            <a:endParaRPr kumimoji="0" lang="en-US"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ea typeface="Times New Roman" pitchFamily="18" charset="0"/>
                <a:cs typeface="Arial" pitchFamily="34" charset="0"/>
              </a:rPr>
              <a:t>	                                                        Se poate scrie:</a:t>
            </a:r>
            <a:endParaRPr kumimoji="0" lang="en-US"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cs typeface="Arial" pitchFamily="34" charset="0"/>
            </a:endParaRPr>
          </a:p>
        </p:txBody>
      </p:sp>
      <p:sp>
        <p:nvSpPr>
          <p:cNvPr id="235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60" name="Object 8"/>
          <p:cNvGraphicFramePr>
            <a:graphicFrameLocks noChangeAspect="1"/>
          </p:cNvGraphicFramePr>
          <p:nvPr/>
        </p:nvGraphicFramePr>
        <p:xfrm>
          <a:off x="6172200" y="3200400"/>
          <a:ext cx="1358590" cy="742696"/>
        </p:xfrm>
        <a:graphic>
          <a:graphicData uri="http://schemas.openxmlformats.org/presentationml/2006/ole">
            <mc:AlternateContent xmlns:mc="http://schemas.openxmlformats.org/markup-compatibility/2006">
              <mc:Choice xmlns:v="urn:schemas-microsoft-com:vml" Requires="v">
                <p:oleObj spid="_x0000_s23593" name="Equation" r:id="rId7" imgW="710891" imgH="393529" progId="Equation.3">
                  <p:embed/>
                </p:oleObj>
              </mc:Choice>
              <mc:Fallback>
                <p:oleObj name="Equation" r:id="rId7" imgW="710891" imgH="393529"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200400"/>
                        <a:ext cx="1358590" cy="742696"/>
                      </a:xfrm>
                      <a:prstGeom prst="rect">
                        <a:avLst/>
                      </a:prstGeom>
                      <a:solidFill>
                        <a:srgbClr val="FF99CC"/>
                      </a:solidFill>
                    </p:spPr>
                  </p:pic>
                </p:oleObj>
              </mc:Fallback>
            </mc:AlternateContent>
          </a:graphicData>
        </a:graphic>
      </p:graphicFrame>
      <p:sp>
        <p:nvSpPr>
          <p:cNvPr id="12" name="Rectangle 11"/>
          <p:cNvSpPr/>
          <p:nvPr/>
        </p:nvSpPr>
        <p:spPr>
          <a:xfrm>
            <a:off x="533400" y="4648200"/>
            <a:ext cx="2266583" cy="369332"/>
          </a:xfrm>
          <a:prstGeom prst="rect">
            <a:avLst/>
          </a:prstGeom>
        </p:spPr>
        <p:txBody>
          <a:bodyPr wrap="none">
            <a:spAutoFit/>
          </a:bodyPr>
          <a:lstStyle/>
          <a:p>
            <a:r>
              <a:rPr lang="ro-RO" dirty="0"/>
              <a:t>Prin definiţie raportul:</a:t>
            </a:r>
            <a:endParaRPr lang="en-US" dirty="0"/>
          </a:p>
        </p:txBody>
      </p:sp>
      <p:sp>
        <p:nvSpPr>
          <p:cNvPr id="235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62" name="Object 10"/>
          <p:cNvGraphicFramePr>
            <a:graphicFrameLocks noChangeAspect="1"/>
          </p:cNvGraphicFramePr>
          <p:nvPr/>
        </p:nvGraphicFramePr>
        <p:xfrm>
          <a:off x="2819400" y="4419600"/>
          <a:ext cx="752707" cy="685800"/>
        </p:xfrm>
        <a:graphic>
          <a:graphicData uri="http://schemas.openxmlformats.org/presentationml/2006/ole">
            <mc:AlternateContent xmlns:mc="http://schemas.openxmlformats.org/markup-compatibility/2006">
              <mc:Choice xmlns:v="urn:schemas-microsoft-com:vml" Requires="v">
                <p:oleObj spid="_x0000_s23594" name="Equation" r:id="rId9" imgW="431613" imgH="393529" progId="Equation.3">
                  <p:embed/>
                </p:oleObj>
              </mc:Choice>
              <mc:Fallback>
                <p:oleObj name="Equation" r:id="rId9" imgW="431613" imgH="393529"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419600"/>
                        <a:ext cx="752707" cy="685800"/>
                      </a:xfrm>
                      <a:prstGeom prst="rect">
                        <a:avLst/>
                      </a:prstGeom>
                      <a:solidFill>
                        <a:srgbClr val="CCFFCC"/>
                      </a:solidFill>
                    </p:spPr>
                  </p:pic>
                </p:oleObj>
              </mc:Fallback>
            </mc:AlternateContent>
          </a:graphicData>
        </a:graphic>
      </p:graphicFrame>
      <p:sp>
        <p:nvSpPr>
          <p:cNvPr id="16" name="Rectangle 15"/>
          <p:cNvSpPr/>
          <p:nvPr/>
        </p:nvSpPr>
        <p:spPr>
          <a:xfrm>
            <a:off x="4038600" y="4572000"/>
            <a:ext cx="4876800" cy="369332"/>
          </a:xfrm>
          <a:prstGeom prst="rect">
            <a:avLst/>
          </a:prstGeom>
        </p:spPr>
        <p:txBody>
          <a:bodyPr wrap="square">
            <a:spAutoFit/>
          </a:bodyPr>
          <a:lstStyle/>
          <a:p>
            <a:r>
              <a:rPr lang="ro-RO" dirty="0"/>
              <a:t>m - se numeşte </a:t>
            </a:r>
            <a:r>
              <a:rPr lang="ro-RO" i="1" dirty="0"/>
              <a:t>modul</a:t>
            </a:r>
            <a:r>
              <a:rPr lang="ro-RO" dirty="0"/>
              <a:t> şi se exprimă în milimetrii.</a:t>
            </a:r>
            <a:endParaRPr lang="en-US" dirty="0"/>
          </a:p>
        </p:txBody>
      </p:sp>
      <p:sp>
        <p:nvSpPr>
          <p:cNvPr id="17" name="Rectangle 16"/>
          <p:cNvSpPr/>
          <p:nvPr/>
        </p:nvSpPr>
        <p:spPr>
          <a:xfrm>
            <a:off x="457200" y="5715000"/>
            <a:ext cx="8305800" cy="646331"/>
          </a:xfrm>
          <a:prstGeom prst="rect">
            <a:avLst/>
          </a:prstGeom>
        </p:spPr>
        <p:txBody>
          <a:bodyPr wrap="square">
            <a:spAutoFit/>
          </a:bodyPr>
          <a:lstStyle/>
          <a:p>
            <a:r>
              <a:rPr lang="ro-RO" dirty="0"/>
              <a:t>Pentru a se raţionaliza execuţia danturilor (număr minim de scule prelucrătoare) şi a se asigura interschimbabilitatea lor, s-a standardizat o gamă a moduli</a:t>
            </a:r>
            <a:r>
              <a:rPr lang="en-US" dirty="0"/>
              <a:t>lo</a:t>
            </a:r>
            <a:r>
              <a:rPr lang="ro-RO" dirty="0"/>
              <a:t>r.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381000"/>
          <a:ext cx="7086599" cy="5760720"/>
        </p:xfrm>
        <a:graphic>
          <a:graphicData uri="http://schemas.openxmlformats.org/drawingml/2006/table">
            <a:tbl>
              <a:tblPr/>
              <a:tblGrid>
                <a:gridCol w="695516">
                  <a:extLst>
                    <a:ext uri="{9D8B030D-6E8A-4147-A177-3AD203B41FA5}">
                      <a16:colId xmlns:a16="http://schemas.microsoft.com/office/drawing/2014/main" xmlns="" val="20000"/>
                    </a:ext>
                  </a:extLst>
                </a:gridCol>
                <a:gridCol w="695516">
                  <a:extLst>
                    <a:ext uri="{9D8B030D-6E8A-4147-A177-3AD203B41FA5}">
                      <a16:colId xmlns:a16="http://schemas.microsoft.com/office/drawing/2014/main" xmlns="" val="20001"/>
                    </a:ext>
                  </a:extLst>
                </a:gridCol>
                <a:gridCol w="833169">
                  <a:extLst>
                    <a:ext uri="{9D8B030D-6E8A-4147-A177-3AD203B41FA5}">
                      <a16:colId xmlns:a16="http://schemas.microsoft.com/office/drawing/2014/main" xmlns="" val="20002"/>
                    </a:ext>
                  </a:extLst>
                </a:gridCol>
                <a:gridCol w="971859">
                  <a:extLst>
                    <a:ext uri="{9D8B030D-6E8A-4147-A177-3AD203B41FA5}">
                      <a16:colId xmlns:a16="http://schemas.microsoft.com/office/drawing/2014/main" xmlns="" val="20003"/>
                    </a:ext>
                  </a:extLst>
                </a:gridCol>
                <a:gridCol w="833169">
                  <a:extLst>
                    <a:ext uri="{9D8B030D-6E8A-4147-A177-3AD203B41FA5}">
                      <a16:colId xmlns:a16="http://schemas.microsoft.com/office/drawing/2014/main" xmlns="" val="20004"/>
                    </a:ext>
                  </a:extLst>
                </a:gridCol>
                <a:gridCol w="1110548">
                  <a:extLst>
                    <a:ext uri="{9D8B030D-6E8A-4147-A177-3AD203B41FA5}">
                      <a16:colId xmlns:a16="http://schemas.microsoft.com/office/drawing/2014/main" xmlns="" val="20005"/>
                    </a:ext>
                  </a:extLst>
                </a:gridCol>
                <a:gridCol w="974963">
                  <a:extLst>
                    <a:ext uri="{9D8B030D-6E8A-4147-A177-3AD203B41FA5}">
                      <a16:colId xmlns:a16="http://schemas.microsoft.com/office/drawing/2014/main" xmlns="" val="20006"/>
                    </a:ext>
                  </a:extLst>
                </a:gridCol>
                <a:gridCol w="971859">
                  <a:extLst>
                    <a:ext uri="{9D8B030D-6E8A-4147-A177-3AD203B41FA5}">
                      <a16:colId xmlns:a16="http://schemas.microsoft.com/office/drawing/2014/main" xmlns="" val="20007"/>
                    </a:ext>
                  </a:extLst>
                </a:gridCol>
              </a:tblGrid>
              <a:tr h="206829">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11</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II</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II</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it-IT" sz="1800" kern="1200">
                          <a:solidFill>
                            <a:srgbClr val="000000"/>
                          </a:solidFill>
                          <a:latin typeface="Calibri" pitchFamily="34" charset="0"/>
                          <a:ea typeface="Times New Roman"/>
                          <a:cs typeface="Calibri" pitchFamily="34" charset="0"/>
                        </a:rPr>
                        <a:t>II</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06829">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0,11</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1,125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11</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6829">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0,12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06829">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0,14</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1,375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14</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6829">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0,15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16</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06829">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0,18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it-IT"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1,75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0,22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0,28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2,75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0,3</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0,35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36</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0,4</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0,45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06829">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0,05</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50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0,055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0,55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5,5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55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06829">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0,06</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0,6</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6</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60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0,07</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0,7</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7</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70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06829">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0,08</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80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206829">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0,09</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0,9</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9</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90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206829">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0,1</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14605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800" kern="1200">
                          <a:latin typeface="Calibri" pitchFamily="34" charset="0"/>
                          <a:ea typeface="Times New Roman"/>
                          <a:cs typeface="Calibri" pitchFamily="34" charset="0"/>
                        </a:rPr>
                        <a:t>100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dirty="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2516458" cy="369332"/>
          </a:xfrm>
          <a:prstGeom prst="rect">
            <a:avLst/>
          </a:prstGeom>
          <a:solidFill>
            <a:srgbClr val="FF99FF"/>
          </a:solidFill>
        </p:spPr>
        <p:txBody>
          <a:bodyPr wrap="none" rtlCol="0">
            <a:spAutoFit/>
          </a:bodyPr>
          <a:lstStyle/>
          <a:p>
            <a:r>
              <a:rPr lang="en-US" b="1" dirty="0" err="1"/>
              <a:t>Cremalierea</a:t>
            </a:r>
            <a:r>
              <a:rPr lang="en-US" b="1" dirty="0"/>
              <a:t> de </a:t>
            </a:r>
            <a:r>
              <a:rPr lang="en-US" b="1" dirty="0" err="1"/>
              <a:t>referin</a:t>
            </a:r>
            <a:r>
              <a:rPr lang="ro-RO" b="1" dirty="0"/>
              <a:t>ţă</a:t>
            </a:r>
            <a:endParaRPr lang="en-US" b="1" dirty="0"/>
          </a:p>
        </p:txBody>
      </p:sp>
      <p:sp>
        <p:nvSpPr>
          <p:cNvPr id="25602" name="Rectangle 2"/>
          <p:cNvSpPr>
            <a:spLocks noChangeArrowheads="1"/>
          </p:cNvSpPr>
          <p:nvPr/>
        </p:nvSpPr>
        <p:spPr bwMode="auto">
          <a:xfrm>
            <a:off x="228600" y="685800"/>
            <a:ext cx="8610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o-RO"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Dacă presupunem ca raza cercului de rostogolire al roţii dinţate creşte spre infinit, geometria ei tinde spre cea a unei cremaliere. In acest caz flancurile dinţilor devin segmente de dreaptă înclinate cu unghiul </a:t>
            </a:r>
            <a:r>
              <a:rPr kumimoji="0" lang="el-GR"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α</a:t>
            </a:r>
            <a:r>
              <a:rPr kumimoji="0" lang="ro-RO"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a:t>
            </a:r>
            <a:r>
              <a:rPr lang="ro-RO" dirty="0">
                <a:solidFill>
                  <a:srgbClr val="000000"/>
                </a:solidFill>
                <a:latin typeface="Calibri" pitchFamily="34" charset="0"/>
                <a:ea typeface="Times New Roman" pitchFamily="18" charset="0"/>
                <a:cs typeface="Calibri" pitchFamily="34" charset="0"/>
              </a:rPr>
              <a:t> faţă de linia centrelor, iar cercurile exterior, de rostogolire şi interior devin drepte. Pe cremalieră paşii definiţi la nivelul fiecăreia din aceste drepte sunt egali între ei. </a:t>
            </a:r>
          </a:p>
          <a:p>
            <a:pPr algn="just" fontAlgn="base">
              <a:spcBef>
                <a:spcPct val="0"/>
              </a:spcBef>
              <a:spcAft>
                <a:spcPct val="0"/>
              </a:spcAft>
            </a:pPr>
            <a:r>
              <a:rPr lang="ro-RO" dirty="0"/>
              <a:t>Limita către care tind toate roţile dinţate cilindrice ale sistemului ce poate forma angrenajul dacă diametrul lor şi implicit numărul de dinţi creşte la infinit, se numeşte</a:t>
            </a:r>
          </a:p>
          <a:p>
            <a:pPr algn="just" fontAlgn="base">
              <a:spcBef>
                <a:spcPct val="0"/>
              </a:spcBef>
              <a:spcAft>
                <a:spcPct val="0"/>
              </a:spcAft>
            </a:pPr>
            <a:r>
              <a:rPr lang="ro-RO" i="1" dirty="0"/>
              <a:t>cremaliera de referinţă.</a:t>
            </a:r>
            <a:endParaRPr kumimoji="0" lang="ro-RO" b="0" i="0" u="none" strike="noStrike" cap="none" normalizeH="0" baseline="0" dirty="0">
              <a:ln>
                <a:noFill/>
              </a:ln>
              <a:solidFill>
                <a:schemeClr val="tx1"/>
              </a:solidFill>
              <a:effectLst/>
              <a:latin typeface="Calibri" pitchFamily="34" charset="0"/>
              <a:cs typeface="Calibri" pitchFamily="34" charset="0"/>
            </a:endParaRPr>
          </a:p>
        </p:txBody>
      </p:sp>
      <p:pic>
        <p:nvPicPr>
          <p:cNvPr id="25604" name="Picture 4"/>
          <p:cNvPicPr>
            <a:picLocks noChangeAspect="1" noChangeArrowheads="1"/>
          </p:cNvPicPr>
          <p:nvPr/>
        </p:nvPicPr>
        <p:blipFill>
          <a:blip r:embed="rId3" cstate="print"/>
          <a:srcRect l="3931" t="10714" r="6959" b="3571"/>
          <a:stretch>
            <a:fillRect/>
          </a:stretch>
        </p:blipFill>
        <p:spPr bwMode="auto">
          <a:xfrm>
            <a:off x="3124200" y="2743200"/>
            <a:ext cx="5829300" cy="2057400"/>
          </a:xfrm>
          <a:prstGeom prst="rect">
            <a:avLst/>
          </a:prstGeom>
          <a:noFill/>
          <a:ln w="9525">
            <a:noFill/>
            <a:miter lim="800000"/>
            <a:headEnd/>
            <a:tailEnd/>
          </a:ln>
        </p:spPr>
      </p:pic>
      <p:sp>
        <p:nvSpPr>
          <p:cNvPr id="25605" name="Rectangle 5"/>
          <p:cNvSpPr>
            <a:spLocks noChangeArrowheads="1"/>
          </p:cNvSpPr>
          <p:nvPr/>
        </p:nvSpPr>
        <p:spPr bwMode="auto">
          <a:xfrm>
            <a:off x="304800" y="3276600"/>
            <a:ext cx="2819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ea typeface="Times New Roman" pitchFamily="18" charset="0"/>
                <a:cs typeface="Arial" pitchFamily="34" charset="0"/>
              </a:rPr>
              <a:t>Dimensiunile cremalierei de referinţă sunt notate cu indicele zero şi respectă următoarele relaţii:</a:t>
            </a:r>
            <a:endParaRPr kumimoji="0" lang="ro-RO" b="0" i="0" u="none" strike="noStrike" cap="none" normalizeH="0" baseline="0" dirty="0">
              <a:ln>
                <a:noFill/>
              </a:ln>
              <a:solidFill>
                <a:schemeClr val="tx1"/>
              </a:solidFill>
              <a:effectLst/>
              <a:cs typeface="Arial" pitchFamily="34" charset="0"/>
            </a:endParaRPr>
          </a:p>
        </p:txBody>
      </p:sp>
      <p:sp>
        <p:nvSpPr>
          <p:cNvPr id="25606" name="Rectangle 6"/>
          <p:cNvSpPr>
            <a:spLocks noChangeArrowheads="1"/>
          </p:cNvSpPr>
          <p:nvPr/>
        </p:nvSpPr>
        <p:spPr bwMode="auto">
          <a:xfrm>
            <a:off x="152400" y="4648200"/>
            <a:ext cx="3581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ea typeface="Times New Roman" pitchFamily="18" charset="0"/>
                <a:cs typeface="Arial" pitchFamily="34" charset="0"/>
              </a:rPr>
              <a:t>- </a:t>
            </a:r>
            <a:r>
              <a:rPr kumimoji="0" lang="ro-RO" b="1" i="1" u="none" strike="noStrike" cap="none" normalizeH="0" baseline="0" dirty="0">
                <a:ln>
                  <a:noFill/>
                </a:ln>
                <a:solidFill>
                  <a:srgbClr val="000000"/>
                </a:solidFill>
                <a:effectLst/>
                <a:ea typeface="Times New Roman" pitchFamily="18" charset="0"/>
                <a:cs typeface="Arial" pitchFamily="34" charset="0"/>
              </a:rPr>
              <a:t>unghiul de presiune de referinţă </a:t>
            </a:r>
            <a:endParaRPr kumimoji="0" lang="ro-RO" b="1" i="1" u="none" strike="noStrike" cap="none" normalizeH="0" baseline="0" dirty="0">
              <a:ln>
                <a:noFill/>
              </a:ln>
              <a:solidFill>
                <a:schemeClr val="tx1"/>
              </a:solidFill>
              <a:effectLst/>
              <a:cs typeface="Arial" pitchFamily="34" charset="0"/>
            </a:endParaRPr>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7" name="Object 7"/>
          <p:cNvGraphicFramePr>
            <a:graphicFrameLocks noChangeAspect="1"/>
          </p:cNvGraphicFramePr>
          <p:nvPr/>
        </p:nvGraphicFramePr>
        <p:xfrm>
          <a:off x="249238" y="4865688"/>
          <a:ext cx="1587500" cy="449262"/>
        </p:xfrm>
        <a:graphic>
          <a:graphicData uri="http://schemas.openxmlformats.org/presentationml/2006/ole">
            <mc:AlternateContent xmlns:mc="http://schemas.openxmlformats.org/markup-compatibility/2006">
              <mc:Choice xmlns:v="urn:schemas-microsoft-com:vml" Requires="v">
                <p:oleObj spid="_x0000_s25666" name="Equation" r:id="rId4" imgW="850680" imgH="241200" progId="Equation.3">
                  <p:embed/>
                </p:oleObj>
              </mc:Choice>
              <mc:Fallback>
                <p:oleObj name="Equation" r:id="rId4" imgW="850680" imgH="24120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4865688"/>
                        <a:ext cx="15875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Rectangle 10"/>
          <p:cNvSpPr>
            <a:spLocks noChangeArrowheads="1"/>
          </p:cNvSpPr>
          <p:nvPr/>
        </p:nvSpPr>
        <p:spPr bwMode="auto">
          <a:xfrm>
            <a:off x="228600" y="5181600"/>
            <a:ext cx="4038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1" i="1" u="none" strike="noStrike" cap="none" normalizeH="0" baseline="0" dirty="0">
                <a:ln>
                  <a:noFill/>
                </a:ln>
                <a:solidFill>
                  <a:srgbClr val="000000"/>
                </a:solidFill>
                <a:effectLst/>
                <a:latin typeface="Calibri" pitchFamily="34" charset="0"/>
                <a:ea typeface="Times New Roman" pitchFamily="18" charset="0"/>
                <a:cs typeface="Calibri" pitchFamily="34" charset="0"/>
              </a:rPr>
              <a:t>- înălţimea capului dintelui de referinţă:</a:t>
            </a:r>
            <a:endParaRPr kumimoji="0" lang="ro-RO" b="1" i="1" u="none" strike="noStrike" cap="none" normalizeH="0" baseline="0" dirty="0">
              <a:ln>
                <a:noFill/>
              </a:ln>
              <a:solidFill>
                <a:schemeClr val="tx1"/>
              </a:solidFill>
              <a:effectLst/>
              <a:latin typeface="Calibri" pitchFamily="34" charset="0"/>
              <a:cs typeface="Calibri" pitchFamily="34" charset="0"/>
            </a:endParaRPr>
          </a:p>
        </p:txBody>
      </p:sp>
      <p:sp>
        <p:nvSpPr>
          <p:cNvPr id="2561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11" name="Object 11"/>
          <p:cNvGraphicFramePr>
            <a:graphicFrameLocks noChangeAspect="1"/>
          </p:cNvGraphicFramePr>
          <p:nvPr/>
        </p:nvGraphicFramePr>
        <p:xfrm>
          <a:off x="457200" y="5410200"/>
          <a:ext cx="2606547" cy="533400"/>
        </p:xfrm>
        <a:graphic>
          <a:graphicData uri="http://schemas.openxmlformats.org/presentationml/2006/ole">
            <mc:AlternateContent xmlns:mc="http://schemas.openxmlformats.org/markup-compatibility/2006">
              <mc:Choice xmlns:v="urn:schemas-microsoft-com:vml" Requires="v">
                <p:oleObj spid="_x0000_s25667" name="Equation" r:id="rId6" imgW="1168200" imgH="241200" progId="Equation.3">
                  <p:embed/>
                </p:oleObj>
              </mc:Choice>
              <mc:Fallback>
                <p:oleObj name="Equation" r:id="rId6" imgW="1168200" imgH="24120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410200"/>
                        <a:ext cx="260654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Rectangle 13"/>
          <p:cNvSpPr>
            <a:spLocks noChangeArrowheads="1"/>
          </p:cNvSpPr>
          <p:nvPr/>
        </p:nvSpPr>
        <p:spPr bwMode="auto">
          <a:xfrm>
            <a:off x="228600" y="5867400"/>
            <a:ext cx="426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1" i="1" u="none" strike="noStrike" cap="none" normalizeH="0" baseline="0" dirty="0">
                <a:ln>
                  <a:noFill/>
                </a:ln>
                <a:solidFill>
                  <a:srgbClr val="000000"/>
                </a:solidFill>
                <a:effectLst/>
                <a:latin typeface="Calibri" pitchFamily="34" charset="0"/>
                <a:ea typeface="Times New Roman" pitchFamily="18" charset="0"/>
                <a:cs typeface="Calibri" pitchFamily="34" charset="0"/>
              </a:rPr>
              <a:t>- înălţimea piciorului dintelui de referinţă:</a:t>
            </a:r>
            <a:endParaRPr kumimoji="0" lang="ro-RO" b="1" i="1" u="none" strike="noStrike" cap="none" normalizeH="0" baseline="0" dirty="0">
              <a:ln>
                <a:noFill/>
              </a:ln>
              <a:solidFill>
                <a:schemeClr val="tx1"/>
              </a:solidFill>
              <a:effectLst/>
              <a:latin typeface="Calibri" pitchFamily="34" charset="0"/>
              <a:cs typeface="Calibri" pitchFamily="34" charset="0"/>
            </a:endParaRPr>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14" name="Object 14"/>
          <p:cNvGraphicFramePr>
            <a:graphicFrameLocks noChangeAspect="1"/>
          </p:cNvGraphicFramePr>
          <p:nvPr/>
        </p:nvGraphicFramePr>
        <p:xfrm>
          <a:off x="457200" y="6242050"/>
          <a:ext cx="2840636" cy="530521"/>
        </p:xfrm>
        <a:graphic>
          <a:graphicData uri="http://schemas.openxmlformats.org/presentationml/2006/ole">
            <mc:AlternateContent xmlns:mc="http://schemas.openxmlformats.org/markup-compatibility/2006">
              <mc:Choice xmlns:v="urn:schemas-microsoft-com:vml" Requires="v">
                <p:oleObj spid="_x0000_s25668" name="Equation" r:id="rId8" imgW="1346040" imgH="253800" progId="Equation.3">
                  <p:embed/>
                </p:oleObj>
              </mc:Choice>
              <mc:Fallback>
                <p:oleObj name="Equation" r:id="rId8" imgW="1346040" imgH="25380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6242050"/>
                        <a:ext cx="2840636" cy="530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6" name="Rectangle 16"/>
          <p:cNvSpPr>
            <a:spLocks noChangeArrowheads="1"/>
          </p:cNvSpPr>
          <p:nvPr/>
        </p:nvSpPr>
        <p:spPr bwMode="auto">
          <a:xfrm>
            <a:off x="4800600" y="4800600"/>
            <a:ext cx="2971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1" i="1" u="none" strike="noStrike" cap="none" normalizeH="0" baseline="0" dirty="0">
                <a:ln>
                  <a:noFill/>
                </a:ln>
                <a:solidFill>
                  <a:srgbClr val="000000"/>
                </a:solidFill>
                <a:effectLst/>
                <a:ea typeface="Times New Roman" pitchFamily="18" charset="0"/>
                <a:cs typeface="Arial" pitchFamily="34" charset="0"/>
              </a:rPr>
              <a:t>- jocul la piciorul dintelui:</a:t>
            </a:r>
            <a:endParaRPr kumimoji="0" lang="ro-RO" b="1" i="1" u="none" strike="noStrike" cap="none" normalizeH="0" baseline="0" dirty="0">
              <a:ln>
                <a:noFill/>
              </a:ln>
              <a:solidFill>
                <a:schemeClr val="tx1"/>
              </a:solidFill>
              <a:effectLst/>
              <a:cs typeface="Arial" pitchFamily="34" charset="0"/>
            </a:endParaRPr>
          </a:p>
        </p:txBody>
      </p:sp>
      <p:sp>
        <p:nvSpPr>
          <p:cNvPr id="2561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17" name="Object 17"/>
          <p:cNvGraphicFramePr>
            <a:graphicFrameLocks noChangeAspect="1"/>
          </p:cNvGraphicFramePr>
          <p:nvPr/>
        </p:nvGraphicFramePr>
        <p:xfrm>
          <a:off x="5029201" y="5029200"/>
          <a:ext cx="2514600" cy="461448"/>
        </p:xfrm>
        <a:graphic>
          <a:graphicData uri="http://schemas.openxmlformats.org/presentationml/2006/ole">
            <mc:AlternateContent xmlns:mc="http://schemas.openxmlformats.org/markup-compatibility/2006">
              <mc:Choice xmlns:v="urn:schemas-microsoft-com:vml" Requires="v">
                <p:oleObj spid="_x0000_s25669" name="Equation" r:id="rId10" imgW="1371600" imgH="253800" progId="Equation.3">
                  <p:embed/>
                </p:oleObj>
              </mc:Choice>
              <mc:Fallback>
                <p:oleObj name="Equation" r:id="rId10" imgW="1371600" imgH="253800"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1" y="5029200"/>
                        <a:ext cx="2514600" cy="461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9" name="Rectangle 19"/>
          <p:cNvSpPr>
            <a:spLocks noChangeArrowheads="1"/>
          </p:cNvSpPr>
          <p:nvPr/>
        </p:nvSpPr>
        <p:spPr bwMode="auto">
          <a:xfrm>
            <a:off x="4876800" y="5440234"/>
            <a:ext cx="3276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1" i="1" u="none" strike="noStrike" cap="none" normalizeH="0" baseline="0">
                <a:ln>
                  <a:noFill/>
                </a:ln>
                <a:solidFill>
                  <a:srgbClr val="000000"/>
                </a:solidFill>
                <a:effectLst/>
                <a:latin typeface="Calibri" pitchFamily="34" charset="0"/>
                <a:ea typeface="Times New Roman" pitchFamily="18" charset="0"/>
                <a:cs typeface="Calibri" pitchFamily="34" charset="0"/>
              </a:rPr>
              <a:t>- înălţimea dintelui de referinţă:</a:t>
            </a:r>
            <a:endParaRPr kumimoji="0" lang="ro-RO" b="1" i="1" u="none" strike="noStrike" cap="none" normalizeH="0" baseline="0">
              <a:ln>
                <a:noFill/>
              </a:ln>
              <a:solidFill>
                <a:schemeClr val="tx1"/>
              </a:solidFill>
              <a:effectLst/>
              <a:latin typeface="Calibri" pitchFamily="34" charset="0"/>
              <a:cs typeface="Calibri" pitchFamily="34" charset="0"/>
            </a:endParaRPr>
          </a:p>
        </p:txBody>
      </p:sp>
      <p:sp>
        <p:nvSpPr>
          <p:cNvPr id="2562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20" name="Object 20"/>
          <p:cNvGraphicFramePr>
            <a:graphicFrameLocks noChangeAspect="1"/>
          </p:cNvGraphicFramePr>
          <p:nvPr/>
        </p:nvGraphicFramePr>
        <p:xfrm>
          <a:off x="5071672" y="5665033"/>
          <a:ext cx="2508250" cy="461035"/>
        </p:xfrm>
        <a:graphic>
          <a:graphicData uri="http://schemas.openxmlformats.org/presentationml/2006/ole">
            <mc:AlternateContent xmlns:mc="http://schemas.openxmlformats.org/markup-compatibility/2006">
              <mc:Choice xmlns:v="urn:schemas-microsoft-com:vml" Requires="v">
                <p:oleObj spid="_x0000_s25670" name="Equation" r:id="rId12" imgW="1295280" imgH="241200" progId="Equation.3">
                  <p:embed/>
                </p:oleObj>
              </mc:Choice>
              <mc:Fallback>
                <p:oleObj name="Equation" r:id="rId12" imgW="1295280" imgH="241200" progId="Equation.3">
                  <p:embed/>
                  <p:pic>
                    <p:nvPicPr>
                      <p:cNvPr id="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1672" y="5665033"/>
                        <a:ext cx="2508250" cy="461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2" name="Rectangle 22"/>
          <p:cNvSpPr>
            <a:spLocks noChangeArrowheads="1"/>
          </p:cNvSpPr>
          <p:nvPr/>
        </p:nvSpPr>
        <p:spPr bwMode="auto">
          <a:xfrm>
            <a:off x="4876800" y="6019800"/>
            <a:ext cx="3352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1" i="1" u="none" strike="noStrike" cap="none" normalizeH="0" baseline="0" dirty="0">
                <a:ln>
                  <a:noFill/>
                </a:ln>
                <a:solidFill>
                  <a:srgbClr val="000000"/>
                </a:solidFill>
                <a:effectLst/>
                <a:latin typeface="Calibri" pitchFamily="34" charset="0"/>
                <a:ea typeface="Times New Roman" pitchFamily="18" charset="0"/>
                <a:cs typeface="Calibri" pitchFamily="34" charset="0"/>
              </a:rPr>
              <a:t>- raza de racordare de referinţă:</a:t>
            </a:r>
            <a:endParaRPr kumimoji="0" lang="ro-RO" b="1" i="1" u="none" strike="noStrike" cap="none" normalizeH="0" baseline="0" dirty="0">
              <a:ln>
                <a:noFill/>
              </a:ln>
              <a:solidFill>
                <a:schemeClr val="tx1"/>
              </a:solidFill>
              <a:effectLst/>
              <a:latin typeface="Calibri" pitchFamily="34" charset="0"/>
              <a:cs typeface="Calibri" pitchFamily="34" charset="0"/>
            </a:endParaRPr>
          </a:p>
        </p:txBody>
      </p:sp>
      <p:sp>
        <p:nvSpPr>
          <p:cNvPr id="2562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23" name="Object 23"/>
          <p:cNvGraphicFramePr>
            <a:graphicFrameLocks noChangeAspect="1"/>
          </p:cNvGraphicFramePr>
          <p:nvPr/>
        </p:nvGraphicFramePr>
        <p:xfrm>
          <a:off x="4868863" y="6237288"/>
          <a:ext cx="2947987" cy="442912"/>
        </p:xfrm>
        <a:graphic>
          <a:graphicData uri="http://schemas.openxmlformats.org/presentationml/2006/ole">
            <mc:AlternateContent xmlns:mc="http://schemas.openxmlformats.org/markup-compatibility/2006">
              <mc:Choice xmlns:v="urn:schemas-microsoft-com:vml" Requires="v">
                <p:oleObj spid="_x0000_s25671" name="Equation" r:id="rId14" imgW="1663560" imgH="253800" progId="Equation.3">
                  <p:embed/>
                </p:oleObj>
              </mc:Choice>
              <mc:Fallback>
                <p:oleObj name="Equation" r:id="rId14" imgW="1663560" imgH="253800" progId="Equation.3">
                  <p:embed/>
                  <p:pic>
                    <p:nvPicPr>
                      <p:cNvPr id="0"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68863" y="6237288"/>
                        <a:ext cx="2947987"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2139817" cy="369332"/>
          </a:xfrm>
          <a:prstGeom prst="rect">
            <a:avLst/>
          </a:prstGeom>
          <a:solidFill>
            <a:srgbClr val="FF99FF"/>
          </a:solidFill>
        </p:spPr>
        <p:txBody>
          <a:bodyPr wrap="none">
            <a:spAutoFit/>
          </a:bodyPr>
          <a:lstStyle/>
          <a:p>
            <a:r>
              <a:rPr lang="ro-RO" b="1" dirty="0"/>
              <a:t>Deplasarea danturii </a:t>
            </a:r>
            <a:endParaRPr lang="en-US" b="1" dirty="0"/>
          </a:p>
        </p:txBody>
      </p:sp>
      <p:sp>
        <p:nvSpPr>
          <p:cNvPr id="27649" name="Rectangle 1"/>
          <p:cNvSpPr>
            <a:spLocks noChangeArrowheads="1"/>
          </p:cNvSpPr>
          <p:nvPr/>
        </p:nvSpPr>
        <p:spPr bwMode="auto">
          <a:xfrm>
            <a:off x="152400" y="685800"/>
            <a:ext cx="8763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În mod normal, la danturile nedeplasate, cilindrul de rostogolire coincide cu cilindrul de divizare sau diametrul de rostogolire, d</a:t>
            </a:r>
            <a:r>
              <a:rPr kumimoji="0" lang="ro-RO" b="0" i="0" u="none" strike="noStrike" cap="none" normalizeH="0" baseline="-30000" dirty="0">
                <a:ln>
                  <a:noFill/>
                </a:ln>
                <a:solidFill>
                  <a:srgbClr val="000000"/>
                </a:solidFill>
                <a:effectLst/>
                <a:latin typeface="Calibri" pitchFamily="34" charset="0"/>
                <a:ea typeface="Times New Roman" pitchFamily="18" charset="0"/>
                <a:cs typeface="Calibri" pitchFamily="34" charset="0"/>
              </a:rPr>
              <a:t>w</a:t>
            </a:r>
            <a:r>
              <a:rPr kumimoji="0" lang="ro-RO"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=d,  diametrul de divizare. În cele mai multe cazuri însă, se folosesc danturile deplaste cu următoarele scopuri:</a:t>
            </a:r>
            <a:endParaRPr kumimoji="0" lang="en-US" b="0" i="0" u="none" strike="noStrike" cap="none" normalizeH="0" baseline="0" dirty="0">
              <a:ln>
                <a:noFill/>
              </a:ln>
              <a:solidFill>
                <a:schemeClr val="tx1"/>
              </a:solidFill>
              <a:effectLst/>
              <a:latin typeface="Calibri" pitchFamily="34" charset="0"/>
              <a:cs typeface="Calibri" pitchFamily="34" charset="0"/>
            </a:endParaRPr>
          </a:p>
        </p:txBody>
      </p:sp>
      <p:sp>
        <p:nvSpPr>
          <p:cNvPr id="4" name="Rectangle 3"/>
          <p:cNvSpPr/>
          <p:nvPr/>
        </p:nvSpPr>
        <p:spPr>
          <a:xfrm>
            <a:off x="304800" y="2895600"/>
            <a:ext cx="8534400" cy="646331"/>
          </a:xfrm>
          <a:prstGeom prst="rect">
            <a:avLst/>
          </a:prstGeom>
          <a:solidFill>
            <a:srgbClr val="CCFF99"/>
          </a:solidFill>
        </p:spPr>
        <p:txBody>
          <a:bodyPr wrap="square">
            <a:spAutoFit/>
          </a:bodyPr>
          <a:lstStyle/>
          <a:p>
            <a:pPr lvl="0" eaLnBrk="0" fontAlgn="base" hangingPunct="0">
              <a:spcBef>
                <a:spcPct val="0"/>
              </a:spcBef>
              <a:spcAft>
                <a:spcPct val="0"/>
              </a:spcAft>
            </a:pPr>
            <a:r>
              <a:rPr lang="ro-RO" i="1" dirty="0">
                <a:latin typeface="Calibri" pitchFamily="34" charset="0"/>
                <a:ea typeface="Times New Roman" pitchFamily="18" charset="0"/>
                <a:cs typeface="Calibri" pitchFamily="34" charset="0"/>
              </a:rPr>
              <a:t>Deplasarea danturii</a:t>
            </a:r>
            <a:r>
              <a:rPr lang="ro-RO" dirty="0">
                <a:latin typeface="Calibri" pitchFamily="34" charset="0"/>
                <a:ea typeface="Times New Roman" pitchFamily="18" charset="0"/>
                <a:cs typeface="Calibri" pitchFamily="34" charset="0"/>
              </a:rPr>
              <a:t> constă în modificarea ei astfel încât dreapta de referinţă a cremalierei generatoare să nu mai fie tangentă la cercul de divizare</a:t>
            </a:r>
            <a:r>
              <a:rPr lang="en-US" dirty="0">
                <a:latin typeface="Calibri" pitchFamily="34" charset="0"/>
                <a:cs typeface="Calibri" pitchFamily="34" charset="0"/>
              </a:rPr>
              <a:t> </a:t>
            </a:r>
          </a:p>
        </p:txBody>
      </p:sp>
      <p:sp>
        <p:nvSpPr>
          <p:cNvPr id="5" name="Rectangle 4"/>
          <p:cNvSpPr/>
          <p:nvPr/>
        </p:nvSpPr>
        <p:spPr>
          <a:xfrm>
            <a:off x="103682" y="1528997"/>
            <a:ext cx="5306518" cy="1200329"/>
          </a:xfrm>
          <a:prstGeom prst="rect">
            <a:avLst/>
          </a:prstGeom>
        </p:spPr>
        <p:txBody>
          <a:bodyPr wrap="square">
            <a:spAutoFit/>
          </a:bodyPr>
          <a:lstStyle/>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evitarea interferenţei;</a:t>
            </a:r>
            <a:endParaRPr lang="en-US" i="1" dirty="0">
              <a:latin typeface="Calibri" pitchFamily="34" charset="0"/>
              <a:cs typeface="Calibri" pitchFamily="34" charset="0"/>
            </a:endParaRPr>
          </a:p>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realizarea unei distanţe impuse între axe;</a:t>
            </a:r>
            <a:endParaRPr lang="en-US" i="1" dirty="0">
              <a:latin typeface="Calibri" pitchFamily="34" charset="0"/>
              <a:cs typeface="Calibri" pitchFamily="34" charset="0"/>
            </a:endParaRPr>
          </a:p>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realizarea egalei rezistenţe a dinţilor la încovoiere;</a:t>
            </a:r>
            <a:endParaRPr lang="en-US" i="1" dirty="0">
              <a:latin typeface="Calibri" pitchFamily="34" charset="0"/>
              <a:cs typeface="Calibri" pitchFamily="34" charset="0"/>
            </a:endParaRPr>
          </a:p>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condiţia egalizării alunecării specifice maxime;</a:t>
            </a:r>
            <a:endParaRPr lang="en-US" i="1" dirty="0">
              <a:latin typeface="Calibri" pitchFamily="34" charset="0"/>
              <a:cs typeface="Calibri" pitchFamily="34" charset="0"/>
            </a:endParaRPr>
          </a:p>
        </p:txBody>
      </p:sp>
      <p:sp>
        <p:nvSpPr>
          <p:cNvPr id="6" name="Rectangle 5"/>
          <p:cNvSpPr/>
          <p:nvPr/>
        </p:nvSpPr>
        <p:spPr>
          <a:xfrm>
            <a:off x="4941757" y="1524000"/>
            <a:ext cx="4202243" cy="1200329"/>
          </a:xfrm>
          <a:prstGeom prst="rect">
            <a:avLst/>
          </a:prstGeom>
        </p:spPr>
        <p:txBody>
          <a:bodyPr wrap="square">
            <a:spAutoFit/>
          </a:bodyPr>
          <a:lstStyle/>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realizarea egalei rezistenţe la gripare;</a:t>
            </a:r>
            <a:endParaRPr lang="en-US" i="1" dirty="0">
              <a:latin typeface="Calibri" pitchFamily="34" charset="0"/>
              <a:cs typeface="Calibri" pitchFamily="34" charset="0"/>
            </a:endParaRPr>
          </a:p>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realizarea angrenajelor extrapolare;</a:t>
            </a:r>
            <a:endParaRPr lang="en-US" i="1" dirty="0">
              <a:latin typeface="Calibri" pitchFamily="34" charset="0"/>
              <a:cs typeface="Calibri" pitchFamily="34" charset="0"/>
            </a:endParaRPr>
          </a:p>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realizarea unui anumit grad de acoperire;</a:t>
            </a:r>
            <a:endParaRPr lang="en-US" i="1" dirty="0">
              <a:latin typeface="Calibri" pitchFamily="34" charset="0"/>
              <a:cs typeface="Calibri" pitchFamily="34" charset="0"/>
            </a:endParaRPr>
          </a:p>
          <a:p>
            <a:pPr lvl="0" eaLnBrk="0" fontAlgn="base" hangingPunct="0">
              <a:spcBef>
                <a:spcPct val="0"/>
              </a:spcBef>
              <a:spcAft>
                <a:spcPct val="0"/>
              </a:spcAft>
            </a:pPr>
            <a:r>
              <a:rPr lang="ro-RO" i="1" dirty="0">
                <a:solidFill>
                  <a:srgbClr val="000000"/>
                </a:solidFill>
                <a:latin typeface="Calibri" pitchFamily="34" charset="0"/>
                <a:ea typeface="Times New Roman" pitchFamily="18" charset="0"/>
                <a:cs typeface="Calibri" pitchFamily="34" charset="0"/>
              </a:rPr>
              <a:t>- evitarea ascuţirii dinţilor.</a:t>
            </a:r>
            <a:endParaRPr lang="ro-RO" i="1" dirty="0">
              <a:latin typeface="Calibri" pitchFamily="34" charset="0"/>
              <a:ea typeface="Times New Roman" pitchFamily="18" charset="0"/>
              <a:cs typeface="Calibri" pitchFamily="34" charset="0"/>
            </a:endParaRPr>
          </a:p>
        </p:txBody>
      </p:sp>
      <p:pic>
        <p:nvPicPr>
          <p:cNvPr id="27650" name="Picture 2"/>
          <p:cNvPicPr>
            <a:picLocks noChangeAspect="1" noChangeArrowheads="1"/>
          </p:cNvPicPr>
          <p:nvPr/>
        </p:nvPicPr>
        <p:blipFill>
          <a:blip r:embed="rId2" cstate="print"/>
          <a:srcRect l="2189" t="12821" r="4798"/>
          <a:stretch>
            <a:fillRect/>
          </a:stretch>
        </p:blipFill>
        <p:spPr bwMode="auto">
          <a:xfrm>
            <a:off x="1066800" y="3779520"/>
            <a:ext cx="7696200" cy="30784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189" t="12821" r="4798" b="9148"/>
          <a:stretch>
            <a:fillRect/>
          </a:stretch>
        </p:blipFill>
        <p:spPr bwMode="auto">
          <a:xfrm>
            <a:off x="3239125" y="48718"/>
            <a:ext cx="5791200" cy="2209800"/>
          </a:xfrm>
          <a:prstGeom prst="rect">
            <a:avLst/>
          </a:prstGeom>
          <a:noFill/>
          <a:ln w="9525">
            <a:noFill/>
            <a:miter lim="800000"/>
            <a:headEnd/>
            <a:tailEnd/>
          </a:ln>
        </p:spPr>
      </p:pic>
      <p:sp>
        <p:nvSpPr>
          <p:cNvPr id="3" name="Rectangle 2"/>
          <p:cNvSpPr/>
          <p:nvPr/>
        </p:nvSpPr>
        <p:spPr>
          <a:xfrm>
            <a:off x="0" y="228600"/>
            <a:ext cx="2971800" cy="1200329"/>
          </a:xfrm>
          <a:prstGeom prst="rect">
            <a:avLst/>
          </a:prstGeom>
          <a:solidFill>
            <a:srgbClr val="CCFF99"/>
          </a:solidFill>
        </p:spPr>
        <p:txBody>
          <a:bodyPr wrap="square">
            <a:spAutoFit/>
          </a:bodyPr>
          <a:lstStyle/>
          <a:p>
            <a:r>
              <a:rPr lang="ro-RO" b="1" dirty="0"/>
              <a:t>Se consideră o roată dinţată cilindrică cu dinţi drepţi a cărei dantură este generată de o cremalieră</a:t>
            </a:r>
            <a:endParaRPr lang="en-US" b="1" dirty="0"/>
          </a:p>
        </p:txBody>
      </p:sp>
      <p:sp>
        <p:nvSpPr>
          <p:cNvPr id="4" name="Rectangle 3"/>
          <p:cNvSpPr/>
          <p:nvPr/>
        </p:nvSpPr>
        <p:spPr>
          <a:xfrm>
            <a:off x="0" y="1524000"/>
            <a:ext cx="4495800" cy="646331"/>
          </a:xfrm>
          <a:prstGeom prst="rect">
            <a:avLst/>
          </a:prstGeom>
        </p:spPr>
        <p:txBody>
          <a:bodyPr wrap="square">
            <a:spAutoFit/>
          </a:bodyPr>
          <a:lstStyle/>
          <a:p>
            <a:r>
              <a:rPr lang="ro-RO" dirty="0"/>
              <a:t>În timpul generării se reproduce mişcarea</a:t>
            </a:r>
          </a:p>
          <a:p>
            <a:r>
              <a:rPr lang="ro-RO" dirty="0"/>
              <a:t> de angrenare între cremalieră şi semifabricat.</a:t>
            </a:r>
            <a:endParaRPr lang="en-US" dirty="0"/>
          </a:p>
        </p:txBody>
      </p:sp>
      <p:sp>
        <p:nvSpPr>
          <p:cNvPr id="5" name="Rectangle 4"/>
          <p:cNvSpPr/>
          <p:nvPr/>
        </p:nvSpPr>
        <p:spPr>
          <a:xfrm>
            <a:off x="228600" y="2209800"/>
            <a:ext cx="8915400" cy="1477328"/>
          </a:xfrm>
          <a:prstGeom prst="rect">
            <a:avLst/>
          </a:prstGeom>
        </p:spPr>
        <p:txBody>
          <a:bodyPr wrap="square">
            <a:spAutoFit/>
          </a:bodyPr>
          <a:lstStyle/>
          <a:p>
            <a:r>
              <a:rPr lang="ro-RO" dirty="0"/>
              <a:t>Există o dreaptă pe cremalieră şi un arc de cerc pe semifabricat care în timpul angrenării se vor rostogoli unul peste celălalt fără alunecare. Pasul pe cremalieră va fi egal cu pasul pe roată, sau cu alte cuvinte pasul cremalierei se imprimă pe roată. Operaţia se numeşte divizare, de rază r este cercul de divizare, iar dreapta tangentă la el - dreaptă de divizare. Diametrul cercului de divizare este:</a:t>
            </a:r>
            <a:endParaRPr lang="en-US"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3733800" y="3352800"/>
          <a:ext cx="1600200" cy="313441"/>
        </p:xfrm>
        <a:graphic>
          <a:graphicData uri="http://schemas.openxmlformats.org/presentationml/2006/ole">
            <mc:AlternateContent xmlns:mc="http://schemas.openxmlformats.org/markup-compatibility/2006">
              <mc:Choice xmlns:v="urn:schemas-microsoft-com:vml" Requires="v">
                <p:oleObj spid="_x0000_s28691" name="Equation" r:id="rId4" imgW="926698" imgH="177723" progId="Equation.3">
                  <p:embed/>
                </p:oleObj>
              </mc:Choice>
              <mc:Fallback>
                <p:oleObj name="Equation" r:id="rId4" imgW="926698" imgH="177723"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352800"/>
                        <a:ext cx="1600200" cy="313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5" name="Rectangle 3"/>
          <p:cNvSpPr>
            <a:spLocks noChangeArrowheads="1"/>
          </p:cNvSpPr>
          <p:nvPr/>
        </p:nvSpPr>
        <p:spPr bwMode="auto">
          <a:xfrm>
            <a:off x="152400" y="3718679"/>
            <a:ext cx="8686800" cy="3139321"/>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4025"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Dantura unei roţi dinţate la care dreapta de referinţă a cremalierei generatoare este tangentă la cercul de divizare, figura a,</a:t>
            </a:r>
            <a:r>
              <a:rPr kumimoji="0" lang="ro-RO" b="0" i="0" u="none" strike="noStrike" cap="none" normalizeH="0" dirty="0">
                <a:ln>
                  <a:noFill/>
                </a:ln>
                <a:solidFill>
                  <a:schemeClr val="tx1"/>
                </a:solidFill>
                <a:effectLst/>
                <a:latin typeface="Calibri" pitchFamily="34" charset="0"/>
                <a:ea typeface="Times New Roman" pitchFamily="18" charset="0"/>
                <a:cs typeface="Calibri" pitchFamily="34" charset="0"/>
              </a:rPr>
              <a:t>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se numeşte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dantură zero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sau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dantură nedeplasată</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Dantura deplasată</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este dantura unei roţi dinţate la care dreapta de referinţă a cremalierei generatoare nu mai este tangentă la cercurile de divizare, figura</a:t>
            </a:r>
            <a:r>
              <a:rPr kumimoji="0" lang="ro-RO" b="0" i="0" u="none" strike="noStrike" cap="none" normalizeH="0" dirty="0">
                <a:ln>
                  <a:noFill/>
                </a:ln>
                <a:solidFill>
                  <a:schemeClr val="tx1"/>
                </a:solidFill>
                <a:effectLst/>
                <a:latin typeface="Calibri" pitchFamily="34" charset="0"/>
                <a:ea typeface="Times New Roman" pitchFamily="18" charset="0"/>
                <a:cs typeface="Calibri" pitchFamily="34" charset="0"/>
              </a:rPr>
              <a:t>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 şi c. Deplasarea se consideră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pozitivă</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când se face spre vârful dinţilor figura c şi</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negativă</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când se face spre piciorul dinţilor figura</a:t>
            </a:r>
            <a:r>
              <a:rPr kumimoji="0" lang="ro-RO" b="0" i="0" u="none" strike="noStrike" cap="none" normalizeH="0" dirty="0">
                <a:ln>
                  <a:noFill/>
                </a:ln>
                <a:solidFill>
                  <a:schemeClr val="tx1"/>
                </a:solidFill>
                <a:effectLst/>
                <a:latin typeface="Calibri" pitchFamily="34" charset="0"/>
                <a:ea typeface="Times New Roman" pitchFamily="18" charset="0"/>
                <a:cs typeface="Calibri" pitchFamily="34" charset="0"/>
              </a:rPr>
              <a:t>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 Dantura care rezultă din deplasarea pozitivă se numeşte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dantură plus</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iar aceea care rezultă din deplasarea negativă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dantură minus. Deplasarea x</a:t>
            </a:r>
            <a:r>
              <a:rPr kumimoji="0" lang="ro-RO"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m</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se numeşte indicele roţii şi se măsoară în milimetrii. Se obişnuieşte a se lucra cu deplasarea specifică sau relativă</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n-US" b="1" i="0" u="none" strike="noStrike" cap="none" normalizeH="0" baseline="0" dirty="0" err="1">
                <a:ln>
                  <a:noFill/>
                </a:ln>
                <a:solidFill>
                  <a:schemeClr val="tx1"/>
                </a:solidFill>
                <a:effectLst/>
                <a:latin typeface="Calibri" pitchFamily="34" charset="0"/>
                <a:ea typeface="Times New Roman" pitchFamily="18" charset="0"/>
                <a:cs typeface="Calibri" pitchFamily="34" charset="0"/>
              </a:rPr>
              <a:t>coeficientul</a:t>
            </a:r>
            <a:r>
              <a:rPr kumimoji="0" lang="en-US"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n-US" b="1" i="0" u="none" strike="noStrike" cap="none" normalizeH="0" baseline="0" dirty="0" err="1">
                <a:ln>
                  <a:noFill/>
                </a:ln>
                <a:solidFill>
                  <a:schemeClr val="tx1"/>
                </a:solidFill>
                <a:effectLst/>
                <a:latin typeface="Calibri" pitchFamily="34" charset="0"/>
                <a:ea typeface="Times New Roman" pitchFamily="18" charset="0"/>
                <a:cs typeface="Calibri" pitchFamily="34" charset="0"/>
              </a:rPr>
              <a:t>deplas</a:t>
            </a:r>
            <a:r>
              <a:rPr kumimoji="0" lang="ro-RO" b="1" i="0" u="none" strike="noStrike" cap="none" normalizeH="0" baseline="0" dirty="0">
                <a:ln>
                  <a:noFill/>
                </a:ln>
                <a:solidFill>
                  <a:schemeClr val="tx1"/>
                </a:solidFill>
                <a:effectLst/>
                <a:latin typeface="Calibri" pitchFamily="34" charset="0"/>
                <a:ea typeface="Times New Roman" pitchFamily="18" charset="0"/>
                <a:cs typeface="Calibri" pitchFamily="34" charset="0"/>
              </a:rPr>
              <a:t>ării de profil</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1" i="0" u="none" strike="noStrike" cap="none" normalizeH="0" baseline="0" dirty="0">
                <a:ln>
                  <a:noFill/>
                </a:ln>
                <a:solidFill>
                  <a:schemeClr val="tx1"/>
                </a:solidFill>
                <a:effectLst/>
                <a:latin typeface="Calibri" pitchFamily="34" charset="0"/>
                <a:ea typeface="Times New Roman" pitchFamily="18" charset="0"/>
                <a:cs typeface="Calibri" pitchFamily="34" charset="0"/>
              </a:rPr>
              <a:t>x</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o-RO" b="0" i="0" u="none" strike="noStrike" cap="none" normalizeH="0" baseline="0" dirty="0">
              <a:ln>
                <a:noFill/>
              </a:ln>
              <a:solidFill>
                <a:schemeClr val="tx1"/>
              </a:solidFill>
              <a:effectLst/>
              <a:latin typeface="Calibri" pitchFamily="34" charset="0"/>
              <a:cs typeface="Calibri" pitchFamily="34" charset="0"/>
            </a:endParaRP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6" name="Object 4"/>
          <p:cNvGraphicFramePr>
            <a:graphicFrameLocks noChangeAspect="1"/>
          </p:cNvGraphicFramePr>
          <p:nvPr/>
        </p:nvGraphicFramePr>
        <p:xfrm>
          <a:off x="7086600" y="6019800"/>
          <a:ext cx="1063083" cy="838200"/>
        </p:xfrm>
        <a:graphic>
          <a:graphicData uri="http://schemas.openxmlformats.org/presentationml/2006/ole">
            <mc:AlternateContent xmlns:mc="http://schemas.openxmlformats.org/markup-compatibility/2006">
              <mc:Choice xmlns:v="urn:schemas-microsoft-com:vml" Requires="v">
                <p:oleObj spid="_x0000_s28692" name="Equation" r:id="rId6" imgW="495085" imgH="393529" progId="Equation.3">
                  <p:embed/>
                </p:oleObj>
              </mc:Choice>
              <mc:Fallback>
                <p:oleObj name="Equation" r:id="rId6" imgW="495085" imgH="393529"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6019800"/>
                        <a:ext cx="106308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781800" cy="369332"/>
          </a:xfrm>
          <a:prstGeom prst="rect">
            <a:avLst/>
          </a:prstGeom>
          <a:solidFill>
            <a:srgbClr val="FF99FF"/>
          </a:solidFill>
        </p:spPr>
        <p:txBody>
          <a:bodyPr wrap="square">
            <a:spAutoFit/>
          </a:bodyPr>
          <a:lstStyle/>
          <a:p>
            <a:r>
              <a:rPr lang="ro-RO" dirty="0"/>
              <a:t>Efectele deplasării asupra danturii sunt ilustrate în figura urmatoare </a:t>
            </a:r>
            <a:endParaRPr lang="en-US" dirty="0"/>
          </a:p>
        </p:txBody>
      </p:sp>
      <p:pic>
        <p:nvPicPr>
          <p:cNvPr id="29698" name="Picture 2" descr="img384"/>
          <p:cNvPicPr>
            <a:picLocks noChangeAspect="1" noChangeArrowheads="1"/>
          </p:cNvPicPr>
          <p:nvPr/>
        </p:nvPicPr>
        <p:blipFill>
          <a:blip r:embed="rId2" cstate="print"/>
          <a:srcRect/>
          <a:stretch>
            <a:fillRect/>
          </a:stretch>
        </p:blipFill>
        <p:spPr bwMode="auto">
          <a:xfrm>
            <a:off x="0" y="685800"/>
            <a:ext cx="3810000" cy="2133600"/>
          </a:xfrm>
          <a:prstGeom prst="rect">
            <a:avLst/>
          </a:prstGeom>
          <a:noFill/>
          <a:ln w="9525">
            <a:noFill/>
            <a:miter lim="800000"/>
            <a:headEnd/>
            <a:tailEnd/>
          </a:ln>
        </p:spPr>
      </p:pic>
      <p:sp>
        <p:nvSpPr>
          <p:cNvPr id="29699" name="Rectangle 3"/>
          <p:cNvSpPr>
            <a:spLocks noChangeArrowheads="1"/>
          </p:cNvSpPr>
          <p:nvPr/>
        </p:nvSpPr>
        <p:spPr bwMode="auto">
          <a:xfrm>
            <a:off x="3886200" y="824299"/>
            <a:ext cx="5029200" cy="2031325"/>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Prin deplasarea pozitivă dispare fenomenul de interferenţă la roţile cu z &lt; 17 dinţi şi în acelaşi timp creşte grosimea bazei dintelui. Prin deplasarea pozitivă dintele devine mai rezistent, raza de curbură a evolventei se măreşte, tensiunile la bază se micşorează. Deplasarea pozitivă este limitată de apariţia fenomenului de ascuţire a dinţilor.</a:t>
            </a:r>
          </a:p>
        </p:txBody>
      </p:sp>
      <p:sp>
        <p:nvSpPr>
          <p:cNvPr id="5" name="Rectangle 4"/>
          <p:cNvSpPr/>
          <p:nvPr/>
        </p:nvSpPr>
        <p:spPr>
          <a:xfrm>
            <a:off x="228600" y="2895600"/>
            <a:ext cx="8686800" cy="646331"/>
          </a:xfrm>
          <a:prstGeom prst="rect">
            <a:avLst/>
          </a:prstGeom>
          <a:solidFill>
            <a:srgbClr val="00B0F0"/>
          </a:solidFill>
        </p:spPr>
        <p:txBody>
          <a:bodyPr wrap="square">
            <a:spAutoFit/>
          </a:bodyPr>
          <a:lstStyle/>
          <a:p>
            <a:pPr lvl="0" algn="just" fontAlgn="base">
              <a:spcBef>
                <a:spcPct val="0"/>
              </a:spcBef>
              <a:spcAft>
                <a:spcPct val="0"/>
              </a:spcAft>
            </a:pPr>
            <a:r>
              <a:rPr lang="ro-RO" dirty="0">
                <a:latin typeface="Calibri" pitchFamily="34" charset="0"/>
                <a:ea typeface="Times New Roman" pitchFamily="18" charset="0"/>
                <a:cs typeface="Calibri" pitchFamily="34" charset="0"/>
              </a:rPr>
              <a:t>Deplasarea negativă slăbeşte baza dintelui. Din acest motiv ea se execută numai când este absolut necesar. Deplasarea negativă este limitată de apariţia fenomenului de interferenţă.</a:t>
            </a:r>
            <a:endParaRPr lang="ro-RO" dirty="0">
              <a:latin typeface="Calibri" pitchFamily="34" charset="0"/>
              <a:cs typeface="Calibri" pitchFamily="34" charset="0"/>
            </a:endParaRPr>
          </a:p>
        </p:txBody>
      </p:sp>
      <p:sp>
        <p:nvSpPr>
          <p:cNvPr id="6" name="TextBox 5"/>
          <p:cNvSpPr txBox="1"/>
          <p:nvPr/>
        </p:nvSpPr>
        <p:spPr>
          <a:xfrm>
            <a:off x="228600" y="3657600"/>
            <a:ext cx="4953000" cy="369332"/>
          </a:xfrm>
          <a:prstGeom prst="rect">
            <a:avLst/>
          </a:prstGeom>
          <a:solidFill>
            <a:srgbClr val="FF99FF"/>
          </a:solidFill>
        </p:spPr>
        <p:txBody>
          <a:bodyPr wrap="square" rtlCol="0">
            <a:spAutoFit/>
          </a:bodyPr>
          <a:lstStyle/>
          <a:p>
            <a:r>
              <a:rPr lang="ro-RO" dirty="0"/>
              <a:t>ALEGEREA COEFICIENŢILOR DEPLASĂRII DE PROFIL</a:t>
            </a:r>
            <a:endParaRPr lang="en-US" dirty="0"/>
          </a:p>
        </p:txBody>
      </p:sp>
      <p:sp>
        <p:nvSpPr>
          <p:cNvPr id="30721" name="Rectangle 1"/>
          <p:cNvSpPr>
            <a:spLocks noChangeArrowheads="1"/>
          </p:cNvSpPr>
          <p:nvPr/>
        </p:nvSpPr>
        <p:spPr bwMode="auto">
          <a:xfrm>
            <a:off x="228600" y="3995678"/>
            <a:ext cx="8763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0988" algn="just" defTabSz="914400" rtl="0" eaLnBrk="1" fontAlgn="base" latinLnBrk="0" hangingPunct="1">
              <a:lnSpc>
                <a:spcPct val="100000"/>
              </a:lnSpc>
              <a:spcBef>
                <a:spcPct val="0"/>
              </a:spcBef>
              <a:spcAft>
                <a:spcPct val="0"/>
              </a:spcAft>
              <a:buClrTx/>
              <a:buSzTx/>
              <a:buFontTx/>
              <a:buNone/>
              <a:tabLst/>
            </a:pPr>
            <a:r>
              <a:rPr kumimoji="0" lang="ro-RO" b="1" i="0" u="none" strike="noStrike" cap="none" normalizeH="0" baseline="0" dirty="0">
                <a:ln>
                  <a:noFill/>
                </a:ln>
                <a:solidFill>
                  <a:schemeClr val="tx1"/>
                </a:solidFill>
                <a:effectLst/>
                <a:ea typeface="Times New Roman" pitchFamily="18" charset="0"/>
                <a:cs typeface="Arial" pitchFamily="34" charset="0"/>
              </a:rPr>
              <a:t>RECOMANDĂRI</a:t>
            </a:r>
          </a:p>
          <a:p>
            <a:pPr marL="0" marR="0" lvl="0" indent="280988" algn="just" defTabSz="914400" rtl="0" eaLnBrk="1" fontAlgn="base" latinLnBrk="0" hangingPunct="1">
              <a:lnSpc>
                <a:spcPct val="100000"/>
              </a:lnSpc>
              <a:spcBef>
                <a:spcPct val="0"/>
              </a:spcBef>
              <a:spcAft>
                <a:spcPct val="0"/>
              </a:spcAft>
              <a:buClrTx/>
              <a:buSzTx/>
              <a:buFontTx/>
              <a:buNone/>
              <a:tabLst/>
            </a:pPr>
            <a:r>
              <a:rPr lang="ro-RO" dirty="0">
                <a:ea typeface="Times New Roman" pitchFamily="18" charset="0"/>
                <a:cs typeface="Arial" pitchFamily="34" charset="0"/>
              </a:rPr>
              <a:t>Când nu este impusă distanţa dintre axe:</a:t>
            </a:r>
            <a:endParaRPr kumimoji="0" lang="ro-RO" i="0" u="none" strike="noStrike" cap="none" normalizeH="0" baseline="0" dirty="0">
              <a:ln>
                <a:noFill/>
              </a:ln>
              <a:solidFill>
                <a:schemeClr val="tx1"/>
              </a:solidFill>
              <a:effectLst/>
              <a:ea typeface="Times New Roman" pitchFamily="18" charset="0"/>
              <a:cs typeface="Arial" pitchFamily="34" charset="0"/>
            </a:endParaRPr>
          </a:p>
          <a:p>
            <a:pPr marL="0" marR="0" lvl="0" indent="280988"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sz="1100" b="0" i="0" u="none" strike="noStrike" cap="none" normalizeH="0" baseline="0" dirty="0">
                <a:ln>
                  <a:noFill/>
                </a:ln>
                <a:solidFill>
                  <a:schemeClr val="tx1"/>
                </a:solidFill>
                <a:effectLst/>
                <a:ea typeface="Times New Roman" pitchFamily="18" charset="0"/>
                <a:cs typeface="Arial" pitchFamily="34" charset="0"/>
              </a:rPr>
              <a:t>S</a:t>
            </a: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 =0.. .0,6 pt. danturi cu alunecări egalizate;</a:t>
            </a:r>
            <a:endParaRPr kumimoji="0" lang="en-US" b="0" i="0" u="none" strike="noStrike" cap="none" normalizeH="0" baseline="0" dirty="0">
              <a:ln>
                <a:noFill/>
              </a:ln>
              <a:solidFill>
                <a:schemeClr val="tx1"/>
              </a:solidFill>
              <a:effectLst/>
              <a:cs typeface="Arial" pitchFamily="34" charset="0"/>
            </a:endParaRPr>
          </a:p>
          <a:p>
            <a:pPr lvl="0" indent="280988" algn="just" eaLnBrk="0" fontAlgn="base" hangingPunct="0">
              <a:spcBef>
                <a:spcPct val="0"/>
              </a:spcBef>
              <a:spcAft>
                <a:spcPct val="0"/>
              </a:spcAft>
            </a:pPr>
            <a:r>
              <a:rPr kumimoji="0" lang="ro-RO" b="0" i="0" u="none" strike="noStrike" cap="none" normalizeH="0" baseline="0" dirty="0">
                <a:ln>
                  <a:noFill/>
                </a:ln>
                <a:solidFill>
                  <a:schemeClr val="tx1"/>
                </a:solidFill>
                <a:effectLst/>
                <a:ea typeface="Times New Roman" pitchFamily="18" charset="0"/>
                <a:cs typeface="Arial" pitchFamily="34" charset="0"/>
              </a:rPr>
              <a:t> </a:t>
            </a:r>
            <a:r>
              <a:rPr lang="ro-RO" dirty="0">
                <a:ea typeface="Times New Roman" pitchFamily="18" charset="0"/>
                <a:cs typeface="Arial" pitchFamily="34" charset="0"/>
              </a:rPr>
              <a:t>x</a:t>
            </a:r>
            <a:r>
              <a:rPr lang="ro-RO" sz="1100" dirty="0">
                <a:ea typeface="Times New Roman" pitchFamily="18" charset="0"/>
                <a:cs typeface="Arial" pitchFamily="34" charset="0"/>
              </a:rPr>
              <a:t>S</a:t>
            </a:r>
            <a:r>
              <a:rPr lang="ro-RO" dirty="0">
                <a:ea typeface="Times New Roman" pitchFamily="18" charset="0"/>
                <a:cs typeface="Arial" pitchFamily="34" charset="0"/>
              </a:rPr>
              <a:t>=</a:t>
            </a: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 =0,6.. .1,2 pt. danturi cu portantă mare la flanc şi picior;</a:t>
            </a:r>
            <a:endParaRPr kumimoji="0" lang="en-US" b="0" i="0" u="none" strike="noStrike" cap="none" normalizeH="0" baseline="0" dirty="0">
              <a:ln>
                <a:noFill/>
              </a:ln>
              <a:solidFill>
                <a:schemeClr val="tx1"/>
              </a:solidFill>
              <a:effectLst/>
              <a:cs typeface="Arial" pitchFamily="34" charset="0"/>
            </a:endParaRPr>
          </a:p>
          <a:p>
            <a:pPr lvl="0" indent="280988" algn="just" eaLnBrk="0" fontAlgn="base" hangingPunct="0">
              <a:spcBef>
                <a:spcPct val="0"/>
              </a:spcBef>
              <a:spcAft>
                <a:spcPct val="0"/>
              </a:spcAft>
            </a:pPr>
            <a:r>
              <a:rPr kumimoji="0" lang="ro-RO" b="0" i="0" u="none" strike="noStrike" cap="none" normalizeH="0" baseline="0" dirty="0">
                <a:ln>
                  <a:noFill/>
                </a:ln>
                <a:solidFill>
                  <a:schemeClr val="tx1"/>
                </a:solidFill>
                <a:effectLst/>
                <a:ea typeface="Times New Roman" pitchFamily="18" charset="0"/>
                <a:cs typeface="Arial" pitchFamily="34" charset="0"/>
              </a:rPr>
              <a:t> </a:t>
            </a:r>
            <a:r>
              <a:rPr lang="ro-RO" dirty="0">
                <a:ea typeface="Times New Roman" pitchFamily="18" charset="0"/>
                <a:cs typeface="Arial" pitchFamily="34" charset="0"/>
              </a:rPr>
              <a:t>x</a:t>
            </a:r>
            <a:r>
              <a:rPr lang="ro-RO" sz="1100" dirty="0">
                <a:ea typeface="Times New Roman" pitchFamily="18" charset="0"/>
                <a:cs typeface="Arial" pitchFamily="34" charset="0"/>
              </a:rPr>
              <a:t>S</a:t>
            </a:r>
            <a:r>
              <a:rPr lang="ro-RO" dirty="0">
                <a:ea typeface="Times New Roman" pitchFamily="18" charset="0"/>
                <a:cs typeface="Arial" pitchFamily="34" charset="0"/>
              </a:rPr>
              <a:t>=</a:t>
            </a: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+x</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=-0,4...0, pentru obţinerea unui grad mare de acoperire.</a:t>
            </a:r>
          </a:p>
          <a:p>
            <a:pPr lvl="0" indent="280988" algn="just" eaLnBrk="0" fontAlgn="base" hangingPunct="0">
              <a:spcBef>
                <a:spcPct val="0"/>
              </a:spcBef>
              <a:spcAft>
                <a:spcPct val="0"/>
              </a:spcAft>
            </a:pPr>
            <a:r>
              <a:rPr lang="pt-BR" dirty="0"/>
              <a:t>Repartizarea depasării de profil x</a:t>
            </a:r>
            <a:r>
              <a:rPr lang="pt-BR" baseline="-25000" dirty="0"/>
              <a:t>s</a:t>
            </a:r>
            <a:r>
              <a:rPr lang="pt-BR" dirty="0"/>
              <a:t> pe cele două roţi x</a:t>
            </a:r>
            <a:r>
              <a:rPr lang="pt-BR" baseline="-25000" dirty="0"/>
              <a:t>1</a:t>
            </a:r>
            <a:r>
              <a:rPr lang="pt-BR" dirty="0"/>
              <a:t> şi x</a:t>
            </a:r>
            <a:r>
              <a:rPr lang="pt-BR" baseline="-25000" dirty="0"/>
              <a:t>2</a:t>
            </a:r>
            <a:r>
              <a:rPr lang="pt-BR" dirty="0"/>
              <a:t>,</a:t>
            </a:r>
            <a:r>
              <a:rPr lang="ro-RO" dirty="0"/>
              <a:t> </a:t>
            </a:r>
            <a:r>
              <a:rPr lang="pt-BR" dirty="0"/>
              <a:t>se face cu ajutorul diagramelor</a:t>
            </a:r>
            <a:r>
              <a:rPr lang="ro-RO" dirty="0"/>
              <a:t> (a, b) şi a numărului de dinţi z</a:t>
            </a:r>
            <a:r>
              <a:rPr lang="ro-RO" baseline="-25000" dirty="0"/>
              <a:t>s</a:t>
            </a:r>
            <a:r>
              <a:rPr lang="ro-RO" dirty="0"/>
              <a:t>=z</a:t>
            </a:r>
            <a:r>
              <a:rPr lang="ro-RO" baseline="-25000" dirty="0"/>
              <a:t>1</a:t>
            </a:r>
            <a:r>
              <a:rPr lang="ro-RO" dirty="0"/>
              <a:t>+z</a:t>
            </a:r>
            <a:r>
              <a:rPr lang="ro-RO" baseline="-25000" dirty="0"/>
              <a:t>2</a:t>
            </a:r>
            <a:r>
              <a:rPr lang="pt-BR" dirty="0"/>
              <a:t> în funcţie de scopul urmărit</a:t>
            </a:r>
            <a:r>
              <a:rPr lang="ro-RO" dirty="0"/>
              <a:t>, dacă se adoptă criteriul realizării aceleiaşi portante la încovoiere pentru dinţii ambelor roţi, </a:t>
            </a:r>
            <a:r>
              <a:rPr lang="ro-RO" b="1" dirty="0"/>
              <a:t>cel mai folosit criteriu.</a:t>
            </a:r>
          </a:p>
          <a:p>
            <a:pPr lvl="0" indent="280988" algn="just" eaLnBrk="0" fontAlgn="base" hangingPunct="0">
              <a:spcBef>
                <a:spcPct val="0"/>
              </a:spcBef>
              <a:spcAft>
                <a:spcPct val="0"/>
              </a:spcAft>
            </a:pPr>
            <a:r>
              <a:rPr lang="ro-RO" b="1" dirty="0"/>
              <a:t>Pentru o distana dintre axe impusă, se calculează  x</a:t>
            </a:r>
            <a:r>
              <a:rPr lang="ro-RO" b="1" baseline="-25000" dirty="0"/>
              <a:t>s</a:t>
            </a:r>
            <a:r>
              <a:rPr lang="en-US" b="1" baseline="-25000" dirty="0"/>
              <a:t> .</a:t>
            </a:r>
            <a:endParaRPr kumimoji="0" lang="ro-RO" b="0" i="0" u="none" strike="noStrike" cap="none" normalizeH="0" dirty="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g428"/>
          <p:cNvPicPr>
            <a:picLocks noChangeAspect="1" noChangeArrowheads="1"/>
          </p:cNvPicPr>
          <p:nvPr/>
        </p:nvPicPr>
        <p:blipFill>
          <a:blip r:embed="rId3" cstate="print"/>
          <a:srcRect/>
          <a:stretch>
            <a:fillRect/>
          </a:stretch>
        </p:blipFill>
        <p:spPr bwMode="auto">
          <a:xfrm>
            <a:off x="3317631" y="0"/>
            <a:ext cx="5826369" cy="6858000"/>
          </a:xfrm>
          <a:prstGeom prst="rect">
            <a:avLst/>
          </a:prstGeom>
          <a:noFill/>
          <a:ln w="9525">
            <a:noFill/>
            <a:miter lim="800000"/>
            <a:headEnd/>
            <a:tailEnd/>
          </a:ln>
        </p:spPr>
      </p:pic>
      <p:sp>
        <p:nvSpPr>
          <p:cNvPr id="4" name="Rectangle 3"/>
          <p:cNvSpPr/>
          <p:nvPr/>
        </p:nvSpPr>
        <p:spPr>
          <a:xfrm>
            <a:off x="0" y="228600"/>
            <a:ext cx="3733800" cy="5355312"/>
          </a:xfrm>
          <a:prstGeom prst="rect">
            <a:avLst/>
          </a:prstGeom>
        </p:spPr>
        <p:txBody>
          <a:bodyPr wrap="square">
            <a:spAutoFit/>
          </a:bodyPr>
          <a:lstStyle/>
          <a:p>
            <a:r>
              <a:rPr lang="ro-RO" dirty="0"/>
              <a:t>a</a:t>
            </a:r>
            <a:r>
              <a:rPr lang="ro-RO" baseline="-25000" dirty="0"/>
              <a:t>w</a:t>
            </a:r>
            <a:r>
              <a:rPr lang="ro-RO" dirty="0"/>
              <a:t>-d</a:t>
            </a:r>
            <a:r>
              <a:rPr lang="pt-BR" dirty="0"/>
              <a:t>istanţa dintre axe</a:t>
            </a:r>
            <a:r>
              <a:rPr lang="ro-RO" dirty="0"/>
              <a:t> impusă (STAS)</a:t>
            </a:r>
            <a:endParaRPr lang="en-US" dirty="0"/>
          </a:p>
          <a:p>
            <a:r>
              <a:rPr lang="ro-RO" dirty="0"/>
              <a:t>a-d</a:t>
            </a:r>
            <a:r>
              <a:rPr lang="pt-BR" dirty="0"/>
              <a:t>istanţa dintre axe de referinţă </a:t>
            </a:r>
            <a:endParaRPr lang="ro-RO" dirty="0"/>
          </a:p>
          <a:p>
            <a:endParaRPr lang="ro-RO" dirty="0"/>
          </a:p>
          <a:p>
            <a:endParaRPr lang="ro-RO" dirty="0"/>
          </a:p>
          <a:p>
            <a:r>
              <a:rPr lang="el-GR" dirty="0"/>
              <a:t>α</a:t>
            </a:r>
            <a:r>
              <a:rPr lang="ro-RO" baseline="-25000" dirty="0"/>
              <a:t>w</a:t>
            </a:r>
            <a:r>
              <a:rPr lang="ro-RO" dirty="0"/>
              <a:t> -u</a:t>
            </a:r>
            <a:r>
              <a:rPr lang="pt-BR" dirty="0"/>
              <a:t>nghiul de angrenare frontal</a:t>
            </a:r>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r>
              <a:rPr lang="el-GR" dirty="0"/>
              <a:t>α</a:t>
            </a:r>
            <a:r>
              <a:rPr lang="ro-RO" baseline="-25000" dirty="0"/>
              <a:t>w</a:t>
            </a:r>
            <a:r>
              <a:rPr lang="ro-RO" dirty="0"/>
              <a:t>  </a:t>
            </a:r>
            <a:r>
              <a:rPr lang="ro-RO" baseline="-25000" dirty="0"/>
              <a:t> şi    </a:t>
            </a:r>
            <a:r>
              <a:rPr lang="el-GR" dirty="0"/>
              <a:t>α</a:t>
            </a:r>
            <a:r>
              <a:rPr lang="ro-RO" baseline="-25000" dirty="0"/>
              <a:t>0</a:t>
            </a:r>
            <a:r>
              <a:rPr lang="ro-RO" dirty="0"/>
              <a:t>  măsurate în radiani </a:t>
            </a:r>
          </a:p>
          <a:p>
            <a:endParaRPr lang="ro-RO" dirty="0"/>
          </a:p>
          <a:p>
            <a:r>
              <a:rPr lang="ro-RO" dirty="0"/>
              <a:t>Repartizarea deplasării x</a:t>
            </a:r>
            <a:r>
              <a:rPr lang="ro-RO" baseline="-25000" dirty="0"/>
              <a:t>s</a:t>
            </a:r>
            <a:r>
              <a:rPr lang="ro-RO" dirty="0"/>
              <a:t> pe cele două roţi se face folosind</a:t>
            </a:r>
          </a:p>
          <a:p>
            <a:r>
              <a:rPr lang="ro-RO" dirty="0"/>
              <a:t> diagrama  b</a:t>
            </a:r>
            <a:endParaRPr lang="en-US" dirty="0"/>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7" name="Object 3"/>
          <p:cNvGraphicFramePr>
            <a:graphicFrameLocks noChangeAspect="1"/>
          </p:cNvGraphicFramePr>
          <p:nvPr/>
        </p:nvGraphicFramePr>
        <p:xfrm>
          <a:off x="357188" y="855663"/>
          <a:ext cx="1570037" cy="546100"/>
        </p:xfrm>
        <a:graphic>
          <a:graphicData uri="http://schemas.openxmlformats.org/presentationml/2006/ole">
            <mc:AlternateContent xmlns:mc="http://schemas.openxmlformats.org/markup-compatibility/2006">
              <mc:Choice xmlns:v="urn:schemas-microsoft-com:vml" Requires="v">
                <p:oleObj spid="_x0000_s31793" name="Equation" r:id="rId4" imgW="1130040" imgH="393480" progId="Equation.3">
                  <p:embed/>
                </p:oleObj>
              </mc:Choice>
              <mc:Fallback>
                <p:oleObj name="Equation" r:id="rId4" imgW="113004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855663"/>
                        <a:ext cx="15700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9" name="Object 5"/>
          <p:cNvGraphicFramePr>
            <a:graphicFrameLocks noChangeAspect="1"/>
          </p:cNvGraphicFramePr>
          <p:nvPr/>
        </p:nvGraphicFramePr>
        <p:xfrm>
          <a:off x="184150" y="1676400"/>
          <a:ext cx="2451100" cy="796925"/>
        </p:xfrm>
        <a:graphic>
          <a:graphicData uri="http://schemas.openxmlformats.org/presentationml/2006/ole">
            <mc:AlternateContent xmlns:mc="http://schemas.openxmlformats.org/markup-compatibility/2006">
              <mc:Choice xmlns:v="urn:schemas-microsoft-com:vml" Requires="v">
                <p:oleObj spid="_x0000_s31794" name="Equation" r:id="rId6" imgW="1498320" imgH="482400" progId="Equation.3">
                  <p:embed/>
                </p:oleObj>
              </mc:Choice>
              <mc:Fallback>
                <p:oleObj name="Equation" r:id="rId6" imgW="1498320" imgH="4824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 y="1676400"/>
                        <a:ext cx="24511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3" name="Object 9"/>
          <p:cNvGraphicFramePr>
            <a:graphicFrameLocks noChangeAspect="1"/>
          </p:cNvGraphicFramePr>
          <p:nvPr/>
        </p:nvGraphicFramePr>
        <p:xfrm>
          <a:off x="304800" y="2743200"/>
          <a:ext cx="3194050" cy="609600"/>
        </p:xfrm>
        <a:graphic>
          <a:graphicData uri="http://schemas.openxmlformats.org/presentationml/2006/ole">
            <mc:AlternateContent xmlns:mc="http://schemas.openxmlformats.org/markup-compatibility/2006">
              <mc:Choice xmlns:v="urn:schemas-microsoft-com:vml" Requires="v">
                <p:oleObj spid="_x0000_s31795" name="Equation" r:id="rId8" imgW="2260440" imgH="431640" progId="Equation.3">
                  <p:embed/>
                </p:oleObj>
              </mc:Choice>
              <mc:Fallback>
                <p:oleObj name="Equation" r:id="rId8" imgW="2260440" imgH="43164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743200"/>
                        <a:ext cx="3194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5" name="Object 11"/>
          <p:cNvGraphicFramePr>
            <a:graphicFrameLocks noChangeAspect="1"/>
          </p:cNvGraphicFramePr>
          <p:nvPr/>
        </p:nvGraphicFramePr>
        <p:xfrm>
          <a:off x="400050" y="3276600"/>
          <a:ext cx="1787525" cy="352425"/>
        </p:xfrm>
        <a:graphic>
          <a:graphicData uri="http://schemas.openxmlformats.org/presentationml/2006/ole">
            <mc:AlternateContent xmlns:mc="http://schemas.openxmlformats.org/markup-compatibility/2006">
              <mc:Choice xmlns:v="urn:schemas-microsoft-com:vml" Requires="v">
                <p:oleObj spid="_x0000_s31796" name="Equation" r:id="rId10" imgW="1155600" imgH="228600" progId="Equation.3">
                  <p:embed/>
                </p:oleObj>
              </mc:Choice>
              <mc:Fallback>
                <p:oleObj name="Equation" r:id="rId10" imgW="1155600" imgH="22860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 y="3276600"/>
                        <a:ext cx="17875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7" name="Object 13"/>
          <p:cNvGraphicFramePr>
            <a:graphicFrameLocks noChangeAspect="1"/>
          </p:cNvGraphicFramePr>
          <p:nvPr/>
        </p:nvGraphicFramePr>
        <p:xfrm>
          <a:off x="371475" y="3657600"/>
          <a:ext cx="1846263" cy="381000"/>
        </p:xfrm>
        <a:graphic>
          <a:graphicData uri="http://schemas.openxmlformats.org/presentationml/2006/ole">
            <mc:AlternateContent xmlns:mc="http://schemas.openxmlformats.org/markup-compatibility/2006">
              <mc:Choice xmlns:v="urn:schemas-microsoft-com:vml" Requires="v">
                <p:oleObj spid="_x0000_s31797" name="Equation" r:id="rId12" imgW="1104840" imgH="228600" progId="Equation.3">
                  <p:embed/>
                </p:oleObj>
              </mc:Choice>
              <mc:Fallback>
                <p:oleObj name="Equation" r:id="rId12" imgW="1104840" imgH="22860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475" y="3657600"/>
                        <a:ext cx="18462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2073837" cy="369332"/>
          </a:xfrm>
          <a:prstGeom prst="rect">
            <a:avLst/>
          </a:prstGeom>
          <a:solidFill>
            <a:srgbClr val="FF99FF"/>
          </a:solidFill>
        </p:spPr>
        <p:txBody>
          <a:bodyPr wrap="none">
            <a:spAutoFit/>
          </a:bodyPr>
          <a:lstStyle/>
          <a:p>
            <a:r>
              <a:rPr lang="en-US" b="1" dirty="0" err="1"/>
              <a:t>Gradul</a:t>
            </a:r>
            <a:r>
              <a:rPr lang="en-US" b="1" dirty="0"/>
              <a:t> de </a:t>
            </a:r>
            <a:r>
              <a:rPr lang="en-US" b="1" dirty="0" err="1"/>
              <a:t>acoperire</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3352800" y="0"/>
            <a:ext cx="5791200" cy="4800600"/>
          </a:xfrm>
          <a:prstGeom prst="rect">
            <a:avLst/>
          </a:prstGeom>
          <a:noFill/>
          <a:ln w="9525">
            <a:noFill/>
            <a:miter lim="800000"/>
            <a:headEnd/>
            <a:tailEnd/>
          </a:ln>
        </p:spPr>
      </p:pic>
      <p:sp>
        <p:nvSpPr>
          <p:cNvPr id="5" name="Rectangle 4"/>
          <p:cNvSpPr/>
          <p:nvPr/>
        </p:nvSpPr>
        <p:spPr>
          <a:xfrm>
            <a:off x="228600" y="4953000"/>
            <a:ext cx="8686800" cy="1477328"/>
          </a:xfrm>
          <a:prstGeom prst="rect">
            <a:avLst/>
          </a:prstGeom>
        </p:spPr>
        <p:txBody>
          <a:bodyPr wrap="square">
            <a:spAutoFit/>
          </a:bodyPr>
          <a:lstStyle/>
          <a:p>
            <a:r>
              <a:rPr lang="en-US" dirty="0" err="1">
                <a:latin typeface="Calibri" pitchFamily="34" charset="0"/>
                <a:cs typeface="Calibri" pitchFamily="34" charset="0"/>
              </a:rPr>
              <a:t>În</a:t>
            </a:r>
            <a:r>
              <a:rPr lang="ro-RO" dirty="0">
                <a:latin typeface="Calibri" pitchFamily="34" charset="0"/>
                <a:cs typeface="Calibri" pitchFamily="34" charset="0"/>
              </a:rPr>
              <a:t> </a:t>
            </a:r>
            <a:r>
              <a:rPr lang="pt-BR" dirty="0">
                <a:latin typeface="Calibri" pitchFamily="34" charset="0"/>
                <a:cs typeface="Calibri" pitchFamily="34" charset="0"/>
              </a:rPr>
              <a:t>acest timp, profilul 1 descrie pe cercul de bază a roţii 1 arcul  b</a:t>
            </a:r>
            <a:r>
              <a:rPr lang="ro-RO" baseline="-25000" dirty="0">
                <a:latin typeface="Calibri" pitchFamily="34" charset="0"/>
                <a:cs typeface="Calibri" pitchFamily="34" charset="0"/>
              </a:rPr>
              <a:t>1</a:t>
            </a:r>
            <a:r>
              <a:rPr lang="pt-BR" dirty="0">
                <a:latin typeface="Calibri" pitchFamily="34" charset="0"/>
                <a:cs typeface="Calibri" pitchFamily="34" charset="0"/>
              </a:rPr>
              <a:t>, iar profilul 1’ descrie pe cercul de</a:t>
            </a:r>
            <a:r>
              <a:rPr lang="ro-RO" dirty="0">
                <a:latin typeface="Calibri" pitchFamily="34" charset="0"/>
                <a:cs typeface="Calibri" pitchFamily="34" charset="0"/>
              </a:rPr>
              <a:t> </a:t>
            </a:r>
            <a:r>
              <a:rPr lang="vi-VN" dirty="0">
                <a:latin typeface="Calibri" pitchFamily="34" charset="0"/>
                <a:cs typeface="Calibri" pitchFamily="34" charset="0"/>
              </a:rPr>
              <a:t>bază al roţii 2 arcul b</a:t>
            </a:r>
            <a:r>
              <a:rPr lang="ro-RO" baseline="-25000" dirty="0">
                <a:latin typeface="Calibri" pitchFamily="34" charset="0"/>
                <a:cs typeface="Calibri" pitchFamily="34" charset="0"/>
              </a:rPr>
              <a:t>2</a:t>
            </a:r>
            <a:r>
              <a:rPr lang="vi-VN" dirty="0">
                <a:latin typeface="Calibri" pitchFamily="34" charset="0"/>
                <a:cs typeface="Calibri" pitchFamily="34" charset="0"/>
              </a:rPr>
              <a:t> (b</a:t>
            </a:r>
            <a:r>
              <a:rPr lang="ro-RO" baseline="-25000" dirty="0">
                <a:latin typeface="Calibri" pitchFamily="34" charset="0"/>
                <a:cs typeface="Calibri" pitchFamily="34" charset="0"/>
              </a:rPr>
              <a:t>1</a:t>
            </a:r>
            <a:r>
              <a:rPr lang="vi-VN" baseline="-25000" dirty="0">
                <a:latin typeface="Calibri" pitchFamily="34" charset="0"/>
                <a:cs typeface="Calibri" pitchFamily="34" charset="0"/>
              </a:rPr>
              <a:t> </a:t>
            </a:r>
            <a:r>
              <a:rPr lang="vi-VN" dirty="0">
                <a:latin typeface="Calibri" pitchFamily="34" charset="0"/>
                <a:cs typeface="Calibri" pitchFamily="34" charset="0"/>
              </a:rPr>
              <a:t>= b</a:t>
            </a:r>
            <a:r>
              <a:rPr lang="ro-RO" baseline="-25000" dirty="0">
                <a:latin typeface="Calibri" pitchFamily="34" charset="0"/>
                <a:cs typeface="Calibri" pitchFamily="34" charset="0"/>
              </a:rPr>
              <a:t>2</a:t>
            </a:r>
            <a:r>
              <a:rPr lang="vi-VN" dirty="0">
                <a:latin typeface="Calibri" pitchFamily="34" charset="0"/>
                <a:cs typeface="Calibri" pitchFamily="34" charset="0"/>
              </a:rPr>
              <a:t> = AE).</a:t>
            </a:r>
            <a:endParaRPr lang="en-US" dirty="0">
              <a:latin typeface="Calibri" pitchFamily="34" charset="0"/>
              <a:cs typeface="Calibri" pitchFamily="34" charset="0"/>
            </a:endParaRPr>
          </a:p>
          <a:p>
            <a:r>
              <a:rPr lang="vi-VN" dirty="0">
                <a:latin typeface="Calibri" pitchFamily="34" charset="0"/>
                <a:cs typeface="Calibri" pitchFamily="34" charset="0"/>
              </a:rPr>
              <a:t>Notând cu p</a:t>
            </a:r>
            <a:r>
              <a:rPr lang="vi-VN" baseline="-25000" dirty="0">
                <a:latin typeface="Calibri" pitchFamily="34" charset="0"/>
                <a:cs typeface="Calibri" pitchFamily="34" charset="0"/>
              </a:rPr>
              <a:t>b</a:t>
            </a:r>
            <a:r>
              <a:rPr lang="vi-VN" dirty="0">
                <a:latin typeface="Calibri" pitchFamily="34" charset="0"/>
                <a:cs typeface="Calibri" pitchFamily="34" charset="0"/>
              </a:rPr>
              <a:t> pasul pe cercul de bază al celor două roţi (paşii</a:t>
            </a:r>
            <a:r>
              <a:rPr lang="ro-RO" dirty="0">
                <a:latin typeface="Calibri" pitchFamily="34" charset="0"/>
                <a:cs typeface="Calibri" pitchFamily="34" charset="0"/>
              </a:rPr>
              <a:t> </a:t>
            </a:r>
            <a:r>
              <a:rPr lang="vi-VN" dirty="0">
                <a:latin typeface="Calibri" pitchFamily="34" charset="0"/>
                <a:cs typeface="Calibri" pitchFamily="34" charset="0"/>
              </a:rPr>
              <a:t>pe cercurile de bază trebuie să fie egali, aceasta fiind condiţia angrenării simultane a mai multor perechi de profile), pentru asigurarea continuităţii angrenării, trebuie ca AE&gt; p</a:t>
            </a:r>
            <a:r>
              <a:rPr lang="vi-VN" baseline="-25000" dirty="0">
                <a:latin typeface="Calibri" pitchFamily="34" charset="0"/>
                <a:cs typeface="Calibri" pitchFamily="34" charset="0"/>
              </a:rPr>
              <a:t>b</a:t>
            </a:r>
            <a:r>
              <a:rPr lang="vi-VN" dirty="0">
                <a:latin typeface="Calibri" pitchFamily="34" charset="0"/>
                <a:cs typeface="Calibri" pitchFamily="34" charset="0"/>
              </a:rPr>
              <a:t>.</a:t>
            </a:r>
            <a:endParaRPr lang="en-US" dirty="0">
              <a:latin typeface="Calibri" pitchFamily="34" charset="0"/>
              <a:cs typeface="Calibri" pitchFamily="34" charset="0"/>
            </a:endParaRPr>
          </a:p>
        </p:txBody>
      </p:sp>
      <p:sp>
        <p:nvSpPr>
          <p:cNvPr id="6" name="Rectangle 5"/>
          <p:cNvSpPr/>
          <p:nvPr/>
        </p:nvSpPr>
        <p:spPr>
          <a:xfrm>
            <a:off x="152400" y="609600"/>
            <a:ext cx="3276600" cy="4247317"/>
          </a:xfrm>
          <a:prstGeom prst="rect">
            <a:avLst/>
          </a:prstGeom>
        </p:spPr>
        <p:txBody>
          <a:bodyPr wrap="square">
            <a:spAutoFit/>
          </a:bodyPr>
          <a:lstStyle/>
          <a:p>
            <a:pPr algn="just"/>
            <a:r>
              <a:rPr lang="vi-VN" dirty="0">
                <a:latin typeface="Calibri" pitchFamily="34" charset="0"/>
                <a:cs typeface="Calibri" pitchFamily="34" charset="0"/>
              </a:rPr>
              <a:t>Una din condiţiile funcţionării corecte a unui angrenaj este aceea a</a:t>
            </a:r>
            <a:r>
              <a:rPr lang="ro-RO" dirty="0">
                <a:latin typeface="Calibri" pitchFamily="34" charset="0"/>
                <a:cs typeface="Calibri" pitchFamily="34" charset="0"/>
              </a:rPr>
              <a:t> </a:t>
            </a:r>
            <a:r>
              <a:rPr lang="vi-VN" dirty="0">
                <a:latin typeface="Calibri" pitchFamily="34" charset="0"/>
                <a:cs typeface="Calibri" pitchFamily="34" charset="0"/>
              </a:rPr>
              <a:t>asigurării transmiterii continue a mişcării. Pentru aceasta, trebuie ca la ieşirea din angrenare a unei</a:t>
            </a:r>
            <a:r>
              <a:rPr lang="ro-RO" dirty="0">
                <a:latin typeface="Calibri" pitchFamily="34" charset="0"/>
                <a:cs typeface="Calibri" pitchFamily="34" charset="0"/>
              </a:rPr>
              <a:t> </a:t>
            </a:r>
            <a:r>
              <a:rPr lang="vi-VN" dirty="0">
                <a:latin typeface="Calibri" pitchFamily="34" charset="0"/>
                <a:cs typeface="Calibri" pitchFamily="34" charset="0"/>
              </a:rPr>
              <a:t>perechi de dinţi perechea următoare să fie deja intrată în angrenare.</a:t>
            </a:r>
            <a:endParaRPr lang="ro-RO" dirty="0">
              <a:latin typeface="Calibri" pitchFamily="34" charset="0"/>
              <a:cs typeface="Calibri" pitchFamily="34" charset="0"/>
            </a:endParaRPr>
          </a:p>
          <a:p>
            <a:pPr algn="just"/>
            <a:r>
              <a:rPr lang="vi-VN" dirty="0">
                <a:latin typeface="Calibri" pitchFamily="34" charset="0"/>
                <a:cs typeface="Calibri" pitchFamily="34" charset="0"/>
              </a:rPr>
              <a:t> Considerând perechea de dinţi 1</a:t>
            </a:r>
            <a:r>
              <a:rPr lang="en-US" dirty="0">
                <a:latin typeface="Calibri" pitchFamily="34" charset="0"/>
                <a:cs typeface="Calibri" pitchFamily="34" charset="0"/>
              </a:rPr>
              <a:t>– 1’, </a:t>
            </a:r>
            <a:r>
              <a:rPr lang="en-US" dirty="0" err="1">
                <a:latin typeface="Calibri" pitchFamily="34" charset="0"/>
                <a:cs typeface="Calibri" pitchFamily="34" charset="0"/>
              </a:rPr>
              <a:t>intrarea</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angrenare</a:t>
            </a:r>
            <a:r>
              <a:rPr lang="en-US" dirty="0">
                <a:latin typeface="Calibri" pitchFamily="34" charset="0"/>
                <a:cs typeface="Calibri" pitchFamily="34" charset="0"/>
              </a:rPr>
              <a:t> are loc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punctul</a:t>
            </a:r>
            <a:r>
              <a:rPr lang="en-US" dirty="0">
                <a:latin typeface="Calibri" pitchFamily="34" charset="0"/>
                <a:cs typeface="Calibri" pitchFamily="34" charset="0"/>
              </a:rPr>
              <a:t> A, </a:t>
            </a:r>
            <a:r>
              <a:rPr lang="en-US" dirty="0" err="1">
                <a:latin typeface="Calibri" pitchFamily="34" charset="0"/>
                <a:cs typeface="Calibri" pitchFamily="34" charset="0"/>
              </a:rPr>
              <a:t>iar</a:t>
            </a:r>
            <a:r>
              <a:rPr lang="en-US" dirty="0">
                <a:latin typeface="Calibri" pitchFamily="34" charset="0"/>
                <a:cs typeface="Calibri" pitchFamily="34" charset="0"/>
              </a:rPr>
              <a:t> </a:t>
            </a:r>
            <a:r>
              <a:rPr lang="en-US" dirty="0" err="1">
                <a:latin typeface="Calibri" pitchFamily="34" charset="0"/>
                <a:cs typeface="Calibri" pitchFamily="34" charset="0"/>
              </a:rPr>
              <a:t>ieşirea</a:t>
            </a:r>
            <a:r>
              <a:rPr lang="en-US" dirty="0">
                <a:latin typeface="Calibri" pitchFamily="34" charset="0"/>
                <a:cs typeface="Calibri" pitchFamily="34" charset="0"/>
              </a:rPr>
              <a:t> din </a:t>
            </a:r>
            <a:r>
              <a:rPr lang="en-US" dirty="0" err="1">
                <a:latin typeface="Calibri" pitchFamily="34" charset="0"/>
                <a:cs typeface="Calibri" pitchFamily="34" charset="0"/>
              </a:rPr>
              <a:t>angrenare</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punctul</a:t>
            </a:r>
            <a:r>
              <a:rPr lang="en-US" dirty="0">
                <a:latin typeface="Calibri" pitchFamily="34" charset="0"/>
                <a:cs typeface="Calibri" pitchFamily="34" charset="0"/>
              </a:rPr>
              <a:t> E,</a:t>
            </a:r>
            <a:r>
              <a:rPr lang="ro-RO" dirty="0">
                <a:latin typeface="Calibri" pitchFamily="34" charset="0"/>
                <a:cs typeface="Calibri" pitchFamily="34" charset="0"/>
              </a:rPr>
              <a:t> </a:t>
            </a:r>
            <a:r>
              <a:rPr lang="en-US" dirty="0" err="1">
                <a:latin typeface="Calibri" pitchFamily="34" charset="0"/>
                <a:cs typeface="Calibri" pitchFamily="34" charset="0"/>
              </a:rPr>
              <a:t>punctul</a:t>
            </a:r>
            <a:r>
              <a:rPr lang="en-US" dirty="0">
                <a:latin typeface="Calibri" pitchFamily="34" charset="0"/>
                <a:cs typeface="Calibri" pitchFamily="34" charset="0"/>
              </a:rPr>
              <a:t> de contact M </a:t>
            </a:r>
            <a:r>
              <a:rPr lang="en-US" dirty="0" err="1">
                <a:latin typeface="Calibri" pitchFamily="34" charset="0"/>
                <a:cs typeface="Calibri" pitchFamily="34" charset="0"/>
              </a:rPr>
              <a:t>dintre</a:t>
            </a:r>
            <a:r>
              <a:rPr lang="en-US" dirty="0">
                <a:latin typeface="Calibri" pitchFamily="34" charset="0"/>
                <a:cs typeface="Calibri" pitchFamily="34" charset="0"/>
              </a:rPr>
              <a:t> profile </a:t>
            </a:r>
            <a:r>
              <a:rPr lang="en-US" dirty="0" err="1">
                <a:latin typeface="Calibri" pitchFamily="34" charset="0"/>
                <a:cs typeface="Calibri" pitchFamily="34" charset="0"/>
              </a:rPr>
              <a:t>descriind</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planul</a:t>
            </a:r>
            <a:r>
              <a:rPr lang="en-US" dirty="0">
                <a:latin typeface="Calibri" pitchFamily="34" charset="0"/>
                <a:cs typeface="Calibri" pitchFamily="34" charset="0"/>
              </a:rPr>
              <a:t> </a:t>
            </a:r>
            <a:r>
              <a:rPr lang="ro-RO" dirty="0">
                <a:latin typeface="Calibri" pitchFamily="34" charset="0"/>
                <a:cs typeface="Calibri" pitchFamily="34" charset="0"/>
              </a:rPr>
              <a:t>frontal</a:t>
            </a:r>
            <a:r>
              <a:rPr lang="en-US" dirty="0">
                <a:latin typeface="Calibri" pitchFamily="34" charset="0"/>
                <a:cs typeface="Calibri" pitchFamily="34" charset="0"/>
              </a:rPr>
              <a:t> </a:t>
            </a:r>
            <a:r>
              <a:rPr lang="en-US" dirty="0" err="1">
                <a:latin typeface="Calibri" pitchFamily="34" charset="0"/>
                <a:cs typeface="Calibri" pitchFamily="34" charset="0"/>
              </a:rPr>
              <a:t>segmentul</a:t>
            </a:r>
            <a:r>
              <a:rPr lang="en-US" dirty="0">
                <a:latin typeface="Calibri" pitchFamily="34" charset="0"/>
                <a:cs typeface="Calibri" pitchFamily="34" charset="0"/>
              </a:rPr>
              <a:t> real de </a:t>
            </a:r>
            <a:r>
              <a:rPr lang="en-US" dirty="0" err="1">
                <a:latin typeface="Calibri" pitchFamily="34" charset="0"/>
                <a:cs typeface="Calibri" pitchFamily="34" charset="0"/>
              </a:rPr>
              <a:t>angrenare</a:t>
            </a:r>
            <a:r>
              <a:rPr lang="en-US" dirty="0">
                <a:latin typeface="Calibri" pitchFamily="34" charset="0"/>
                <a:cs typeface="Calibri" pitchFamily="34" charset="0"/>
              </a:rPr>
              <a:t> AE.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934200" cy="369332"/>
          </a:xfrm>
          <a:prstGeom prst="rect">
            <a:avLst/>
          </a:prstGeom>
          <a:solidFill>
            <a:srgbClr val="CCFF99"/>
          </a:solidFill>
        </p:spPr>
        <p:txBody>
          <a:bodyPr wrap="square">
            <a:spAutoFit/>
          </a:bodyPr>
          <a:lstStyle/>
          <a:p>
            <a:r>
              <a:rPr lang="en-US" dirty="0"/>
              <a:t>Se </a:t>
            </a:r>
            <a:r>
              <a:rPr lang="en-US" i="1" dirty="0" err="1"/>
              <a:t>defineşte</a:t>
            </a:r>
            <a:r>
              <a:rPr lang="en-US" i="1" dirty="0"/>
              <a:t> </a:t>
            </a:r>
            <a:r>
              <a:rPr lang="en-US" b="1" i="1" dirty="0" err="1"/>
              <a:t>gradul</a:t>
            </a:r>
            <a:r>
              <a:rPr lang="ro-RO" b="1" i="1" dirty="0"/>
              <a:t> </a:t>
            </a:r>
            <a:r>
              <a:rPr lang="en-US" b="1" i="1" dirty="0"/>
              <a:t>de </a:t>
            </a:r>
            <a:r>
              <a:rPr lang="en-US" b="1" i="1" dirty="0" err="1"/>
              <a:t>acoperire</a:t>
            </a:r>
            <a:r>
              <a:rPr lang="en-US" b="1" i="1" dirty="0"/>
              <a:t> </a:t>
            </a:r>
            <a:r>
              <a:rPr lang="en-US" i="1" dirty="0" err="1"/>
              <a:t>mediu</a:t>
            </a:r>
            <a:r>
              <a:rPr lang="en-US" i="1" dirty="0"/>
              <a:t> al </a:t>
            </a:r>
            <a:r>
              <a:rPr lang="en-US" i="1" dirty="0" err="1"/>
              <a:t>unui</a:t>
            </a:r>
            <a:r>
              <a:rPr lang="en-US" i="1" dirty="0"/>
              <a:t> </a:t>
            </a:r>
            <a:r>
              <a:rPr lang="en-US" i="1" dirty="0" err="1"/>
              <a:t>angrenaj</a:t>
            </a:r>
            <a:r>
              <a:rPr lang="en-US" i="1" dirty="0"/>
              <a:t> </a:t>
            </a:r>
            <a:r>
              <a:rPr lang="en-US" i="1" dirty="0" err="1"/>
              <a:t>prin</a:t>
            </a:r>
            <a:r>
              <a:rPr lang="en-US" i="1" dirty="0"/>
              <a:t> </a:t>
            </a:r>
            <a:r>
              <a:rPr lang="en-US" i="1" dirty="0" err="1"/>
              <a:t>raportul</a:t>
            </a:r>
            <a:r>
              <a:rPr lang="ro-RO" i="1" dirty="0"/>
              <a:t>:</a:t>
            </a:r>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3" name="Object 1"/>
          <p:cNvGraphicFramePr>
            <a:graphicFrameLocks noChangeAspect="1"/>
          </p:cNvGraphicFramePr>
          <p:nvPr/>
        </p:nvGraphicFramePr>
        <p:xfrm>
          <a:off x="161925" y="609600"/>
          <a:ext cx="7689850" cy="814388"/>
        </p:xfrm>
        <a:graphic>
          <a:graphicData uri="http://schemas.openxmlformats.org/presentationml/2006/ole">
            <mc:AlternateContent xmlns:mc="http://schemas.openxmlformats.org/markup-compatibility/2006">
              <mc:Choice xmlns:v="urn:schemas-microsoft-com:vml" Requires="v">
                <p:oleObj spid="_x0000_s33801" name="Equation" r:id="rId3" imgW="4317840" imgH="457200" progId="Equation.3">
                  <p:embed/>
                </p:oleObj>
              </mc:Choice>
              <mc:Fallback>
                <p:oleObj name="Equation" r:id="rId3" imgW="4317840" imgH="457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609600"/>
                        <a:ext cx="7689850"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33400" y="1582341"/>
            <a:ext cx="8153400" cy="1477328"/>
          </a:xfrm>
          <a:prstGeom prst="rect">
            <a:avLst/>
          </a:prstGeom>
          <a:solidFill>
            <a:srgbClr val="CCFF99"/>
          </a:solidFill>
        </p:spPr>
        <p:txBody>
          <a:bodyPr wrap="square">
            <a:spAutoFit/>
          </a:bodyPr>
          <a:lstStyle/>
          <a:p>
            <a:r>
              <a:rPr lang="ro-RO" dirty="0">
                <a:latin typeface="Calibri" pitchFamily="34" charset="0"/>
                <a:cs typeface="Calibri" pitchFamily="34" charset="0"/>
              </a:rPr>
              <a:t>A</a:t>
            </a:r>
            <a:r>
              <a:rPr lang="vi-VN" dirty="0">
                <a:latin typeface="Calibri" pitchFamily="34" charset="0"/>
                <a:cs typeface="Calibri" pitchFamily="34" charset="0"/>
              </a:rPr>
              <a:t>ngrenarea </a:t>
            </a:r>
            <a:r>
              <a:rPr lang="ro-RO" dirty="0">
                <a:latin typeface="Calibri" pitchFamily="34" charset="0"/>
                <a:cs typeface="Calibri" pitchFamily="34" charset="0"/>
              </a:rPr>
              <a:t>este</a:t>
            </a:r>
            <a:r>
              <a:rPr lang="vi-VN" dirty="0">
                <a:latin typeface="Calibri" pitchFamily="34" charset="0"/>
                <a:cs typeface="Calibri" pitchFamily="34" charset="0"/>
              </a:rPr>
              <a:t> continuă când </a:t>
            </a:r>
            <a:r>
              <a:rPr lang="el-GR" dirty="0">
                <a:latin typeface="Calibri" pitchFamily="34" charset="0"/>
                <a:cs typeface="Calibri" pitchFamily="34" charset="0"/>
              </a:rPr>
              <a:t>ε</a:t>
            </a:r>
            <a:r>
              <a:rPr lang="el-GR" baseline="-25000" dirty="0">
                <a:latin typeface="Calibri" pitchFamily="34" charset="0"/>
                <a:cs typeface="Calibri" pitchFamily="34" charset="0"/>
              </a:rPr>
              <a:t>α</a:t>
            </a:r>
            <a:r>
              <a:rPr lang="vi-VN" dirty="0">
                <a:latin typeface="Calibri" pitchFamily="34" charset="0"/>
                <a:cs typeface="Calibri" pitchFamily="34" charset="0"/>
              </a:rPr>
              <a:t>&gt; 1; se admite  </a:t>
            </a:r>
            <a:r>
              <a:rPr lang="el-GR" dirty="0">
                <a:latin typeface="Calibri" pitchFamily="34" charset="0"/>
                <a:cs typeface="Calibri" pitchFamily="34" charset="0"/>
              </a:rPr>
              <a:t>ε</a:t>
            </a:r>
            <a:r>
              <a:rPr lang="el-GR" baseline="-25000" dirty="0">
                <a:latin typeface="Calibri" pitchFamily="34" charset="0"/>
                <a:cs typeface="Calibri" pitchFamily="34" charset="0"/>
              </a:rPr>
              <a:t>α</a:t>
            </a:r>
            <a:r>
              <a:rPr lang="vi-VN" dirty="0">
                <a:latin typeface="Calibri" pitchFamily="34" charset="0"/>
                <a:cs typeface="Calibri" pitchFamily="34" charset="0"/>
              </a:rPr>
              <a:t> min ≈ 1,1. Deoarece  </a:t>
            </a:r>
            <a:r>
              <a:rPr lang="el-GR" dirty="0">
                <a:latin typeface="Calibri" pitchFamily="34" charset="0"/>
                <a:cs typeface="Calibri" pitchFamily="34" charset="0"/>
              </a:rPr>
              <a:t>ε</a:t>
            </a:r>
            <a:r>
              <a:rPr lang="el-GR" baseline="-25000" dirty="0">
                <a:latin typeface="Calibri" pitchFamily="34" charset="0"/>
                <a:cs typeface="Calibri" pitchFamily="34" charset="0"/>
              </a:rPr>
              <a:t>α</a:t>
            </a:r>
            <a:r>
              <a:rPr lang="vi-VN" dirty="0">
                <a:latin typeface="Calibri" pitchFamily="34" charset="0"/>
                <a:cs typeface="Calibri" pitchFamily="34" charset="0"/>
              </a:rPr>
              <a:t> &gt; 1, pe segmentul real de</a:t>
            </a:r>
            <a:r>
              <a:rPr lang="ro-RO" dirty="0">
                <a:latin typeface="Calibri" pitchFamily="34" charset="0"/>
                <a:cs typeface="Calibri" pitchFamily="34" charset="0"/>
              </a:rPr>
              <a:t> </a:t>
            </a:r>
            <a:r>
              <a:rPr lang="vi-VN" dirty="0">
                <a:latin typeface="Calibri" pitchFamily="34" charset="0"/>
                <a:cs typeface="Calibri" pitchFamily="34" charset="0"/>
              </a:rPr>
              <a:t>angrenare există porţiuni (spre extremităţile segmentului) pe care sunt două perechi de</a:t>
            </a:r>
            <a:r>
              <a:rPr lang="ro-RO" dirty="0">
                <a:latin typeface="Calibri" pitchFamily="34" charset="0"/>
                <a:cs typeface="Calibri" pitchFamily="34" charset="0"/>
              </a:rPr>
              <a:t> </a:t>
            </a:r>
            <a:r>
              <a:rPr lang="vi-VN" dirty="0">
                <a:latin typeface="Calibri" pitchFamily="34" charset="0"/>
                <a:cs typeface="Calibri" pitchFamily="34" charset="0"/>
              </a:rPr>
              <a:t>dinţi în angrenare (angrenare bipară), deci  </a:t>
            </a:r>
            <a:r>
              <a:rPr lang="el-GR" dirty="0">
                <a:latin typeface="Calibri" pitchFamily="34" charset="0"/>
                <a:cs typeface="Calibri" pitchFamily="34" charset="0"/>
              </a:rPr>
              <a:t>ε</a:t>
            </a:r>
            <a:r>
              <a:rPr lang="el-GR" baseline="-25000" dirty="0">
                <a:latin typeface="Calibri" pitchFamily="34" charset="0"/>
                <a:cs typeface="Calibri" pitchFamily="34" charset="0"/>
              </a:rPr>
              <a:t>α</a:t>
            </a:r>
            <a:r>
              <a:rPr lang="vi-VN" dirty="0">
                <a:latin typeface="Calibri" pitchFamily="34" charset="0"/>
                <a:cs typeface="Calibri" pitchFamily="34" charset="0"/>
              </a:rPr>
              <a:t> instantan</a:t>
            </a:r>
            <a:r>
              <a:rPr lang="ro-RO" dirty="0">
                <a:latin typeface="Calibri" pitchFamily="34" charset="0"/>
                <a:cs typeface="Calibri" pitchFamily="34" charset="0"/>
              </a:rPr>
              <a:t>u</a:t>
            </a:r>
            <a:r>
              <a:rPr lang="vi-VN" dirty="0">
                <a:latin typeface="Calibri" pitchFamily="34" charset="0"/>
                <a:cs typeface="Calibri" pitchFamily="34" charset="0"/>
              </a:rPr>
              <a:t>=2, şi o zonă (centrală) pe care există o singură</a:t>
            </a:r>
            <a:r>
              <a:rPr lang="ro-RO" dirty="0">
                <a:latin typeface="Calibri" pitchFamily="34" charset="0"/>
                <a:cs typeface="Calibri" pitchFamily="34" charset="0"/>
              </a:rPr>
              <a:t> </a:t>
            </a:r>
            <a:r>
              <a:rPr lang="vi-VN" dirty="0">
                <a:latin typeface="Calibri" pitchFamily="34" charset="0"/>
                <a:cs typeface="Calibri" pitchFamily="34" charset="0"/>
              </a:rPr>
              <a:t>pereche de dinţi în angrenare (angrenare unipară), deci  </a:t>
            </a:r>
            <a:r>
              <a:rPr lang="el-GR" dirty="0">
                <a:latin typeface="Calibri" pitchFamily="34" charset="0"/>
                <a:cs typeface="Calibri" pitchFamily="34" charset="0"/>
              </a:rPr>
              <a:t>ε</a:t>
            </a:r>
            <a:r>
              <a:rPr lang="el-GR" baseline="-25000" dirty="0">
                <a:latin typeface="Calibri" pitchFamily="34" charset="0"/>
                <a:cs typeface="Calibri" pitchFamily="34" charset="0"/>
              </a:rPr>
              <a:t>α</a:t>
            </a:r>
            <a:r>
              <a:rPr lang="vi-VN" dirty="0">
                <a:latin typeface="Calibri" pitchFamily="34" charset="0"/>
                <a:cs typeface="Calibri" pitchFamily="34" charset="0"/>
              </a:rPr>
              <a:t>instantaneu = 1. </a:t>
            </a:r>
            <a:endParaRPr lang="en-US" dirty="0">
              <a:latin typeface="Calibri" pitchFamily="34" charset="0"/>
              <a:cs typeface="Calibri" pitchFamily="34" charset="0"/>
            </a:endParaRPr>
          </a:p>
        </p:txBody>
      </p:sp>
      <p:sp>
        <p:nvSpPr>
          <p:cNvPr id="7" name="Rectangle 6"/>
          <p:cNvSpPr/>
          <p:nvPr/>
        </p:nvSpPr>
        <p:spPr>
          <a:xfrm>
            <a:off x="533400" y="3276600"/>
            <a:ext cx="8305800" cy="2308324"/>
          </a:xfrm>
          <a:prstGeom prst="rect">
            <a:avLst/>
          </a:prstGeom>
        </p:spPr>
        <p:txBody>
          <a:bodyPr wrap="square">
            <a:spAutoFit/>
          </a:bodyPr>
          <a:lstStyle/>
          <a:p>
            <a:r>
              <a:rPr lang="vi-VN" b="1" dirty="0">
                <a:latin typeface="Calibri" pitchFamily="34" charset="0"/>
                <a:cs typeface="Calibri" pitchFamily="34" charset="0"/>
              </a:rPr>
              <a:t>Angrenaje cilindrice interioare. </a:t>
            </a:r>
            <a:r>
              <a:rPr lang="vi-VN" dirty="0">
                <a:latin typeface="Calibri" pitchFamily="34" charset="0"/>
                <a:cs typeface="Calibri" pitchFamily="34" charset="0"/>
              </a:rPr>
              <a:t>Se execută, de obicei, cu dantură dreaptă şi se compun din</a:t>
            </a:r>
            <a:r>
              <a:rPr lang="ro-RO" dirty="0">
                <a:latin typeface="Calibri" pitchFamily="34" charset="0"/>
                <a:cs typeface="Calibri" pitchFamily="34" charset="0"/>
              </a:rPr>
              <a:t> </a:t>
            </a:r>
            <a:r>
              <a:rPr lang="vi-VN" dirty="0">
                <a:latin typeface="Calibri" pitchFamily="34" charset="0"/>
                <a:cs typeface="Calibri" pitchFamily="34" charset="0"/>
              </a:rPr>
              <a:t>două roţi cilindrice, una cu dantură exterioară şi cealaltă cu dantură interioară, </a:t>
            </a:r>
            <a:r>
              <a:rPr lang="ro-RO" dirty="0">
                <a:latin typeface="Calibri" pitchFamily="34" charset="0"/>
                <a:cs typeface="Calibri" pitchFamily="34" charset="0"/>
              </a:rPr>
              <a:t>s</a:t>
            </a:r>
            <a:r>
              <a:rPr lang="vi-VN" dirty="0">
                <a:latin typeface="Calibri" pitchFamily="34" charset="0"/>
                <a:cs typeface="Calibri" pitchFamily="34" charset="0"/>
              </a:rPr>
              <a:t>ensul de rotaţie al</a:t>
            </a:r>
            <a:r>
              <a:rPr lang="ro-RO" dirty="0">
                <a:latin typeface="Calibri" pitchFamily="34" charset="0"/>
                <a:cs typeface="Calibri" pitchFamily="34" charset="0"/>
              </a:rPr>
              <a:t> </a:t>
            </a:r>
            <a:r>
              <a:rPr lang="vi-VN" dirty="0">
                <a:latin typeface="Calibri" pitchFamily="34" charset="0"/>
                <a:cs typeface="Calibri" pitchFamily="34" charset="0"/>
              </a:rPr>
              <a:t>celor două roţi fiind acelaşi. Angrenarea are loc între un profil</a:t>
            </a:r>
            <a:r>
              <a:rPr lang="ro-RO" dirty="0">
                <a:latin typeface="Calibri" pitchFamily="34" charset="0"/>
                <a:cs typeface="Calibri" pitchFamily="34" charset="0"/>
              </a:rPr>
              <a:t> </a:t>
            </a:r>
            <a:r>
              <a:rPr lang="vi-VN" dirty="0">
                <a:latin typeface="Calibri" pitchFamily="34" charset="0"/>
                <a:cs typeface="Calibri" pitchFamily="34" charset="0"/>
              </a:rPr>
              <a:t>concav (cel al danturii</a:t>
            </a:r>
            <a:r>
              <a:rPr lang="ro-RO" dirty="0">
                <a:latin typeface="Calibri" pitchFamily="34" charset="0"/>
                <a:cs typeface="Calibri" pitchFamily="34" charset="0"/>
              </a:rPr>
              <a:t> </a:t>
            </a:r>
            <a:r>
              <a:rPr lang="vi-VN" dirty="0">
                <a:latin typeface="Calibri" pitchFamily="34" charset="0"/>
                <a:cs typeface="Calibri" pitchFamily="34" charset="0"/>
              </a:rPr>
              <a:t>interioare) şi unul convex (cel al danturii exterioare), caz </a:t>
            </a:r>
            <a:r>
              <a:rPr lang="ro-RO" dirty="0">
                <a:latin typeface="Calibri" pitchFamily="34" charset="0"/>
                <a:cs typeface="Calibri" pitchFamily="34" charset="0"/>
              </a:rPr>
              <a:t>a</a:t>
            </a:r>
            <a:r>
              <a:rPr lang="vi-VN" dirty="0">
                <a:latin typeface="Calibri" pitchFamily="34" charset="0"/>
                <a:cs typeface="Calibri" pitchFamily="34" charset="0"/>
              </a:rPr>
              <a:t>vantajos din punct de vedere al solicitării</a:t>
            </a:r>
            <a:r>
              <a:rPr lang="ro-RO" dirty="0">
                <a:latin typeface="Calibri" pitchFamily="34" charset="0"/>
                <a:cs typeface="Calibri" pitchFamily="34" charset="0"/>
              </a:rPr>
              <a:t> </a:t>
            </a:r>
            <a:r>
              <a:rPr lang="en-US" dirty="0" err="1">
                <a:latin typeface="Calibri" pitchFamily="34" charset="0"/>
                <a:cs typeface="Calibri" pitchFamily="34" charset="0"/>
              </a:rPr>
              <a:t>dinţilor</a:t>
            </a:r>
            <a:r>
              <a:rPr lang="en-US" dirty="0">
                <a:latin typeface="Calibri" pitchFamily="34" charset="0"/>
                <a:cs typeface="Calibri" pitchFamily="34" charset="0"/>
              </a:rPr>
              <a:t> la contact.</a:t>
            </a:r>
          </a:p>
          <a:p>
            <a:r>
              <a:rPr lang="en-US" dirty="0">
                <a:latin typeface="Calibri" pitchFamily="34" charset="0"/>
                <a:cs typeface="Calibri" pitchFamily="34" charset="0"/>
              </a:rPr>
              <a:t>La </a:t>
            </a:r>
            <a:r>
              <a:rPr lang="en-US" dirty="0" err="1">
                <a:latin typeface="Calibri" pitchFamily="34" charset="0"/>
                <a:cs typeface="Calibri" pitchFamily="34" charset="0"/>
              </a:rPr>
              <a:t>angrenajele</a:t>
            </a:r>
            <a:r>
              <a:rPr lang="en-US" dirty="0">
                <a:latin typeface="Calibri" pitchFamily="34" charset="0"/>
                <a:cs typeface="Calibri" pitchFamily="34" charset="0"/>
              </a:rPr>
              <a:t> </a:t>
            </a:r>
            <a:r>
              <a:rPr lang="en-US" dirty="0" err="1">
                <a:latin typeface="Calibri" pitchFamily="34" charset="0"/>
                <a:cs typeface="Calibri" pitchFamily="34" charset="0"/>
              </a:rPr>
              <a:t>interioare</a:t>
            </a:r>
            <a:r>
              <a:rPr lang="en-US" dirty="0">
                <a:latin typeface="Calibri" pitchFamily="34" charset="0"/>
                <a:cs typeface="Calibri" pitchFamily="34" charset="0"/>
              </a:rPr>
              <a:t>, </a:t>
            </a:r>
            <a:r>
              <a:rPr lang="en-US" dirty="0" err="1">
                <a:latin typeface="Calibri" pitchFamily="34" charset="0"/>
                <a:cs typeface="Calibri" pitchFamily="34" charset="0"/>
              </a:rPr>
              <a:t>segmentul</a:t>
            </a:r>
            <a:r>
              <a:rPr lang="en-US" dirty="0">
                <a:latin typeface="Calibri" pitchFamily="34" charset="0"/>
                <a:cs typeface="Calibri" pitchFamily="34" charset="0"/>
              </a:rPr>
              <a:t> real de </a:t>
            </a:r>
            <a:r>
              <a:rPr lang="en-US" dirty="0" err="1">
                <a:latin typeface="Calibri" pitchFamily="34" charset="0"/>
                <a:cs typeface="Calibri" pitchFamily="34" charset="0"/>
              </a:rPr>
              <a:t>angrenare</a:t>
            </a:r>
            <a:r>
              <a:rPr lang="en-US" dirty="0">
                <a:latin typeface="Calibri" pitchFamily="34" charset="0"/>
                <a:cs typeface="Calibri" pitchFamily="34" charset="0"/>
              </a:rPr>
              <a:t> </a:t>
            </a:r>
            <a:r>
              <a:rPr lang="en-US" dirty="0" err="1">
                <a:latin typeface="Calibri" pitchFamily="34" charset="0"/>
                <a:cs typeface="Calibri" pitchFamily="34" charset="0"/>
              </a:rPr>
              <a:t>este</a:t>
            </a:r>
            <a:r>
              <a:rPr lang="en-US" dirty="0">
                <a:latin typeface="Calibri" pitchFamily="34" charset="0"/>
                <a:cs typeface="Calibri" pitchFamily="34" charset="0"/>
              </a:rPr>
              <a:t> </a:t>
            </a:r>
            <a:r>
              <a:rPr lang="en-US" dirty="0" err="1">
                <a:latin typeface="Calibri" pitchFamily="34" charset="0"/>
                <a:cs typeface="Calibri" pitchFamily="34" charset="0"/>
              </a:rPr>
              <a:t>mai</a:t>
            </a:r>
            <a:r>
              <a:rPr lang="en-US" dirty="0">
                <a:latin typeface="Calibri" pitchFamily="34" charset="0"/>
                <a:cs typeface="Calibri" pitchFamily="34" charset="0"/>
              </a:rPr>
              <a:t> mare </a:t>
            </a:r>
            <a:r>
              <a:rPr lang="en-US" dirty="0" err="1">
                <a:latin typeface="Calibri" pitchFamily="34" charset="0"/>
                <a:cs typeface="Calibri" pitchFamily="34" charset="0"/>
              </a:rPr>
              <a:t>decât</a:t>
            </a:r>
            <a:r>
              <a:rPr lang="en-US" dirty="0">
                <a:latin typeface="Calibri" pitchFamily="34" charset="0"/>
                <a:cs typeface="Calibri" pitchFamily="34" charset="0"/>
              </a:rPr>
              <a:t> la </a:t>
            </a:r>
            <a:r>
              <a:rPr lang="en-US" dirty="0" err="1">
                <a:latin typeface="Calibri" pitchFamily="34" charset="0"/>
                <a:cs typeface="Calibri" pitchFamily="34" charset="0"/>
              </a:rPr>
              <a:t>angrenajele</a:t>
            </a:r>
            <a:r>
              <a:rPr lang="ro-RO" dirty="0">
                <a:latin typeface="Calibri" pitchFamily="34" charset="0"/>
                <a:cs typeface="Calibri" pitchFamily="34" charset="0"/>
              </a:rPr>
              <a:t> </a:t>
            </a:r>
            <a:r>
              <a:rPr lang="en-US" dirty="0" err="1">
                <a:latin typeface="Calibri" pitchFamily="34" charset="0"/>
                <a:cs typeface="Calibri" pitchFamily="34" charset="0"/>
              </a:rPr>
              <a:t>exterioare</a:t>
            </a:r>
            <a:r>
              <a:rPr lang="en-US" dirty="0">
                <a:latin typeface="Calibri" pitchFamily="34" charset="0"/>
                <a:cs typeface="Calibri" pitchFamily="34" charset="0"/>
              </a:rPr>
              <a:t>, </a:t>
            </a:r>
            <a:r>
              <a:rPr lang="en-US" dirty="0" err="1">
                <a:latin typeface="Calibri" pitchFamily="34" charset="0"/>
                <a:cs typeface="Calibri" pitchFamily="34" charset="0"/>
              </a:rPr>
              <a:t>aceasta</a:t>
            </a:r>
            <a:r>
              <a:rPr lang="en-US" dirty="0">
                <a:latin typeface="Calibri" pitchFamily="34" charset="0"/>
                <a:cs typeface="Calibri" pitchFamily="34" charset="0"/>
              </a:rPr>
              <a:t> </a:t>
            </a:r>
            <a:r>
              <a:rPr lang="en-US" dirty="0" err="1">
                <a:latin typeface="Calibri" pitchFamily="34" charset="0"/>
                <a:cs typeface="Calibri" pitchFamily="34" charset="0"/>
              </a:rPr>
              <a:t>ducând</a:t>
            </a:r>
            <a:r>
              <a:rPr lang="en-US" dirty="0">
                <a:latin typeface="Calibri" pitchFamily="34" charset="0"/>
                <a:cs typeface="Calibri" pitchFamily="34" charset="0"/>
              </a:rPr>
              <a:t> la o </a:t>
            </a:r>
            <a:r>
              <a:rPr lang="en-US" dirty="0" err="1">
                <a:latin typeface="Calibri" pitchFamily="34" charset="0"/>
                <a:cs typeface="Calibri" pitchFamily="34" charset="0"/>
              </a:rPr>
              <a:t>creştere</a:t>
            </a:r>
            <a:r>
              <a:rPr lang="en-US" dirty="0">
                <a:latin typeface="Calibri" pitchFamily="34" charset="0"/>
                <a:cs typeface="Calibri" pitchFamily="34" charset="0"/>
              </a:rPr>
              <a:t> a </a:t>
            </a:r>
            <a:r>
              <a:rPr lang="en-US" dirty="0" err="1">
                <a:latin typeface="Calibri" pitchFamily="34" charset="0"/>
                <a:cs typeface="Calibri" pitchFamily="34" charset="0"/>
              </a:rPr>
              <a:t>gradului</a:t>
            </a:r>
            <a:r>
              <a:rPr lang="en-US" dirty="0">
                <a:latin typeface="Calibri" pitchFamily="34" charset="0"/>
                <a:cs typeface="Calibri" pitchFamily="34" charset="0"/>
              </a:rPr>
              <a:t> de </a:t>
            </a:r>
            <a:r>
              <a:rPr lang="en-US" dirty="0" err="1">
                <a:latin typeface="Calibri" pitchFamily="34" charset="0"/>
                <a:cs typeface="Calibri" pitchFamily="34" charset="0"/>
              </a:rPr>
              <a:t>acoperire</a:t>
            </a:r>
            <a:r>
              <a:rPr lang="en-US" dirty="0">
                <a:latin typeface="Calibri" pitchFamily="34" charset="0"/>
                <a:cs typeface="Calibri" pitchFamily="34" charset="0"/>
              </a:rPr>
              <a:t>, </a:t>
            </a:r>
            <a:r>
              <a:rPr lang="en-US" dirty="0" err="1">
                <a:latin typeface="Calibri" pitchFamily="34" charset="0"/>
                <a:cs typeface="Calibri" pitchFamily="34" charset="0"/>
              </a:rPr>
              <a:t>lucru</a:t>
            </a:r>
            <a:r>
              <a:rPr lang="en-US" dirty="0">
                <a:latin typeface="Calibri" pitchFamily="34" charset="0"/>
                <a:cs typeface="Calibri" pitchFamily="34" charset="0"/>
              </a:rPr>
              <a:t> </a:t>
            </a:r>
            <a:r>
              <a:rPr lang="en-US" dirty="0" err="1">
                <a:latin typeface="Calibri" pitchFamily="34" charset="0"/>
                <a:cs typeface="Calibri" pitchFamily="34" charset="0"/>
              </a:rPr>
              <a:t>deosebit</a:t>
            </a:r>
            <a:r>
              <a:rPr lang="en-US" dirty="0">
                <a:latin typeface="Calibri" pitchFamily="34" charset="0"/>
                <a:cs typeface="Calibri" pitchFamily="34" charset="0"/>
              </a:rPr>
              <a:t> de </a:t>
            </a:r>
            <a:r>
              <a:rPr lang="en-US" dirty="0" err="1">
                <a:latin typeface="Calibri" pitchFamily="34" charset="0"/>
                <a:cs typeface="Calibri" pitchFamily="34" charset="0"/>
              </a:rPr>
              <a:t>avantajos</a:t>
            </a:r>
            <a:r>
              <a:rPr lang="en-US" dirty="0">
                <a:latin typeface="Calibri" pitchFamily="34" charset="0"/>
                <a:cs typeface="Calibri"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82000" cy="646331"/>
          </a:xfrm>
          <a:prstGeom prst="rect">
            <a:avLst/>
          </a:prstGeom>
          <a:solidFill>
            <a:srgbClr val="FF99FF"/>
          </a:solidFill>
        </p:spPr>
        <p:txBody>
          <a:bodyPr wrap="square">
            <a:spAutoFit/>
          </a:bodyPr>
          <a:lstStyle/>
          <a:p>
            <a:r>
              <a:rPr lang="en-US" dirty="0" err="1">
                <a:latin typeface="Calibri" pitchFamily="34" charset="0"/>
                <a:cs typeface="Calibri" pitchFamily="34" charset="0"/>
              </a:rPr>
              <a:t>Relaţiile</a:t>
            </a:r>
            <a:r>
              <a:rPr lang="en-US" dirty="0">
                <a:latin typeface="Calibri" pitchFamily="34" charset="0"/>
                <a:cs typeface="Calibri" pitchFamily="34" charset="0"/>
              </a:rPr>
              <a:t> de </a:t>
            </a:r>
            <a:r>
              <a:rPr lang="en-US" dirty="0" err="1">
                <a:latin typeface="Calibri" pitchFamily="34" charset="0"/>
                <a:cs typeface="Calibri" pitchFamily="34" charset="0"/>
              </a:rPr>
              <a:t>calcul</a:t>
            </a:r>
            <a:r>
              <a:rPr lang="en-US" dirty="0">
                <a:latin typeface="Calibri" pitchFamily="34" charset="0"/>
                <a:cs typeface="Calibri" pitchFamily="34" charset="0"/>
              </a:rPr>
              <a:t> ale </a:t>
            </a:r>
            <a:r>
              <a:rPr lang="en-US" dirty="0" err="1">
                <a:latin typeface="Calibri" pitchFamily="34" charset="0"/>
                <a:cs typeface="Calibri" pitchFamily="34" charset="0"/>
              </a:rPr>
              <a:t>elementelor</a:t>
            </a:r>
            <a:r>
              <a:rPr lang="en-US" dirty="0">
                <a:latin typeface="Calibri" pitchFamily="34" charset="0"/>
                <a:cs typeface="Calibri" pitchFamily="34" charset="0"/>
              </a:rPr>
              <a:t> </a:t>
            </a:r>
            <a:r>
              <a:rPr lang="en-US" dirty="0" err="1">
                <a:latin typeface="Calibri" pitchFamily="34" charset="0"/>
                <a:cs typeface="Calibri" pitchFamily="34" charset="0"/>
              </a:rPr>
              <a:t>geometrice</a:t>
            </a:r>
            <a:r>
              <a:rPr lang="en-US" dirty="0">
                <a:latin typeface="Calibri" pitchFamily="34" charset="0"/>
                <a:cs typeface="Calibri" pitchFamily="34" charset="0"/>
              </a:rPr>
              <a:t> ale </a:t>
            </a:r>
            <a:r>
              <a:rPr lang="en-US" dirty="0" err="1">
                <a:latin typeface="Calibri" pitchFamily="34" charset="0"/>
                <a:cs typeface="Calibri" pitchFamily="34" charset="0"/>
              </a:rPr>
              <a:t>angrenajelor</a:t>
            </a:r>
            <a:r>
              <a:rPr lang="en-US" dirty="0">
                <a:latin typeface="Calibri" pitchFamily="34" charset="0"/>
                <a:cs typeface="Calibri" pitchFamily="34" charset="0"/>
              </a:rPr>
              <a:t> </a:t>
            </a:r>
            <a:r>
              <a:rPr lang="en-US" dirty="0" err="1">
                <a:latin typeface="Calibri" pitchFamily="34" charset="0"/>
                <a:cs typeface="Calibri" pitchFamily="34" charset="0"/>
              </a:rPr>
              <a:t>cilindrice</a:t>
            </a:r>
            <a:r>
              <a:rPr lang="ro-RO" dirty="0">
                <a:latin typeface="Calibri" pitchFamily="34" charset="0"/>
                <a:cs typeface="Calibri" pitchFamily="34" charset="0"/>
              </a:rPr>
              <a:t> exterioare şi </a:t>
            </a:r>
            <a:r>
              <a:rPr lang="vi-VN" dirty="0">
                <a:latin typeface="Calibri" pitchFamily="34" charset="0"/>
                <a:cs typeface="Calibri" pitchFamily="34" charset="0"/>
              </a:rPr>
              <a:t>interioare cu dantură dreaptă sunt date în</a:t>
            </a:r>
            <a:r>
              <a:rPr lang="ro-RO" dirty="0">
                <a:latin typeface="Calibri" pitchFamily="34" charset="0"/>
                <a:cs typeface="Calibri" pitchFamily="34" charset="0"/>
              </a:rPr>
              <a:t> </a:t>
            </a:r>
            <a:r>
              <a:rPr lang="en-US" dirty="0" err="1">
                <a:latin typeface="Calibri" pitchFamily="34" charset="0"/>
                <a:cs typeface="Calibri" pitchFamily="34" charset="0"/>
              </a:rPr>
              <a:t>tabelul</a:t>
            </a:r>
            <a:r>
              <a:rPr lang="ro-RO" dirty="0">
                <a:latin typeface="Calibri" pitchFamily="34" charset="0"/>
                <a:cs typeface="Calibri" pitchFamily="34" charset="0"/>
              </a:rPr>
              <a:t> următor: </a:t>
            </a:r>
            <a:endParaRPr lang="en-US" dirty="0">
              <a:latin typeface="Calibri" pitchFamily="34" charset="0"/>
              <a:cs typeface="Calibri" pitchFamily="34" charset="0"/>
            </a:endParaRPr>
          </a:p>
        </p:txBody>
      </p:sp>
      <p:pic>
        <p:nvPicPr>
          <p:cNvPr id="34818" name="Picture 2"/>
          <p:cNvPicPr>
            <a:picLocks noChangeAspect="1" noChangeArrowheads="1"/>
          </p:cNvPicPr>
          <p:nvPr/>
        </p:nvPicPr>
        <p:blipFill>
          <a:blip r:embed="rId2" cstate="print"/>
          <a:srcRect l="8060" t="19563" r="8312" b="39913"/>
          <a:stretch>
            <a:fillRect/>
          </a:stretch>
        </p:blipFill>
        <p:spPr bwMode="auto">
          <a:xfrm>
            <a:off x="369175" y="838200"/>
            <a:ext cx="8614541" cy="6019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686800" cy="1477328"/>
          </a:xfrm>
          <a:prstGeom prst="rect">
            <a:avLst/>
          </a:prstGeom>
        </p:spPr>
        <p:txBody>
          <a:bodyPr wrap="square">
            <a:spAutoFit/>
          </a:bodyPr>
          <a:lstStyle/>
          <a:p>
            <a:r>
              <a:rPr lang="en-US" b="1" i="1" dirty="0"/>
              <a:t>D</a:t>
            </a:r>
            <a:r>
              <a:rPr lang="vi-VN" b="1" i="1" dirty="0"/>
              <a:t>upă forma roţilor componente</a:t>
            </a:r>
            <a:r>
              <a:rPr lang="vi-VN" i="1" dirty="0"/>
              <a:t>:</a:t>
            </a:r>
            <a:endParaRPr lang="en-US" i="1" dirty="0"/>
          </a:p>
          <a:p>
            <a:pPr>
              <a:buFontTx/>
              <a:buChar char="-"/>
            </a:pPr>
            <a:r>
              <a:rPr lang="vi-VN" i="1" dirty="0">
                <a:latin typeface="Calibri" pitchFamily="34" charset="0"/>
                <a:cs typeface="Calibri" pitchFamily="34" charset="0"/>
              </a:rPr>
              <a:t>angrenaje</a:t>
            </a:r>
            <a:r>
              <a:rPr lang="en-US" i="1" dirty="0">
                <a:latin typeface="Calibri" pitchFamily="34" charset="0"/>
                <a:cs typeface="Calibri" pitchFamily="34" charset="0"/>
              </a:rPr>
              <a:t> </a:t>
            </a:r>
            <a:r>
              <a:rPr lang="it-IT" dirty="0"/>
              <a:t>cilindrice a, b, d, e; </a:t>
            </a:r>
          </a:p>
          <a:p>
            <a:pPr>
              <a:buFontTx/>
              <a:buChar char="-"/>
            </a:pPr>
            <a:endParaRPr lang="it-IT" dirty="0"/>
          </a:p>
          <a:p>
            <a:pPr>
              <a:buFontTx/>
              <a:buChar char="-"/>
            </a:pPr>
            <a:endParaRPr lang="it-IT" dirty="0"/>
          </a:p>
          <a:p>
            <a:r>
              <a:rPr lang="it-IT" dirty="0"/>
              <a:t>- angrenaje conice</a:t>
            </a:r>
            <a:r>
              <a:rPr lang="en-US" dirty="0"/>
              <a:t>; </a:t>
            </a:r>
            <a:endParaRPr lang="en-US" dirty="0">
              <a:latin typeface="Calibri" pitchFamily="34" charset="0"/>
              <a:cs typeface="Calibri" pitchFamily="34" charset="0"/>
            </a:endParaRPr>
          </a:p>
        </p:txBody>
      </p:sp>
      <p:sp>
        <p:nvSpPr>
          <p:cNvPr id="3" name="Rectangle 2"/>
          <p:cNvSpPr/>
          <p:nvPr/>
        </p:nvSpPr>
        <p:spPr>
          <a:xfrm>
            <a:off x="381000" y="2133600"/>
            <a:ext cx="4343400" cy="369332"/>
          </a:xfrm>
          <a:prstGeom prst="rect">
            <a:avLst/>
          </a:prstGeom>
        </p:spPr>
        <p:txBody>
          <a:bodyPr wrap="square">
            <a:spAutoFit/>
          </a:bodyPr>
          <a:lstStyle/>
          <a:p>
            <a:r>
              <a:rPr lang="en-US" dirty="0"/>
              <a:t>- </a:t>
            </a:r>
            <a:r>
              <a:rPr lang="en-US" dirty="0" err="1"/>
              <a:t>angrenaje</a:t>
            </a:r>
            <a:r>
              <a:rPr lang="en-US" dirty="0"/>
              <a:t> </a:t>
            </a:r>
            <a:r>
              <a:rPr lang="en-US" dirty="0" err="1"/>
              <a:t>hiperboloidale</a:t>
            </a:r>
            <a:r>
              <a:rPr lang="en-US" dirty="0"/>
              <a:t> (</a:t>
            </a:r>
            <a:r>
              <a:rPr lang="en-US" dirty="0" err="1"/>
              <a:t>elicoidale</a:t>
            </a:r>
            <a:endParaRPr lang="en-US"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b="11111"/>
          <a:stretch>
            <a:fillRect/>
          </a:stretch>
        </p:blipFill>
        <p:spPr bwMode="auto">
          <a:xfrm>
            <a:off x="2971800" y="609600"/>
            <a:ext cx="3370521" cy="1219200"/>
          </a:xfrm>
          <a:prstGeom prst="rect">
            <a:avLst/>
          </a:prstGeom>
          <a:noFill/>
          <a:ln w="9525">
            <a:noFill/>
            <a:miter lim="800000"/>
            <a:headEnd/>
            <a:tailEnd/>
          </a:ln>
        </p:spPr>
      </p:pic>
      <p:sp>
        <p:nvSpPr>
          <p:cNvPr id="5" name="Rectangle 4"/>
          <p:cNvSpPr/>
          <p:nvPr/>
        </p:nvSpPr>
        <p:spPr>
          <a:xfrm>
            <a:off x="304800" y="3276600"/>
            <a:ext cx="2286000" cy="369332"/>
          </a:xfrm>
          <a:prstGeom prst="rect">
            <a:avLst/>
          </a:prstGeom>
        </p:spPr>
        <p:txBody>
          <a:bodyPr wrap="square">
            <a:spAutoFit/>
          </a:bodyPr>
          <a:lstStyle/>
          <a:p>
            <a:r>
              <a:rPr lang="en-US" dirty="0"/>
              <a:t>- </a:t>
            </a:r>
            <a:r>
              <a:rPr lang="en-US" dirty="0" err="1"/>
              <a:t>angrenaje</a:t>
            </a:r>
            <a:r>
              <a:rPr lang="en-US" dirty="0"/>
              <a:t> </a:t>
            </a:r>
            <a:r>
              <a:rPr lang="vi-VN" dirty="0">
                <a:latin typeface="Calibri" pitchFamily="34" charset="0"/>
                <a:cs typeface="Calibri" pitchFamily="34" charset="0"/>
              </a:rPr>
              <a:t>melcate </a:t>
            </a:r>
            <a:endParaRPr lang="en-US" dirty="0">
              <a:latin typeface="Calibri" pitchFamily="34" charset="0"/>
              <a:cs typeface="Calibri" pitchFamily="34" charset="0"/>
            </a:endParaRPr>
          </a:p>
        </p:txBody>
      </p:sp>
      <p:sp>
        <p:nvSpPr>
          <p:cNvPr id="6" name="Rectangle 5"/>
          <p:cNvSpPr/>
          <p:nvPr/>
        </p:nvSpPr>
        <p:spPr>
          <a:xfrm>
            <a:off x="457200" y="4876800"/>
            <a:ext cx="2133600" cy="369332"/>
          </a:xfrm>
          <a:prstGeom prst="rect">
            <a:avLst/>
          </a:prstGeom>
        </p:spPr>
        <p:txBody>
          <a:bodyPr wrap="square">
            <a:spAutoFit/>
          </a:bodyPr>
          <a:lstStyle/>
          <a:p>
            <a:r>
              <a:rPr lang="en-US" dirty="0"/>
              <a:t>- </a:t>
            </a:r>
            <a:r>
              <a:rPr lang="en-US" dirty="0" err="1"/>
              <a:t>angrenaje</a:t>
            </a:r>
            <a:r>
              <a:rPr lang="vi-VN" dirty="0">
                <a:latin typeface="Calibri" pitchFamily="34" charset="0"/>
                <a:cs typeface="Calibri" pitchFamily="34" charset="0"/>
              </a:rPr>
              <a:t> hipoide</a:t>
            </a:r>
            <a:endParaRPr lang="en-US" dirty="0">
              <a:latin typeface="Calibri" pitchFamily="34" charset="0"/>
              <a:cs typeface="Calibri" pitchFamily="34" charset="0"/>
            </a:endParaRPr>
          </a:p>
        </p:txBody>
      </p:sp>
      <p:sp>
        <p:nvSpPr>
          <p:cNvPr id="7" name="Rectangle 6"/>
          <p:cNvSpPr/>
          <p:nvPr/>
        </p:nvSpPr>
        <p:spPr>
          <a:xfrm>
            <a:off x="457200" y="6019800"/>
            <a:ext cx="3124200" cy="369332"/>
          </a:xfrm>
          <a:prstGeom prst="rect">
            <a:avLst/>
          </a:prstGeom>
        </p:spPr>
        <p:txBody>
          <a:bodyPr wrap="square">
            <a:spAutoFit/>
          </a:bodyPr>
          <a:lstStyle/>
          <a:p>
            <a:r>
              <a:rPr lang="en-US" dirty="0"/>
              <a:t>- </a:t>
            </a:r>
            <a:r>
              <a:rPr lang="en-US" dirty="0" err="1"/>
              <a:t>angrenaje</a:t>
            </a:r>
            <a:r>
              <a:rPr lang="en-US" dirty="0"/>
              <a:t> </a:t>
            </a:r>
            <a:r>
              <a:rPr lang="vi-VN" dirty="0">
                <a:latin typeface="Calibri" pitchFamily="34" charset="0"/>
                <a:cs typeface="Calibri" pitchFamily="34" charset="0"/>
              </a:rPr>
              <a:t>roată</a:t>
            </a:r>
            <a:r>
              <a:rPr lang="en-US" dirty="0">
                <a:latin typeface="Calibri" pitchFamily="34" charset="0"/>
                <a:cs typeface="Calibri" pitchFamily="34" charset="0"/>
              </a:rPr>
              <a:t> </a:t>
            </a:r>
            <a:r>
              <a:rPr lang="vi-VN" dirty="0">
                <a:latin typeface="Calibri" pitchFamily="34" charset="0"/>
                <a:cs typeface="Calibri" pitchFamily="34" charset="0"/>
              </a:rPr>
              <a:t>– cremalieră</a:t>
            </a:r>
            <a:endParaRPr lang="en-US" dirty="0">
              <a:latin typeface="Calibri" pitchFamily="34" charset="0"/>
              <a:cs typeface="Calibri" pitchFamily="34" charset="0"/>
            </a:endParaRPr>
          </a:p>
        </p:txBody>
      </p:sp>
      <p:pic>
        <p:nvPicPr>
          <p:cNvPr id="2051" name="Picture 3"/>
          <p:cNvPicPr>
            <a:picLocks noChangeAspect="1" noChangeArrowheads="1"/>
          </p:cNvPicPr>
          <p:nvPr/>
        </p:nvPicPr>
        <p:blipFill>
          <a:blip r:embed="rId3" cstate="print"/>
          <a:srcRect r="76482" b="20211"/>
          <a:stretch>
            <a:fillRect/>
          </a:stretch>
        </p:blipFill>
        <p:spPr bwMode="auto">
          <a:xfrm>
            <a:off x="4114800" y="1752600"/>
            <a:ext cx="1247776" cy="1804987"/>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24100" r="42531" b="19886"/>
          <a:stretch>
            <a:fillRect/>
          </a:stretch>
        </p:blipFill>
        <p:spPr bwMode="auto">
          <a:xfrm>
            <a:off x="2362200" y="2667000"/>
            <a:ext cx="1488747" cy="15240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l="58896" b="23022"/>
          <a:stretch>
            <a:fillRect/>
          </a:stretch>
        </p:blipFill>
        <p:spPr bwMode="auto">
          <a:xfrm>
            <a:off x="3505200" y="4191000"/>
            <a:ext cx="1813133" cy="14478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l="19929" t="34877" r="31673" b="49864"/>
          <a:stretch>
            <a:fillRect/>
          </a:stretch>
        </p:blipFill>
        <p:spPr bwMode="auto">
          <a:xfrm>
            <a:off x="4191000" y="5715000"/>
            <a:ext cx="2405743" cy="990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060" t="58690" r="8312" b="6376"/>
          <a:stretch>
            <a:fillRect/>
          </a:stretch>
        </p:blipFill>
        <p:spPr bwMode="auto">
          <a:xfrm>
            <a:off x="408432" y="381000"/>
            <a:ext cx="8601456" cy="5181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8065" t="11410" r="8255" b="47942"/>
          <a:stretch>
            <a:fillRect/>
          </a:stretch>
        </p:blipFill>
        <p:spPr bwMode="auto">
          <a:xfrm>
            <a:off x="228600" y="228600"/>
            <a:ext cx="8432800" cy="5791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065" t="51345" r="8255" b="6581"/>
          <a:stretch>
            <a:fillRect/>
          </a:stretch>
        </p:blipFill>
        <p:spPr bwMode="auto">
          <a:xfrm>
            <a:off x="353878" y="228600"/>
            <a:ext cx="8468532" cy="60198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8065" t="11410" r="8255" b="37959"/>
          <a:stretch>
            <a:fillRect/>
          </a:stretch>
        </p:blipFill>
        <p:spPr bwMode="auto">
          <a:xfrm>
            <a:off x="762000" y="0"/>
            <a:ext cx="7749861" cy="6629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5334000" cy="369332"/>
          </a:xfrm>
          <a:prstGeom prst="rect">
            <a:avLst/>
          </a:prstGeom>
          <a:solidFill>
            <a:srgbClr val="FF99FF"/>
          </a:solidFill>
        </p:spPr>
        <p:txBody>
          <a:bodyPr wrap="square">
            <a:spAutoFit/>
          </a:bodyPr>
          <a:lstStyle/>
          <a:p>
            <a:r>
              <a:rPr lang="en-US" b="1" dirty="0"/>
              <a:t>FORMELE ŞI CAUZELE DETERIORĂRII ANGRENAJELOR</a:t>
            </a:r>
            <a:endParaRPr lang="en-US" dirty="0"/>
          </a:p>
        </p:txBody>
      </p:sp>
      <p:sp>
        <p:nvSpPr>
          <p:cNvPr id="3" name="Rectangle 2"/>
          <p:cNvSpPr/>
          <p:nvPr/>
        </p:nvSpPr>
        <p:spPr>
          <a:xfrm>
            <a:off x="304800" y="685800"/>
            <a:ext cx="1738617" cy="369332"/>
          </a:xfrm>
          <a:prstGeom prst="rect">
            <a:avLst/>
          </a:prstGeom>
          <a:solidFill>
            <a:srgbClr val="92D050"/>
          </a:solidFill>
        </p:spPr>
        <p:txBody>
          <a:bodyPr wrap="none">
            <a:spAutoFit/>
          </a:bodyPr>
          <a:lstStyle/>
          <a:p>
            <a:r>
              <a:rPr lang="en-US" b="1" dirty="0" err="1"/>
              <a:t>Ruperea</a:t>
            </a:r>
            <a:r>
              <a:rPr lang="en-US" b="1" dirty="0"/>
              <a:t> </a:t>
            </a:r>
            <a:r>
              <a:rPr lang="en-US" b="1" dirty="0" err="1"/>
              <a:t>dinţilor</a:t>
            </a:r>
            <a:endParaRPr lang="en-US" dirty="0"/>
          </a:p>
        </p:txBody>
      </p:sp>
      <p:sp>
        <p:nvSpPr>
          <p:cNvPr id="4" name="Rectangle 3"/>
          <p:cNvSpPr/>
          <p:nvPr/>
        </p:nvSpPr>
        <p:spPr>
          <a:xfrm>
            <a:off x="228600" y="1066800"/>
            <a:ext cx="6629400" cy="2031325"/>
          </a:xfrm>
          <a:prstGeom prst="rect">
            <a:avLst/>
          </a:prstGeom>
        </p:spPr>
        <p:txBody>
          <a:bodyPr wrap="square">
            <a:spAutoFit/>
          </a:bodyPr>
          <a:lstStyle/>
          <a:p>
            <a:r>
              <a:rPr lang="vi-VN" b="1" dirty="0">
                <a:latin typeface="Calibri" pitchFamily="34" charset="0"/>
                <a:cs typeface="Calibri" pitchFamily="34" charset="0"/>
              </a:rPr>
              <a:t>Ruperea dinţilor prin oboseală</a:t>
            </a:r>
            <a:r>
              <a:rPr lang="en-US" b="1" dirty="0">
                <a:latin typeface="Calibri" pitchFamily="34" charset="0"/>
                <a:cs typeface="Calibri" pitchFamily="34" charset="0"/>
              </a:rPr>
              <a:t>  </a:t>
            </a:r>
            <a:r>
              <a:rPr lang="vi-VN" dirty="0">
                <a:latin typeface="Calibri" pitchFamily="34" charset="0"/>
                <a:cs typeface="Calibri" pitchFamily="34" charset="0"/>
              </a:rPr>
              <a:t>este forma principală de deteriorare a angrenajelor din oţel,</a:t>
            </a:r>
            <a:r>
              <a:rPr lang="en-US" dirty="0">
                <a:latin typeface="Calibri" pitchFamily="34" charset="0"/>
                <a:cs typeface="Calibri" pitchFamily="34" charset="0"/>
              </a:rPr>
              <a:t> </a:t>
            </a:r>
            <a:r>
              <a:rPr lang="vi-VN" dirty="0">
                <a:latin typeface="Calibri" pitchFamily="34" charset="0"/>
                <a:cs typeface="Calibri" pitchFamily="34" charset="0"/>
              </a:rPr>
              <a:t>cu duritatea flancurilor active &gt; 45 HRC, precum şi a angrenajelor din fontă sau din materiale</a:t>
            </a:r>
            <a:r>
              <a:rPr lang="en-US" dirty="0">
                <a:latin typeface="Calibri" pitchFamily="34" charset="0"/>
                <a:cs typeface="Calibri" pitchFamily="34" charset="0"/>
              </a:rPr>
              <a:t> </a:t>
            </a:r>
            <a:r>
              <a:rPr lang="it-IT" dirty="0">
                <a:latin typeface="Calibri" pitchFamily="34" charset="0"/>
                <a:cs typeface="Calibri" pitchFamily="34" charset="0"/>
              </a:rPr>
              <a:t>plastice. Se produce datorită solicitării de încovoiere a dintelui, solicitare variabilă în timp, care </a:t>
            </a:r>
            <a:r>
              <a:rPr lang="vi-VN" dirty="0">
                <a:latin typeface="Calibri" pitchFamily="34" charset="0"/>
                <a:cs typeface="Calibri" pitchFamily="34" charset="0"/>
              </a:rPr>
              <a:t>determină oboseala materialului şi apariţia, la baza</a:t>
            </a:r>
            <a:r>
              <a:rPr lang="en-US" dirty="0">
                <a:latin typeface="Calibri" pitchFamily="34" charset="0"/>
                <a:cs typeface="Calibri" pitchFamily="34" charset="0"/>
              </a:rPr>
              <a:t> </a:t>
            </a:r>
            <a:r>
              <a:rPr lang="it-IT" dirty="0">
                <a:latin typeface="Calibri" pitchFamily="34" charset="0"/>
                <a:cs typeface="Calibri" pitchFamily="34" charset="0"/>
              </a:rPr>
              <a:t>dintelui, a unor microfisuri, care se dezvoltă în timp, </a:t>
            </a:r>
            <a:r>
              <a:rPr lang="pt-BR" dirty="0">
                <a:latin typeface="Calibri" pitchFamily="34" charset="0"/>
                <a:cs typeface="Calibri" pitchFamily="34" charset="0"/>
              </a:rPr>
              <a:t>provocând, în final, ruperea dintelui.</a:t>
            </a:r>
            <a:endParaRPr lang="en-US" dirty="0">
              <a:latin typeface="Calibri" pitchFamily="34" charset="0"/>
              <a:cs typeface="Calibri"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6858000" y="533400"/>
            <a:ext cx="2286000" cy="2324420"/>
          </a:xfrm>
          <a:prstGeom prst="rect">
            <a:avLst/>
          </a:prstGeom>
          <a:noFill/>
          <a:ln w="9525">
            <a:noFill/>
            <a:miter lim="800000"/>
            <a:headEnd/>
            <a:tailEnd/>
          </a:ln>
        </p:spPr>
      </p:pic>
      <p:sp>
        <p:nvSpPr>
          <p:cNvPr id="6" name="Rectangle 5"/>
          <p:cNvSpPr/>
          <p:nvPr/>
        </p:nvSpPr>
        <p:spPr>
          <a:xfrm>
            <a:off x="228600" y="3048000"/>
            <a:ext cx="8915400" cy="923330"/>
          </a:xfrm>
          <a:prstGeom prst="rect">
            <a:avLst/>
          </a:prstGeom>
        </p:spPr>
        <p:txBody>
          <a:bodyPr wrap="square">
            <a:spAutoFit/>
          </a:bodyPr>
          <a:lstStyle/>
          <a:p>
            <a:r>
              <a:rPr lang="vi-VN" b="1" dirty="0">
                <a:latin typeface="Calibri" pitchFamily="34" charset="0"/>
                <a:cs typeface="Calibri" pitchFamily="34" charset="0"/>
              </a:rPr>
              <a:t>Ruperea statică a dinţilor </a:t>
            </a:r>
            <a:r>
              <a:rPr lang="vi-VN" dirty="0">
                <a:latin typeface="Calibri" pitchFamily="34" charset="0"/>
                <a:cs typeface="Calibri" pitchFamily="34" charset="0"/>
              </a:rPr>
              <a:t>este cauzată de suprasarcini sau şocuri mari, care apar în timpul</a:t>
            </a:r>
            <a:r>
              <a:rPr lang="en-US" dirty="0">
                <a:latin typeface="Calibri" pitchFamily="34" charset="0"/>
                <a:cs typeface="Calibri" pitchFamily="34" charset="0"/>
              </a:rPr>
              <a:t> </a:t>
            </a:r>
            <a:r>
              <a:rPr lang="vi-VN" dirty="0">
                <a:latin typeface="Calibri" pitchFamily="34" charset="0"/>
                <a:cs typeface="Calibri" pitchFamily="34" charset="0"/>
              </a:rPr>
              <a:t>funcţionării angrenajului, ca urmare a condiţiilor de funcţionare. La roţile cu dantură dreaptă,</a:t>
            </a:r>
            <a:r>
              <a:rPr lang="en-US" dirty="0">
                <a:latin typeface="Calibri" pitchFamily="34" charset="0"/>
                <a:cs typeface="Calibri" pitchFamily="34" charset="0"/>
              </a:rPr>
              <a:t> </a:t>
            </a:r>
            <a:r>
              <a:rPr lang="vi-VN" dirty="0">
                <a:latin typeface="Calibri" pitchFamily="34" charset="0"/>
                <a:cs typeface="Calibri" pitchFamily="34" charset="0"/>
              </a:rPr>
              <a:t>ruperea se produce la baza dintelui, iar la roţile cu dantură</a:t>
            </a:r>
            <a:r>
              <a:rPr lang="en-US" dirty="0">
                <a:latin typeface="Calibri" pitchFamily="34" charset="0"/>
                <a:cs typeface="Calibri" pitchFamily="34" charset="0"/>
              </a:rPr>
              <a:t> </a:t>
            </a:r>
            <a:r>
              <a:rPr lang="vi-VN" dirty="0">
                <a:latin typeface="Calibri" pitchFamily="34" charset="0"/>
                <a:cs typeface="Calibri" pitchFamily="34" charset="0"/>
              </a:rPr>
              <a:t>înclinată,, se</a:t>
            </a:r>
            <a:r>
              <a:rPr lang="en-US" dirty="0">
                <a:latin typeface="Calibri" pitchFamily="34" charset="0"/>
                <a:cs typeface="Calibri" pitchFamily="34" charset="0"/>
              </a:rPr>
              <a:t> </a:t>
            </a:r>
            <a:r>
              <a:rPr lang="en-US" dirty="0" err="1">
                <a:latin typeface="Calibri" pitchFamily="34" charset="0"/>
                <a:cs typeface="Calibri" pitchFamily="34" charset="0"/>
              </a:rPr>
              <a:t>rup</a:t>
            </a:r>
            <a:r>
              <a:rPr lang="en-US" dirty="0">
                <a:latin typeface="Calibri" pitchFamily="34" charset="0"/>
                <a:cs typeface="Calibri" pitchFamily="34" charset="0"/>
              </a:rPr>
              <a:t> </a:t>
            </a:r>
            <a:r>
              <a:rPr lang="en-US" dirty="0" err="1">
                <a:latin typeface="Calibri" pitchFamily="34" charset="0"/>
                <a:cs typeface="Calibri" pitchFamily="34" charset="0"/>
              </a:rPr>
              <a:t>porţiuni</a:t>
            </a:r>
            <a:r>
              <a:rPr lang="en-US" dirty="0">
                <a:latin typeface="Calibri" pitchFamily="34" charset="0"/>
                <a:cs typeface="Calibri" pitchFamily="34" charset="0"/>
              </a:rPr>
              <a:t> de </a:t>
            </a:r>
            <a:r>
              <a:rPr lang="en-US" dirty="0" err="1">
                <a:latin typeface="Calibri" pitchFamily="34" charset="0"/>
                <a:cs typeface="Calibri" pitchFamily="34" charset="0"/>
              </a:rPr>
              <a:t>dinte</a:t>
            </a:r>
            <a:r>
              <a:rPr lang="en-US" dirty="0">
                <a:latin typeface="Calibri" pitchFamily="34" charset="0"/>
                <a:cs typeface="Calibri" pitchFamily="34" charset="0"/>
              </a:rPr>
              <a:t>.</a:t>
            </a:r>
          </a:p>
        </p:txBody>
      </p:sp>
      <p:sp>
        <p:nvSpPr>
          <p:cNvPr id="7" name="Rectangle 6"/>
          <p:cNvSpPr/>
          <p:nvPr/>
        </p:nvSpPr>
        <p:spPr>
          <a:xfrm>
            <a:off x="304800" y="3962400"/>
            <a:ext cx="4149149" cy="369332"/>
          </a:xfrm>
          <a:prstGeom prst="rect">
            <a:avLst/>
          </a:prstGeom>
          <a:solidFill>
            <a:srgbClr val="92D050"/>
          </a:solidFill>
        </p:spPr>
        <p:txBody>
          <a:bodyPr wrap="square">
            <a:spAutoFit/>
          </a:bodyPr>
          <a:lstStyle/>
          <a:p>
            <a:r>
              <a:rPr lang="en-US" b="1" dirty="0" err="1"/>
              <a:t>Deteriorarea</a:t>
            </a:r>
            <a:r>
              <a:rPr lang="en-US" b="1" dirty="0"/>
              <a:t> </a:t>
            </a:r>
            <a:r>
              <a:rPr lang="en-US" b="1" dirty="0" err="1"/>
              <a:t>flancurilor</a:t>
            </a:r>
            <a:r>
              <a:rPr lang="en-US" b="1" dirty="0"/>
              <a:t> active ale </a:t>
            </a:r>
            <a:r>
              <a:rPr lang="en-US" b="1" dirty="0" err="1"/>
              <a:t>dinţilor</a:t>
            </a:r>
            <a:endParaRPr lang="en-US" dirty="0"/>
          </a:p>
        </p:txBody>
      </p:sp>
      <p:sp>
        <p:nvSpPr>
          <p:cNvPr id="8" name="Rectangle 7"/>
          <p:cNvSpPr/>
          <p:nvPr/>
        </p:nvSpPr>
        <p:spPr>
          <a:xfrm>
            <a:off x="228600" y="4343400"/>
            <a:ext cx="8915400" cy="646331"/>
          </a:xfrm>
          <a:prstGeom prst="rect">
            <a:avLst/>
          </a:prstGeom>
        </p:spPr>
        <p:txBody>
          <a:bodyPr wrap="square">
            <a:spAutoFit/>
          </a:bodyPr>
          <a:lstStyle/>
          <a:p>
            <a:r>
              <a:rPr lang="en-US" b="1" dirty="0" err="1"/>
              <a:t>Pittingul</a:t>
            </a:r>
            <a:r>
              <a:rPr lang="en-US" b="1" dirty="0"/>
              <a:t> </a:t>
            </a:r>
            <a:r>
              <a:rPr lang="en-US" dirty="0"/>
              <a:t>(</a:t>
            </a:r>
            <a:r>
              <a:rPr lang="en-US" dirty="0" err="1"/>
              <a:t>apariţia</a:t>
            </a:r>
            <a:r>
              <a:rPr lang="en-US" dirty="0"/>
              <a:t> de </a:t>
            </a:r>
            <a:r>
              <a:rPr lang="en-US" dirty="0" err="1"/>
              <a:t>ciupituri</a:t>
            </a:r>
            <a:r>
              <a:rPr lang="en-US" dirty="0"/>
              <a:t> </a:t>
            </a:r>
            <a:r>
              <a:rPr lang="en-US" dirty="0" err="1"/>
              <a:t>pe</a:t>
            </a:r>
            <a:r>
              <a:rPr lang="en-US" dirty="0"/>
              <a:t> </a:t>
            </a:r>
            <a:r>
              <a:rPr lang="en-US" dirty="0" err="1"/>
              <a:t>flancuri</a:t>
            </a:r>
            <a:r>
              <a:rPr lang="en-US" dirty="0"/>
              <a:t>) se </a:t>
            </a:r>
            <a:r>
              <a:rPr lang="en-US" dirty="0" err="1"/>
              <a:t>datoreşte</a:t>
            </a:r>
            <a:r>
              <a:rPr lang="en-US" dirty="0"/>
              <a:t> </a:t>
            </a:r>
            <a:r>
              <a:rPr lang="en-US" dirty="0" err="1"/>
              <a:t>oboselii</a:t>
            </a:r>
            <a:r>
              <a:rPr lang="en-US" dirty="0"/>
              <a:t> de contact a </a:t>
            </a:r>
            <a:r>
              <a:rPr lang="en-US" dirty="0" err="1"/>
              <a:t>stratului</a:t>
            </a:r>
            <a:r>
              <a:rPr lang="en-US" dirty="0"/>
              <a:t> </a:t>
            </a:r>
            <a:r>
              <a:rPr lang="vi-VN" dirty="0">
                <a:latin typeface="Calibri" pitchFamily="34" charset="0"/>
                <a:cs typeface="Calibri" pitchFamily="34" charset="0"/>
              </a:rPr>
              <a:t>superficial al flancurilor, principala formă de deterioare a angrenajelor cu durităţi</a:t>
            </a:r>
            <a:r>
              <a:rPr lang="en-US" dirty="0">
                <a:latin typeface="Calibri" pitchFamily="34" charset="0"/>
                <a:cs typeface="Calibri" pitchFamily="34" charset="0"/>
              </a:rPr>
              <a:t>  &lt; 45 HRC.</a:t>
            </a:r>
          </a:p>
        </p:txBody>
      </p:sp>
      <p:sp>
        <p:nvSpPr>
          <p:cNvPr id="9" name="Rectangle 8"/>
          <p:cNvSpPr/>
          <p:nvPr/>
        </p:nvSpPr>
        <p:spPr>
          <a:xfrm>
            <a:off x="304800" y="4953000"/>
            <a:ext cx="8686800" cy="646331"/>
          </a:xfrm>
          <a:prstGeom prst="rect">
            <a:avLst/>
          </a:prstGeom>
        </p:spPr>
        <p:txBody>
          <a:bodyPr wrap="square">
            <a:spAutoFit/>
          </a:bodyPr>
          <a:lstStyle/>
          <a:p>
            <a:r>
              <a:rPr lang="en-US" b="1" dirty="0" err="1"/>
              <a:t>Exfolierea</a:t>
            </a:r>
            <a:r>
              <a:rPr lang="en-US" b="1" dirty="0"/>
              <a:t> </a:t>
            </a:r>
            <a:r>
              <a:rPr lang="en-US" dirty="0" err="1"/>
              <a:t>stratului</a:t>
            </a:r>
            <a:r>
              <a:rPr lang="en-US" dirty="0"/>
              <a:t> superficial al</a:t>
            </a:r>
            <a:r>
              <a:rPr lang="ro-RO" dirty="0"/>
              <a:t> </a:t>
            </a:r>
            <a:r>
              <a:rPr lang="pt-BR" dirty="0"/>
              <a:t>flancurilor este o </a:t>
            </a:r>
            <a:r>
              <a:rPr lang="it-IT" dirty="0"/>
              <a:t>deterioare prin oboseală a materialului</a:t>
            </a:r>
            <a:r>
              <a:rPr lang="en-US" dirty="0"/>
              <a:t> la </a:t>
            </a:r>
            <a:r>
              <a:rPr lang="en-US" dirty="0" err="1">
                <a:latin typeface="Calibri" pitchFamily="34" charset="0"/>
                <a:cs typeface="Calibri" pitchFamily="34" charset="0"/>
              </a:rPr>
              <a:t>angrenajele</a:t>
            </a:r>
            <a:r>
              <a:rPr lang="ro-RO" dirty="0">
                <a:latin typeface="Calibri" pitchFamily="34" charset="0"/>
                <a:cs typeface="Calibri" pitchFamily="34" charset="0"/>
              </a:rPr>
              <a:t> </a:t>
            </a:r>
            <a:r>
              <a:rPr lang="vi-VN" dirty="0">
                <a:latin typeface="Calibri" pitchFamily="34" charset="0"/>
                <a:cs typeface="Calibri" pitchFamily="34" charset="0"/>
              </a:rPr>
              <a:t>supus</a:t>
            </a:r>
            <a:r>
              <a:rPr lang="ro-RO" dirty="0">
                <a:latin typeface="Calibri" pitchFamily="34" charset="0"/>
                <a:cs typeface="Calibri" pitchFamily="34" charset="0"/>
              </a:rPr>
              <a:t>e</a:t>
            </a:r>
            <a:r>
              <a:rPr lang="vi-VN" dirty="0">
                <a:latin typeface="Calibri" pitchFamily="34" charset="0"/>
                <a:cs typeface="Calibri" pitchFamily="34" charset="0"/>
              </a:rPr>
              <a:t> unui tratament termic sau</a:t>
            </a:r>
            <a:r>
              <a:rPr lang="ro-RO" dirty="0">
                <a:latin typeface="Calibri" pitchFamily="34" charset="0"/>
                <a:cs typeface="Calibri" pitchFamily="34" charset="0"/>
              </a:rPr>
              <a:t> </a:t>
            </a:r>
            <a:r>
              <a:rPr lang="vi-VN" dirty="0">
                <a:latin typeface="Calibri" pitchFamily="34" charset="0"/>
                <a:cs typeface="Calibri" pitchFamily="34" charset="0"/>
              </a:rPr>
              <a:t>termochimic de durificare superficială</a:t>
            </a:r>
            <a:r>
              <a:rPr lang="ro-RO" dirty="0">
                <a:latin typeface="Calibri" pitchFamily="34" charset="0"/>
                <a:cs typeface="Calibri" pitchFamily="34" charset="0"/>
              </a:rPr>
              <a:t>.</a:t>
            </a:r>
            <a:endParaRPr lang="vi-VN" dirty="0">
              <a:latin typeface="Calibri" pitchFamily="34" charset="0"/>
              <a:cs typeface="Calibri" pitchFamily="34" charset="0"/>
            </a:endParaRPr>
          </a:p>
        </p:txBody>
      </p:sp>
      <p:sp>
        <p:nvSpPr>
          <p:cNvPr id="10" name="Rectangle 9"/>
          <p:cNvSpPr/>
          <p:nvPr/>
        </p:nvSpPr>
        <p:spPr>
          <a:xfrm>
            <a:off x="304800" y="5486400"/>
            <a:ext cx="8610600" cy="646331"/>
          </a:xfrm>
          <a:prstGeom prst="rect">
            <a:avLst/>
          </a:prstGeom>
        </p:spPr>
        <p:txBody>
          <a:bodyPr wrap="square">
            <a:spAutoFit/>
          </a:bodyPr>
          <a:lstStyle/>
          <a:p>
            <a:r>
              <a:rPr lang="pt-BR" b="1" dirty="0"/>
              <a:t>Griparea </a:t>
            </a:r>
            <a:r>
              <a:rPr lang="pt-BR" dirty="0"/>
              <a:t>este o formă a uzării de</a:t>
            </a:r>
            <a:r>
              <a:rPr lang="ro-RO" dirty="0"/>
              <a:t> </a:t>
            </a:r>
            <a:r>
              <a:rPr lang="it-IT" dirty="0"/>
              <a:t>adeziune şi apare la angrenajele puternic</a:t>
            </a:r>
            <a:r>
              <a:rPr lang="ro-RO" dirty="0"/>
              <a:t> </a:t>
            </a:r>
            <a:r>
              <a:rPr lang="it-IT" dirty="0"/>
              <a:t>încărcate, care lucrează la viteze periferice</a:t>
            </a:r>
            <a:r>
              <a:rPr lang="ro-RO" dirty="0"/>
              <a:t> </a:t>
            </a:r>
            <a:r>
              <a:rPr lang="en-US" dirty="0" err="1"/>
              <a:t>mari</a:t>
            </a:r>
            <a:r>
              <a:rPr lang="en-US" dirty="0"/>
              <a:t>.</a:t>
            </a:r>
          </a:p>
        </p:txBody>
      </p:sp>
      <p:sp>
        <p:nvSpPr>
          <p:cNvPr id="11" name="Rectangle 10"/>
          <p:cNvSpPr/>
          <p:nvPr/>
        </p:nvSpPr>
        <p:spPr>
          <a:xfrm>
            <a:off x="304800" y="6019800"/>
            <a:ext cx="8534400" cy="646331"/>
          </a:xfrm>
          <a:prstGeom prst="rect">
            <a:avLst/>
          </a:prstGeom>
        </p:spPr>
        <p:txBody>
          <a:bodyPr wrap="square">
            <a:spAutoFit/>
          </a:bodyPr>
          <a:lstStyle/>
          <a:p>
            <a:r>
              <a:rPr lang="vi-VN" b="1" dirty="0">
                <a:latin typeface="Calibri" pitchFamily="34" charset="0"/>
                <a:cs typeface="Calibri" pitchFamily="34" charset="0"/>
              </a:rPr>
              <a:t>Uzarea abrazivă </a:t>
            </a:r>
            <a:r>
              <a:rPr lang="vi-VN" dirty="0">
                <a:latin typeface="Calibri" pitchFamily="34" charset="0"/>
                <a:cs typeface="Calibri" pitchFamily="34" charset="0"/>
              </a:rPr>
              <a:t>este forma de deterioarare a angrenajelor care lucrează la viteze mici (când</a:t>
            </a:r>
            <a:r>
              <a:rPr lang="ro-RO" dirty="0">
                <a:latin typeface="Calibri" pitchFamily="34" charset="0"/>
                <a:cs typeface="Calibri" pitchFamily="34" charset="0"/>
              </a:rPr>
              <a:t> </a:t>
            </a:r>
            <a:r>
              <a:rPr lang="it-IT" dirty="0">
                <a:latin typeface="Calibri" pitchFamily="34" charset="0"/>
                <a:cs typeface="Calibri" pitchFamily="34" charset="0"/>
              </a:rPr>
              <a:t>nu sunt create condiţiile unei ungeri fluide)</a:t>
            </a:r>
            <a:endParaRPr lang="en-US"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7391400" cy="646331"/>
          </a:xfrm>
          <a:prstGeom prst="rect">
            <a:avLst/>
          </a:prstGeom>
          <a:solidFill>
            <a:srgbClr val="FF99FF"/>
          </a:solidFill>
        </p:spPr>
        <p:txBody>
          <a:bodyPr wrap="square">
            <a:spAutoFit/>
          </a:bodyPr>
          <a:lstStyle/>
          <a:p>
            <a:pPr algn="ctr"/>
            <a:r>
              <a:rPr lang="it-IT" b="1" dirty="0"/>
              <a:t>MATERIALE ŞI TRATAMENTE UTILIZATE ÎN CONSTRUCŢIA ROŢILOR</a:t>
            </a:r>
            <a:r>
              <a:rPr lang="ro-RO" b="1" dirty="0"/>
              <a:t> </a:t>
            </a:r>
            <a:r>
              <a:rPr lang="en-US" b="1" dirty="0"/>
              <a:t>DINŢATE.</a:t>
            </a:r>
            <a:endParaRPr lang="ro-RO" b="1" dirty="0"/>
          </a:p>
          <a:p>
            <a:pPr algn="ctr"/>
            <a:r>
              <a:rPr lang="en-US" b="1" dirty="0"/>
              <a:t> ELEMENTE DE TEHNOLOGIE</a:t>
            </a:r>
            <a:endParaRPr lang="en-US" dirty="0"/>
          </a:p>
        </p:txBody>
      </p:sp>
      <p:sp>
        <p:nvSpPr>
          <p:cNvPr id="3" name="Rectangle 2"/>
          <p:cNvSpPr/>
          <p:nvPr/>
        </p:nvSpPr>
        <p:spPr>
          <a:xfrm>
            <a:off x="381000" y="990600"/>
            <a:ext cx="2444836" cy="369332"/>
          </a:xfrm>
          <a:prstGeom prst="rect">
            <a:avLst/>
          </a:prstGeom>
          <a:solidFill>
            <a:srgbClr val="CCFF99"/>
          </a:solidFill>
        </p:spPr>
        <p:txBody>
          <a:bodyPr wrap="none">
            <a:spAutoFit/>
          </a:bodyPr>
          <a:lstStyle/>
          <a:p>
            <a:r>
              <a:rPr lang="en-US" b="1" dirty="0" err="1"/>
              <a:t>Materiale</a:t>
            </a:r>
            <a:r>
              <a:rPr lang="en-US" b="1" dirty="0"/>
              <a:t> </a:t>
            </a:r>
            <a:r>
              <a:rPr lang="en-US" b="1" dirty="0" err="1"/>
              <a:t>şi</a:t>
            </a:r>
            <a:r>
              <a:rPr lang="en-US" b="1" dirty="0"/>
              <a:t> </a:t>
            </a:r>
            <a:r>
              <a:rPr lang="en-US" b="1" dirty="0" err="1"/>
              <a:t>tratamente</a:t>
            </a:r>
            <a:endParaRPr lang="en-US" dirty="0"/>
          </a:p>
        </p:txBody>
      </p:sp>
      <p:sp>
        <p:nvSpPr>
          <p:cNvPr id="4" name="Rectangle 3"/>
          <p:cNvSpPr/>
          <p:nvPr/>
        </p:nvSpPr>
        <p:spPr>
          <a:xfrm>
            <a:off x="304800" y="1447800"/>
            <a:ext cx="8534400" cy="369332"/>
          </a:xfrm>
          <a:prstGeom prst="rect">
            <a:avLst/>
          </a:prstGeom>
        </p:spPr>
        <p:txBody>
          <a:bodyPr wrap="square">
            <a:spAutoFit/>
          </a:bodyPr>
          <a:lstStyle/>
          <a:p>
            <a:r>
              <a:rPr lang="vi-VN" b="1" dirty="0">
                <a:latin typeface="Calibri" pitchFamily="34" charset="0"/>
                <a:cs typeface="Calibri" pitchFamily="34" charset="0"/>
              </a:rPr>
              <a:t>Fontele </a:t>
            </a:r>
            <a:r>
              <a:rPr lang="vi-VN" dirty="0">
                <a:latin typeface="Calibri" pitchFamily="34" charset="0"/>
                <a:cs typeface="Calibri" pitchFamily="34" charset="0"/>
              </a:rPr>
              <a:t>asigură angrenajelor o amortizare bună la vibraţii şi calităţi antifricţiune.</a:t>
            </a:r>
            <a:endParaRPr lang="en-US" dirty="0">
              <a:latin typeface="Calibri" pitchFamily="34" charset="0"/>
              <a:cs typeface="Calibri" pitchFamily="34" charset="0"/>
            </a:endParaRPr>
          </a:p>
        </p:txBody>
      </p:sp>
      <p:sp>
        <p:nvSpPr>
          <p:cNvPr id="5" name="Rectangle 4"/>
          <p:cNvSpPr/>
          <p:nvPr/>
        </p:nvSpPr>
        <p:spPr>
          <a:xfrm>
            <a:off x="304800" y="1828800"/>
            <a:ext cx="8458200" cy="646331"/>
          </a:xfrm>
          <a:prstGeom prst="rect">
            <a:avLst/>
          </a:prstGeom>
        </p:spPr>
        <p:txBody>
          <a:bodyPr wrap="square">
            <a:spAutoFit/>
          </a:bodyPr>
          <a:lstStyle/>
          <a:p>
            <a:r>
              <a:rPr lang="vi-VN" b="1" dirty="0">
                <a:latin typeface="Calibri" pitchFamily="34" charset="0"/>
                <a:cs typeface="Calibri" pitchFamily="34" charset="0"/>
              </a:rPr>
              <a:t>Bronzurile </a:t>
            </a:r>
            <a:r>
              <a:rPr lang="vi-VN" dirty="0">
                <a:latin typeface="Calibri" pitchFamily="34" charset="0"/>
                <a:cs typeface="Calibri" pitchFamily="34" charset="0"/>
              </a:rPr>
              <a:t>(aliaje ale cuprului cu staniu) se folosesc în construcţia roţilor</a:t>
            </a:r>
            <a:r>
              <a:rPr lang="ro-RO" dirty="0">
                <a:latin typeface="Calibri" pitchFamily="34" charset="0"/>
                <a:cs typeface="Calibri" pitchFamily="34" charset="0"/>
              </a:rPr>
              <a:t> </a:t>
            </a:r>
            <a:r>
              <a:rPr lang="vi-VN" dirty="0">
                <a:latin typeface="Calibri" pitchFamily="34" charset="0"/>
                <a:cs typeface="Calibri" pitchFamily="34" charset="0"/>
              </a:rPr>
              <a:t>melcate, datorită</a:t>
            </a:r>
            <a:r>
              <a:rPr lang="ro-RO" dirty="0">
                <a:latin typeface="Calibri" pitchFamily="34" charset="0"/>
                <a:cs typeface="Calibri" pitchFamily="34" charset="0"/>
              </a:rPr>
              <a:t> </a:t>
            </a:r>
            <a:r>
              <a:rPr lang="vi-VN" dirty="0">
                <a:latin typeface="Calibri" pitchFamily="34" charset="0"/>
                <a:cs typeface="Calibri" pitchFamily="34" charset="0"/>
              </a:rPr>
              <a:t>calităţilor antifricţiune foarte bune</a:t>
            </a:r>
            <a:endParaRPr lang="en-US" dirty="0">
              <a:latin typeface="Calibri" pitchFamily="34" charset="0"/>
              <a:cs typeface="Calibri" pitchFamily="34" charset="0"/>
            </a:endParaRPr>
          </a:p>
        </p:txBody>
      </p:sp>
      <p:sp>
        <p:nvSpPr>
          <p:cNvPr id="6" name="Rectangle 5"/>
          <p:cNvSpPr/>
          <p:nvPr/>
        </p:nvSpPr>
        <p:spPr>
          <a:xfrm>
            <a:off x="304800" y="2438400"/>
            <a:ext cx="8077200" cy="646331"/>
          </a:xfrm>
          <a:prstGeom prst="rect">
            <a:avLst/>
          </a:prstGeom>
        </p:spPr>
        <p:txBody>
          <a:bodyPr wrap="square">
            <a:spAutoFit/>
          </a:bodyPr>
          <a:lstStyle/>
          <a:p>
            <a:r>
              <a:rPr lang="vi-VN" b="1" dirty="0">
                <a:latin typeface="Calibri" pitchFamily="34" charset="0"/>
                <a:cs typeface="Calibri" pitchFamily="34" charset="0"/>
              </a:rPr>
              <a:t>Materialele plastice </a:t>
            </a:r>
            <a:r>
              <a:rPr lang="vi-VN" dirty="0">
                <a:latin typeface="Calibri" pitchFamily="34" charset="0"/>
                <a:cs typeface="Calibri" pitchFamily="34" charset="0"/>
              </a:rPr>
              <a:t>au elasticitate mărită, dar caracteristici mecanice reduse, utilizându-se în</a:t>
            </a:r>
            <a:r>
              <a:rPr lang="ro-RO" dirty="0">
                <a:latin typeface="Calibri" pitchFamily="34" charset="0"/>
                <a:cs typeface="Calibri" pitchFamily="34" charset="0"/>
              </a:rPr>
              <a:t> </a:t>
            </a:r>
            <a:r>
              <a:rPr lang="en-US" dirty="0" err="1">
                <a:latin typeface="Calibri" pitchFamily="34" charset="0"/>
                <a:cs typeface="Calibri" pitchFamily="34" charset="0"/>
              </a:rPr>
              <a:t>construcţia</a:t>
            </a:r>
            <a:r>
              <a:rPr lang="en-US" dirty="0">
                <a:latin typeface="Calibri" pitchFamily="34" charset="0"/>
                <a:cs typeface="Calibri" pitchFamily="34" charset="0"/>
              </a:rPr>
              <a:t> </a:t>
            </a:r>
            <a:r>
              <a:rPr lang="en-US" dirty="0" err="1">
                <a:latin typeface="Calibri" pitchFamily="34" charset="0"/>
                <a:cs typeface="Calibri" pitchFamily="34" charset="0"/>
              </a:rPr>
              <a:t>roţilor</a:t>
            </a:r>
            <a:r>
              <a:rPr lang="en-US" dirty="0">
                <a:latin typeface="Calibri" pitchFamily="34" charset="0"/>
                <a:cs typeface="Calibri" pitchFamily="34" charset="0"/>
              </a:rPr>
              <a:t> </a:t>
            </a:r>
            <a:r>
              <a:rPr lang="en-US" dirty="0" err="1">
                <a:latin typeface="Calibri" pitchFamily="34" charset="0"/>
                <a:cs typeface="Calibri" pitchFamily="34" charset="0"/>
              </a:rPr>
              <a:t>dinţate</a:t>
            </a:r>
            <a:r>
              <a:rPr lang="en-US" dirty="0">
                <a:latin typeface="Calibri" pitchFamily="34" charset="0"/>
                <a:cs typeface="Calibri" pitchFamily="34" charset="0"/>
              </a:rPr>
              <a:t> </a:t>
            </a:r>
            <a:r>
              <a:rPr lang="en-US" dirty="0" err="1">
                <a:latin typeface="Calibri" pitchFamily="34" charset="0"/>
                <a:cs typeface="Calibri" pitchFamily="34" charset="0"/>
              </a:rPr>
              <a:t>puţin</a:t>
            </a:r>
            <a:r>
              <a:rPr lang="en-US" dirty="0">
                <a:latin typeface="Calibri" pitchFamily="34" charset="0"/>
                <a:cs typeface="Calibri" pitchFamily="34" charset="0"/>
              </a:rPr>
              <a:t> </a:t>
            </a:r>
            <a:r>
              <a:rPr lang="en-US" dirty="0" err="1">
                <a:latin typeface="Calibri" pitchFamily="34" charset="0"/>
                <a:cs typeface="Calibri" pitchFamily="34" charset="0"/>
              </a:rPr>
              <a:t>solicitate</a:t>
            </a:r>
            <a:r>
              <a:rPr lang="en-US" dirty="0">
                <a:latin typeface="Calibri" pitchFamily="34" charset="0"/>
                <a:cs typeface="Calibri" pitchFamily="34" charset="0"/>
              </a:rPr>
              <a:t>.</a:t>
            </a:r>
          </a:p>
        </p:txBody>
      </p:sp>
      <p:sp>
        <p:nvSpPr>
          <p:cNvPr id="7" name="Rectangle 6"/>
          <p:cNvSpPr/>
          <p:nvPr/>
        </p:nvSpPr>
        <p:spPr>
          <a:xfrm>
            <a:off x="457200" y="3200400"/>
            <a:ext cx="8458200" cy="3139321"/>
          </a:xfrm>
          <a:prstGeom prst="rect">
            <a:avLst/>
          </a:prstGeom>
        </p:spPr>
        <p:txBody>
          <a:bodyPr wrap="square">
            <a:spAutoFit/>
          </a:bodyPr>
          <a:lstStyle/>
          <a:p>
            <a:r>
              <a:rPr lang="en-US" b="1" dirty="0" err="1">
                <a:latin typeface="Calibri" pitchFamily="34" charset="0"/>
                <a:cs typeface="Calibri" pitchFamily="34" charset="0"/>
              </a:rPr>
              <a:t>Oţelurile</a:t>
            </a:r>
            <a:r>
              <a:rPr lang="en-US" b="1" dirty="0">
                <a:latin typeface="Calibri" pitchFamily="34" charset="0"/>
                <a:cs typeface="Calibri" pitchFamily="34" charset="0"/>
              </a:rPr>
              <a:t> </a:t>
            </a:r>
            <a:r>
              <a:rPr lang="en-US" dirty="0" err="1">
                <a:latin typeface="Calibri" pitchFamily="34" charset="0"/>
                <a:cs typeface="Calibri" pitchFamily="34" charset="0"/>
              </a:rPr>
              <a:t>sunt</a:t>
            </a:r>
            <a:r>
              <a:rPr lang="en-US" dirty="0">
                <a:latin typeface="Calibri" pitchFamily="34" charset="0"/>
                <a:cs typeface="Calibri" pitchFamily="34" charset="0"/>
              </a:rPr>
              <a:t> </a:t>
            </a:r>
            <a:r>
              <a:rPr lang="en-US" dirty="0" err="1">
                <a:latin typeface="Calibri" pitchFamily="34" charset="0"/>
                <a:cs typeface="Calibri" pitchFamily="34" charset="0"/>
              </a:rPr>
              <a:t>materialele</a:t>
            </a:r>
            <a:r>
              <a:rPr lang="en-US" dirty="0">
                <a:latin typeface="Calibri" pitchFamily="34" charset="0"/>
                <a:cs typeface="Calibri" pitchFamily="34" charset="0"/>
              </a:rPr>
              <a:t> </a:t>
            </a:r>
            <a:r>
              <a:rPr lang="en-US" dirty="0" err="1">
                <a:latin typeface="Calibri" pitchFamily="34" charset="0"/>
                <a:cs typeface="Calibri" pitchFamily="34" charset="0"/>
              </a:rPr>
              <a:t>cele</a:t>
            </a:r>
            <a:r>
              <a:rPr lang="en-US" dirty="0">
                <a:latin typeface="Calibri" pitchFamily="34" charset="0"/>
                <a:cs typeface="Calibri" pitchFamily="34" charset="0"/>
              </a:rPr>
              <a:t> </a:t>
            </a:r>
            <a:r>
              <a:rPr lang="en-US" dirty="0" err="1">
                <a:latin typeface="Calibri" pitchFamily="34" charset="0"/>
                <a:cs typeface="Calibri" pitchFamily="34" charset="0"/>
              </a:rPr>
              <a:t>mai</a:t>
            </a:r>
            <a:r>
              <a:rPr lang="en-US" dirty="0">
                <a:latin typeface="Calibri" pitchFamily="34" charset="0"/>
                <a:cs typeface="Calibri" pitchFamily="34" charset="0"/>
              </a:rPr>
              <a:t> </a:t>
            </a:r>
            <a:r>
              <a:rPr lang="en-US" dirty="0" err="1">
                <a:latin typeface="Calibri" pitchFamily="34" charset="0"/>
                <a:cs typeface="Calibri" pitchFamily="34" charset="0"/>
              </a:rPr>
              <a:t>utilizate</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construcţia</a:t>
            </a:r>
            <a:r>
              <a:rPr lang="en-US" dirty="0">
                <a:latin typeface="Calibri" pitchFamily="34" charset="0"/>
                <a:cs typeface="Calibri" pitchFamily="34" charset="0"/>
              </a:rPr>
              <a:t> </a:t>
            </a:r>
            <a:r>
              <a:rPr lang="en-US" dirty="0" err="1">
                <a:latin typeface="Calibri" pitchFamily="34" charset="0"/>
                <a:cs typeface="Calibri" pitchFamily="34" charset="0"/>
              </a:rPr>
              <a:t>roţilor</a:t>
            </a:r>
            <a:r>
              <a:rPr lang="en-US" dirty="0">
                <a:latin typeface="Calibri" pitchFamily="34" charset="0"/>
                <a:cs typeface="Calibri" pitchFamily="34" charset="0"/>
              </a:rPr>
              <a:t> </a:t>
            </a:r>
            <a:r>
              <a:rPr lang="en-US" dirty="0" err="1">
                <a:latin typeface="Calibri" pitchFamily="34" charset="0"/>
                <a:cs typeface="Calibri" pitchFamily="34" charset="0"/>
              </a:rPr>
              <a:t>dinţate</a:t>
            </a:r>
            <a:r>
              <a:rPr lang="en-US" dirty="0">
                <a:latin typeface="Calibri" pitchFamily="34" charset="0"/>
                <a:cs typeface="Calibri" pitchFamily="34" charset="0"/>
              </a:rPr>
              <a:t>. </a:t>
            </a:r>
            <a:r>
              <a:rPr lang="en-US" dirty="0" err="1">
                <a:latin typeface="Calibri" pitchFamily="34" charset="0"/>
                <a:cs typeface="Calibri" pitchFamily="34" charset="0"/>
              </a:rPr>
              <a:t>Oţelurile</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funcţie</a:t>
            </a:r>
            <a:r>
              <a:rPr lang="ro-RO" dirty="0">
                <a:latin typeface="Calibri" pitchFamily="34" charset="0"/>
                <a:cs typeface="Calibri" pitchFamily="34" charset="0"/>
              </a:rPr>
              <a:t> </a:t>
            </a:r>
            <a:r>
              <a:rPr lang="vi-VN" dirty="0">
                <a:latin typeface="Calibri" pitchFamily="34" charset="0"/>
                <a:cs typeface="Calibri" pitchFamily="34" charset="0"/>
              </a:rPr>
              <a:t>de proprietăţile lor mecanice şi de prelucrabilitate, se împart în oţeluri moi (cu duritate superficială</a:t>
            </a:r>
            <a:r>
              <a:rPr lang="ro-RO" dirty="0">
                <a:latin typeface="Calibri" pitchFamily="34" charset="0"/>
                <a:cs typeface="Calibri" pitchFamily="34" charset="0"/>
              </a:rPr>
              <a:t> </a:t>
            </a:r>
            <a:r>
              <a:rPr lang="it-IT" dirty="0">
                <a:latin typeface="Calibri" pitchFamily="34" charset="0"/>
                <a:cs typeface="Calibri" pitchFamily="34" charset="0"/>
              </a:rPr>
              <a:t>&lt; 350 HB) şi oţeluri dure (cu duritate superficială &gt; 350 HB).</a:t>
            </a:r>
            <a:endParaRPr lang="ro-RO" dirty="0">
              <a:latin typeface="Calibri" pitchFamily="34" charset="0"/>
              <a:cs typeface="Calibri" pitchFamily="34" charset="0"/>
            </a:endParaRPr>
          </a:p>
          <a:p>
            <a:r>
              <a:rPr lang="vi-VN" b="1" i="1" dirty="0">
                <a:solidFill>
                  <a:srgbClr val="C00000"/>
                </a:solidFill>
                <a:latin typeface="Calibri" pitchFamily="34" charset="0"/>
                <a:cs typeface="Calibri" pitchFamily="34" charset="0"/>
              </a:rPr>
              <a:t>Oţelurile de uz general</a:t>
            </a:r>
            <a:r>
              <a:rPr lang="vi-VN" dirty="0">
                <a:latin typeface="Calibri" pitchFamily="34" charset="0"/>
                <a:cs typeface="Calibri" pitchFamily="34" charset="0"/>
              </a:rPr>
              <a:t> pentru construcţii şi oţelurile turnate în piese nu se tratează termic</a:t>
            </a:r>
            <a:endParaRPr lang="ro-RO" dirty="0">
              <a:latin typeface="Calibri" pitchFamily="34" charset="0"/>
              <a:cs typeface="Calibri" pitchFamily="34" charset="0"/>
            </a:endParaRPr>
          </a:p>
          <a:p>
            <a:r>
              <a:rPr lang="vi-VN" b="1" i="1" dirty="0">
                <a:solidFill>
                  <a:srgbClr val="C00000"/>
                </a:solidFill>
                <a:latin typeface="Calibri" pitchFamily="34" charset="0"/>
                <a:cs typeface="Calibri" pitchFamily="34" charset="0"/>
              </a:rPr>
              <a:t>Oţelurile de îmbunătăţire </a:t>
            </a:r>
            <a:r>
              <a:rPr lang="vi-VN" dirty="0">
                <a:latin typeface="Calibri" pitchFamily="34" charset="0"/>
                <a:cs typeface="Calibri" pitchFamily="34" charset="0"/>
              </a:rPr>
              <a:t>au conţinutul de carbon &gt; 0,25℅, fiind folosite în </a:t>
            </a:r>
            <a:r>
              <a:rPr lang="ro-RO" dirty="0">
                <a:latin typeface="Calibri" pitchFamily="34" charset="0"/>
                <a:cs typeface="Calibri" pitchFamily="34" charset="0"/>
              </a:rPr>
              <a:t>c</a:t>
            </a:r>
            <a:r>
              <a:rPr lang="vi-VN" dirty="0">
                <a:latin typeface="Calibri" pitchFamily="34" charset="0"/>
                <a:cs typeface="Calibri" pitchFamily="34" charset="0"/>
              </a:rPr>
              <a:t>onstrucţia roţilor</a:t>
            </a:r>
            <a:r>
              <a:rPr lang="ro-RO" dirty="0">
                <a:latin typeface="Calibri" pitchFamily="34" charset="0"/>
                <a:cs typeface="Calibri" pitchFamily="34" charset="0"/>
              </a:rPr>
              <a:t> </a:t>
            </a:r>
            <a:r>
              <a:rPr lang="it-IT" dirty="0">
                <a:latin typeface="Calibri" pitchFamily="34" charset="0"/>
                <a:cs typeface="Calibri" pitchFamily="34" charset="0"/>
              </a:rPr>
              <a:t>dinţate încărcate cu sarcini mici sau medii.</a:t>
            </a:r>
            <a:r>
              <a:rPr lang="ro-RO" dirty="0">
                <a:latin typeface="Calibri" pitchFamily="34" charset="0"/>
                <a:cs typeface="Calibri" pitchFamily="34" charset="0"/>
              </a:rPr>
              <a:t> D</a:t>
            </a:r>
            <a:r>
              <a:rPr lang="vi-VN" dirty="0">
                <a:latin typeface="Calibri" pitchFamily="34" charset="0"/>
                <a:cs typeface="Calibri" pitchFamily="34" charset="0"/>
              </a:rPr>
              <a:t>upă tratament,</a:t>
            </a:r>
            <a:r>
              <a:rPr lang="fr-FR" dirty="0" err="1"/>
              <a:t>durităţi</a:t>
            </a:r>
            <a:r>
              <a:rPr lang="ro-RO" dirty="0"/>
              <a:t> </a:t>
            </a:r>
            <a:r>
              <a:rPr lang="it-IT" dirty="0">
                <a:latin typeface="Calibri" pitchFamily="34" charset="0"/>
                <a:cs typeface="Calibri" pitchFamily="34" charset="0"/>
              </a:rPr>
              <a:t>&lt;</a:t>
            </a:r>
            <a:r>
              <a:rPr lang="fr-FR" dirty="0"/>
              <a:t> 350 HB.</a:t>
            </a:r>
            <a:endParaRPr lang="ro-RO" dirty="0"/>
          </a:p>
          <a:p>
            <a:r>
              <a:rPr lang="fr-FR" b="1" i="1" dirty="0" err="1">
                <a:solidFill>
                  <a:srgbClr val="C00000"/>
                </a:solidFill>
              </a:rPr>
              <a:t>Oţelurile</a:t>
            </a:r>
            <a:r>
              <a:rPr lang="fr-FR" b="1" i="1" dirty="0">
                <a:solidFill>
                  <a:srgbClr val="C00000"/>
                </a:solidFill>
              </a:rPr>
              <a:t> de </a:t>
            </a:r>
            <a:r>
              <a:rPr lang="fr-FR" b="1" i="1" dirty="0" err="1">
                <a:solidFill>
                  <a:srgbClr val="C00000"/>
                </a:solidFill>
              </a:rPr>
              <a:t>cementare</a:t>
            </a:r>
            <a:r>
              <a:rPr lang="fr-FR" dirty="0"/>
              <a:t> au </a:t>
            </a:r>
            <a:r>
              <a:rPr lang="fr-FR" dirty="0" err="1"/>
              <a:t>conţinutul</a:t>
            </a:r>
            <a:r>
              <a:rPr lang="fr-FR" dirty="0"/>
              <a:t> de </a:t>
            </a:r>
            <a:r>
              <a:rPr lang="fr-FR" dirty="0" err="1"/>
              <a:t>carbon</a:t>
            </a:r>
            <a:r>
              <a:rPr lang="fr-FR" dirty="0"/>
              <a:t> &lt; 0,25%</a:t>
            </a:r>
            <a:r>
              <a:rPr lang="ro-RO" dirty="0"/>
              <a:t>. Prin cementare se face </a:t>
            </a:r>
            <a:r>
              <a:rPr lang="ro-RO" dirty="0">
                <a:latin typeface="Calibri" pitchFamily="34" charset="0"/>
                <a:cs typeface="Calibri" pitchFamily="34" charset="0"/>
              </a:rPr>
              <a:t> </a:t>
            </a:r>
            <a:r>
              <a:rPr lang="vi-VN" dirty="0">
                <a:latin typeface="Calibri" pitchFamily="34" charset="0"/>
                <a:cs typeface="Calibri" pitchFamily="34" charset="0"/>
              </a:rPr>
              <a:t>îmbogăţirea în carbon a stratului superficial al flancului dinţilor,</a:t>
            </a:r>
            <a:r>
              <a:rPr lang="ro-RO" dirty="0">
                <a:latin typeface="Calibri" pitchFamily="34" charset="0"/>
                <a:cs typeface="Calibri" pitchFamily="34" charset="0"/>
              </a:rPr>
              <a:t> </a:t>
            </a:r>
            <a:r>
              <a:rPr lang="it-IT" dirty="0">
                <a:latin typeface="Calibri" pitchFamily="34" charset="0"/>
                <a:cs typeface="Calibri" pitchFamily="34" charset="0"/>
              </a:rPr>
              <a:t>se obţine o duritate mare a stratului superficial</a:t>
            </a:r>
            <a:r>
              <a:rPr lang="ro-RO" dirty="0">
                <a:latin typeface="Calibri" pitchFamily="34" charset="0"/>
                <a:cs typeface="Calibri" pitchFamily="34" charset="0"/>
              </a:rPr>
              <a:t> </a:t>
            </a:r>
            <a:r>
              <a:rPr lang="vi-VN" dirty="0">
                <a:latin typeface="Calibri" pitchFamily="34" charset="0"/>
                <a:cs typeface="Calibri" pitchFamily="34" charset="0"/>
              </a:rPr>
              <a:t>(52…62 HRC) şi un miez care îşi păstrează tenacitatea</a:t>
            </a:r>
            <a:r>
              <a:rPr lang="vi-VN" dirty="0"/>
              <a:t>.</a:t>
            </a:r>
            <a:endParaRPr lang="ro-RO" dirty="0">
              <a:latin typeface="Calibri" pitchFamily="34" charset="0"/>
              <a:cs typeface="Calibri" pitchFamily="34" charset="0"/>
            </a:endParaRPr>
          </a:p>
          <a:p>
            <a:endParaRPr lang="en-US" dirty="0">
              <a:latin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2453172" cy="369332"/>
          </a:xfrm>
          <a:prstGeom prst="rect">
            <a:avLst/>
          </a:prstGeom>
          <a:solidFill>
            <a:srgbClr val="FF99FF"/>
          </a:solidFill>
        </p:spPr>
        <p:txBody>
          <a:bodyPr wrap="none">
            <a:spAutoFit/>
          </a:bodyPr>
          <a:lstStyle/>
          <a:p>
            <a:r>
              <a:rPr lang="en-US" b="1" dirty="0" err="1"/>
              <a:t>Elemente</a:t>
            </a:r>
            <a:r>
              <a:rPr lang="en-US" b="1" dirty="0"/>
              <a:t> de </a:t>
            </a:r>
            <a:r>
              <a:rPr lang="en-US" b="1" dirty="0" err="1"/>
              <a:t>tehnologie</a:t>
            </a:r>
            <a:endParaRPr lang="en-US" dirty="0"/>
          </a:p>
        </p:txBody>
      </p:sp>
      <p:sp>
        <p:nvSpPr>
          <p:cNvPr id="3" name="Rectangle 2"/>
          <p:cNvSpPr/>
          <p:nvPr/>
        </p:nvSpPr>
        <p:spPr>
          <a:xfrm>
            <a:off x="103682" y="839449"/>
            <a:ext cx="8915400" cy="1754326"/>
          </a:xfrm>
          <a:prstGeom prst="rect">
            <a:avLst/>
          </a:prstGeom>
        </p:spPr>
        <p:txBody>
          <a:bodyPr wrap="square">
            <a:spAutoFit/>
          </a:bodyPr>
          <a:lstStyle/>
          <a:p>
            <a:r>
              <a:rPr lang="vi-VN" dirty="0">
                <a:latin typeface="Calibri" pitchFamily="34" charset="0"/>
                <a:cs typeface="Calibri" pitchFamily="34" charset="0"/>
              </a:rPr>
              <a:t>Prelucrarea danturii roţilor dinţate cilindrice se realizează prin</a:t>
            </a:r>
            <a:r>
              <a:rPr lang="ro-RO" dirty="0">
                <a:latin typeface="Calibri" pitchFamily="34" charset="0"/>
                <a:cs typeface="Calibri" pitchFamily="34" charset="0"/>
              </a:rPr>
              <a:t>:</a:t>
            </a:r>
          </a:p>
          <a:p>
            <a:r>
              <a:rPr lang="vi-VN" b="1" i="1" dirty="0">
                <a:solidFill>
                  <a:srgbClr val="C00000"/>
                </a:solidFill>
                <a:latin typeface="Calibri" pitchFamily="34" charset="0"/>
                <a:cs typeface="Calibri" pitchFamily="34" charset="0"/>
              </a:rPr>
              <a:t> </a:t>
            </a:r>
            <a:r>
              <a:rPr lang="ro-RO" b="1" i="1" dirty="0">
                <a:solidFill>
                  <a:srgbClr val="C00000"/>
                </a:solidFill>
                <a:latin typeface="Calibri" pitchFamily="34" charset="0"/>
                <a:cs typeface="Calibri" pitchFamily="34" charset="0"/>
              </a:rPr>
              <a:t>- F</a:t>
            </a:r>
            <a:r>
              <a:rPr lang="vi-VN" b="1" i="1" dirty="0">
                <a:solidFill>
                  <a:srgbClr val="C00000"/>
                </a:solidFill>
                <a:latin typeface="Calibri" pitchFamily="34" charset="0"/>
                <a:cs typeface="Calibri" pitchFamily="34" charset="0"/>
              </a:rPr>
              <a:t>rezare </a:t>
            </a:r>
            <a:r>
              <a:rPr lang="vi-VN" dirty="0">
                <a:latin typeface="Calibri" pitchFamily="34" charset="0"/>
                <a:cs typeface="Calibri" pitchFamily="34" charset="0"/>
              </a:rPr>
              <a:t>(prin copiere) sau prin</a:t>
            </a:r>
            <a:r>
              <a:rPr lang="ro-RO" dirty="0">
                <a:latin typeface="Calibri" pitchFamily="34" charset="0"/>
                <a:cs typeface="Calibri" pitchFamily="34" charset="0"/>
              </a:rPr>
              <a:t> </a:t>
            </a:r>
            <a:r>
              <a:rPr lang="it-IT" dirty="0">
                <a:latin typeface="Calibri" pitchFamily="34" charset="0"/>
                <a:cs typeface="Calibri" pitchFamily="34" charset="0"/>
              </a:rPr>
              <a:t>rulare (rostogolire).</a:t>
            </a:r>
            <a:endParaRPr lang="ro-RO" dirty="0">
              <a:latin typeface="Calibri" pitchFamily="34" charset="0"/>
              <a:cs typeface="Calibri" pitchFamily="34" charset="0"/>
            </a:endParaRPr>
          </a:p>
          <a:p>
            <a:r>
              <a:rPr lang="it-IT" dirty="0">
                <a:latin typeface="Calibri" pitchFamily="34" charset="0"/>
                <a:cs typeface="Calibri" pitchFamily="34" charset="0"/>
              </a:rPr>
              <a:t> </a:t>
            </a:r>
            <a:r>
              <a:rPr lang="it-IT" i="1" dirty="0">
                <a:solidFill>
                  <a:srgbClr val="0070C0"/>
                </a:solidFill>
                <a:latin typeface="Calibri" pitchFamily="34" charset="0"/>
                <a:cs typeface="Calibri" pitchFamily="34" charset="0"/>
              </a:rPr>
              <a:t>Frezarea prin copiere </a:t>
            </a:r>
            <a:r>
              <a:rPr lang="it-IT" dirty="0">
                <a:latin typeface="Calibri" pitchFamily="34" charset="0"/>
                <a:cs typeface="Calibri" pitchFamily="34" charset="0"/>
              </a:rPr>
              <a:t>se realizează cu scule profilate după forma golului dintre</a:t>
            </a:r>
            <a:r>
              <a:rPr lang="ro-RO" dirty="0">
                <a:latin typeface="Calibri" pitchFamily="34" charset="0"/>
                <a:cs typeface="Calibri" pitchFamily="34" charset="0"/>
              </a:rPr>
              <a:t> </a:t>
            </a:r>
            <a:r>
              <a:rPr lang="pt-BR" dirty="0"/>
              <a:t>dinţi: freză disc </a:t>
            </a:r>
            <a:r>
              <a:rPr lang="ro-RO" dirty="0"/>
              <a:t>fig. a </a:t>
            </a:r>
            <a:r>
              <a:rPr lang="pt-BR" dirty="0"/>
              <a:t>sau freză deget</a:t>
            </a:r>
            <a:r>
              <a:rPr lang="ro-RO" dirty="0"/>
              <a:t> fig. b  - productivitate mica.</a:t>
            </a:r>
          </a:p>
          <a:p>
            <a:r>
              <a:rPr lang="it-IT" dirty="0">
                <a:latin typeface="Calibri" pitchFamily="34" charset="0"/>
                <a:cs typeface="Calibri" pitchFamily="34" charset="0"/>
              </a:rPr>
              <a:t> </a:t>
            </a:r>
            <a:r>
              <a:rPr lang="it-IT" i="1" dirty="0">
                <a:solidFill>
                  <a:srgbClr val="0070C0"/>
                </a:solidFill>
                <a:latin typeface="Calibri" pitchFamily="34" charset="0"/>
                <a:cs typeface="Calibri" pitchFamily="34" charset="0"/>
              </a:rPr>
              <a:t>Frezarea </a:t>
            </a:r>
            <a:r>
              <a:rPr lang="vi-VN" dirty="0">
                <a:latin typeface="Calibri" pitchFamily="34" charset="0"/>
                <a:cs typeface="Calibri" pitchFamily="34" charset="0"/>
              </a:rPr>
              <a:t> </a:t>
            </a:r>
            <a:r>
              <a:rPr lang="vi-VN" i="1" dirty="0">
                <a:solidFill>
                  <a:srgbClr val="0070C0"/>
                </a:solidFill>
                <a:latin typeface="Calibri" pitchFamily="34" charset="0"/>
                <a:cs typeface="Calibri" pitchFamily="34" charset="0"/>
              </a:rPr>
              <a:t>prin rulare </a:t>
            </a:r>
            <a:r>
              <a:rPr lang="vi-VN" dirty="0">
                <a:latin typeface="Calibri" pitchFamily="34" charset="0"/>
                <a:cs typeface="Calibri" pitchFamily="34" charset="0"/>
              </a:rPr>
              <a:t>a danturii se realizează cu freză melc</a:t>
            </a:r>
            <a:r>
              <a:rPr lang="ro-RO" dirty="0">
                <a:latin typeface="Calibri" pitchFamily="34" charset="0"/>
                <a:cs typeface="Calibri" pitchFamily="34" charset="0"/>
              </a:rPr>
              <a:t> </a:t>
            </a:r>
            <a:r>
              <a:rPr lang="ro-RO" dirty="0"/>
              <a:t>fig. c </a:t>
            </a:r>
            <a:endParaRPr lang="ro-RO" dirty="0">
              <a:latin typeface="Calibri" pitchFamily="34" charset="0"/>
              <a:cs typeface="Calibri" pitchFamily="34" charset="0"/>
            </a:endParaRPr>
          </a:p>
          <a:p>
            <a:r>
              <a:rPr lang="ro-RO" dirty="0">
                <a:latin typeface="Calibri" pitchFamily="34" charset="0"/>
                <a:cs typeface="Calibri" pitchFamily="34" charset="0"/>
              </a:rPr>
              <a:t>- </a:t>
            </a:r>
            <a:r>
              <a:rPr lang="ro-RO" b="1" i="1" dirty="0">
                <a:solidFill>
                  <a:srgbClr val="C00000"/>
                </a:solidFill>
                <a:latin typeface="Calibri" pitchFamily="34" charset="0"/>
                <a:cs typeface="Calibri" pitchFamily="34" charset="0"/>
              </a:rPr>
              <a:t>Mortezare </a:t>
            </a:r>
            <a:r>
              <a:rPr lang="ro-RO" b="1" i="1" dirty="0">
                <a:solidFill>
                  <a:srgbClr val="0070C0"/>
                </a:solidFill>
                <a:latin typeface="Calibri" pitchFamily="34" charset="0"/>
                <a:cs typeface="Calibri" pitchFamily="34" charset="0"/>
              </a:rPr>
              <a:t>(</a:t>
            </a:r>
            <a:r>
              <a:rPr lang="ro-RO" i="1" dirty="0">
                <a:solidFill>
                  <a:srgbClr val="0070C0"/>
                </a:solidFill>
                <a:latin typeface="Calibri" pitchFamily="34" charset="0"/>
                <a:cs typeface="Calibri" pitchFamily="34" charset="0"/>
              </a:rPr>
              <a:t>prin rulare</a:t>
            </a:r>
            <a:r>
              <a:rPr lang="ro-RO" b="1" i="1" dirty="0">
                <a:solidFill>
                  <a:srgbClr val="0070C0"/>
                </a:solidFill>
                <a:latin typeface="Calibri" pitchFamily="34" charset="0"/>
                <a:cs typeface="Calibri" pitchFamily="34" charset="0"/>
              </a:rPr>
              <a:t>)  </a:t>
            </a:r>
            <a:r>
              <a:rPr lang="vi-VN" dirty="0">
                <a:latin typeface="Calibri" pitchFamily="34" charset="0"/>
                <a:cs typeface="Calibri" pitchFamily="34" charset="0"/>
              </a:rPr>
              <a:t>cu cuţit pieptene</a:t>
            </a:r>
            <a:r>
              <a:rPr lang="ro-RO" dirty="0">
                <a:latin typeface="Calibri" pitchFamily="34" charset="0"/>
                <a:cs typeface="Calibri" pitchFamily="34" charset="0"/>
              </a:rPr>
              <a:t> </a:t>
            </a:r>
            <a:r>
              <a:rPr lang="ro-RO" dirty="0"/>
              <a:t>fig. d</a:t>
            </a:r>
            <a:r>
              <a:rPr lang="vi-VN" dirty="0">
                <a:latin typeface="Calibri" pitchFamily="34" charset="0"/>
                <a:cs typeface="Calibri" pitchFamily="34" charset="0"/>
              </a:rPr>
              <a:t> sau cuţit roată</a:t>
            </a:r>
            <a:r>
              <a:rPr lang="ro-RO" dirty="0">
                <a:latin typeface="Calibri" pitchFamily="34" charset="0"/>
                <a:cs typeface="Calibri" pitchFamily="34" charset="0"/>
              </a:rPr>
              <a:t> </a:t>
            </a:r>
            <a:r>
              <a:rPr lang="ro-RO" dirty="0"/>
              <a:t>fig. e , f</a:t>
            </a:r>
            <a:r>
              <a:rPr lang="ro-RO" dirty="0">
                <a:latin typeface="Calibri" pitchFamily="34" charset="0"/>
                <a:cs typeface="Calibri" pitchFamily="34" charset="0"/>
              </a:rPr>
              <a:t>;</a:t>
            </a:r>
            <a:endParaRPr lang="en-US" b="1" i="1" dirty="0">
              <a:solidFill>
                <a:srgbClr val="C00000"/>
              </a:solidFill>
              <a:latin typeface="Calibri" pitchFamily="34" charset="0"/>
              <a:cs typeface="Calibri" pitchFamily="34" charset="0"/>
            </a:endParaRPr>
          </a:p>
        </p:txBody>
      </p:sp>
      <p:pic>
        <p:nvPicPr>
          <p:cNvPr id="36866" name="Picture 2"/>
          <p:cNvPicPr>
            <a:picLocks noChangeAspect="1" noChangeArrowheads="1"/>
          </p:cNvPicPr>
          <p:nvPr/>
        </p:nvPicPr>
        <p:blipFill>
          <a:blip r:embed="rId3" cstate="print"/>
          <a:srcRect/>
          <a:stretch>
            <a:fillRect/>
          </a:stretch>
        </p:blipFill>
        <p:spPr bwMode="auto">
          <a:xfrm>
            <a:off x="1321067" y="2514600"/>
            <a:ext cx="6070333" cy="428759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077200" cy="369332"/>
          </a:xfrm>
          <a:prstGeom prst="rect">
            <a:avLst/>
          </a:prstGeom>
          <a:solidFill>
            <a:srgbClr val="FF99FF"/>
          </a:solidFill>
        </p:spPr>
        <p:txBody>
          <a:bodyPr wrap="square">
            <a:spAutoFit/>
          </a:bodyPr>
          <a:lstStyle/>
          <a:p>
            <a:r>
              <a:rPr lang="en-US" b="1" dirty="0"/>
              <a:t>CALCULUL DE REZISTENŢĂ AL ANGRENAJELOR CILINDRICE CU</a:t>
            </a:r>
            <a:r>
              <a:rPr lang="ro-RO" b="1" dirty="0"/>
              <a:t> </a:t>
            </a:r>
            <a:r>
              <a:rPr lang="en-US" b="1" dirty="0"/>
              <a:t>DANTURĂ DREAPTĂ</a:t>
            </a:r>
            <a:endParaRPr lang="en-US" dirty="0"/>
          </a:p>
        </p:txBody>
      </p:sp>
      <p:sp>
        <p:nvSpPr>
          <p:cNvPr id="3" name="Rectangle 2"/>
          <p:cNvSpPr/>
          <p:nvPr/>
        </p:nvSpPr>
        <p:spPr>
          <a:xfrm>
            <a:off x="304800" y="685800"/>
            <a:ext cx="8534400" cy="646331"/>
          </a:xfrm>
          <a:prstGeom prst="rect">
            <a:avLst/>
          </a:prstGeom>
          <a:solidFill>
            <a:srgbClr val="FFFF00"/>
          </a:solidFill>
        </p:spPr>
        <p:txBody>
          <a:bodyPr wrap="square">
            <a:spAutoFit/>
          </a:bodyPr>
          <a:lstStyle/>
          <a:p>
            <a:r>
              <a:rPr lang="ro-RO" dirty="0">
                <a:latin typeface="Calibri" pitchFamily="34" charset="0"/>
                <a:cs typeface="Calibri" pitchFamily="34" charset="0"/>
              </a:rPr>
              <a:t>S</a:t>
            </a:r>
            <a:r>
              <a:rPr lang="vi-VN" dirty="0">
                <a:latin typeface="Calibri" pitchFamily="34" charset="0"/>
                <a:cs typeface="Calibri" pitchFamily="34" charset="0"/>
              </a:rPr>
              <a:t>cop</a:t>
            </a:r>
            <a:r>
              <a:rPr lang="ro-RO" dirty="0">
                <a:latin typeface="Calibri" pitchFamily="34" charset="0"/>
                <a:cs typeface="Calibri" pitchFamily="34" charset="0"/>
              </a:rPr>
              <a:t>ul c</a:t>
            </a:r>
            <a:r>
              <a:rPr lang="vi-VN" dirty="0">
                <a:latin typeface="Calibri" pitchFamily="34" charset="0"/>
                <a:cs typeface="Calibri" pitchFamily="34" charset="0"/>
              </a:rPr>
              <a:t>alculul</a:t>
            </a:r>
            <a:r>
              <a:rPr lang="ro-RO" dirty="0">
                <a:latin typeface="Calibri" pitchFamily="34" charset="0"/>
                <a:cs typeface="Calibri" pitchFamily="34" charset="0"/>
              </a:rPr>
              <a:t>ui</a:t>
            </a:r>
            <a:r>
              <a:rPr lang="vi-VN" dirty="0">
                <a:latin typeface="Calibri" pitchFamily="34" charset="0"/>
                <a:cs typeface="Calibri" pitchFamily="34" charset="0"/>
              </a:rPr>
              <a:t> de rezistenţă </a:t>
            </a:r>
            <a:r>
              <a:rPr lang="ro-RO" dirty="0">
                <a:latin typeface="Calibri" pitchFamily="34" charset="0"/>
                <a:cs typeface="Calibri" pitchFamily="34" charset="0"/>
              </a:rPr>
              <a:t>este de a evita aparatiţia prematură a </a:t>
            </a:r>
            <a:r>
              <a:rPr lang="vi-VN" dirty="0">
                <a:latin typeface="Calibri" pitchFamily="34" charset="0"/>
                <a:cs typeface="Calibri" pitchFamily="34" charset="0"/>
              </a:rPr>
              <a:t>pittingul</a:t>
            </a:r>
            <a:r>
              <a:rPr lang="en-US" dirty="0" err="1">
                <a:latin typeface="Calibri" pitchFamily="34" charset="0"/>
                <a:cs typeface="Calibri" pitchFamily="34" charset="0"/>
              </a:rPr>
              <a:t>ui</a:t>
            </a:r>
            <a:r>
              <a:rPr lang="vi-VN" dirty="0">
                <a:latin typeface="Calibri" pitchFamily="34" charset="0"/>
                <a:cs typeface="Calibri" pitchFamily="34" charset="0"/>
              </a:rPr>
              <a:t> datorită solicitării de contact şi</a:t>
            </a:r>
            <a:r>
              <a:rPr lang="ro-RO" dirty="0">
                <a:latin typeface="Calibri" pitchFamily="34" charset="0"/>
                <a:cs typeface="Calibri" pitchFamily="34" charset="0"/>
              </a:rPr>
              <a:t> a </a:t>
            </a:r>
            <a:r>
              <a:rPr lang="vi-VN" dirty="0">
                <a:latin typeface="Calibri" pitchFamily="34" charset="0"/>
                <a:cs typeface="Calibri" pitchFamily="34" charset="0"/>
              </a:rPr>
              <a:t>ruper</a:t>
            </a:r>
            <a:r>
              <a:rPr lang="ro-RO" dirty="0">
                <a:latin typeface="Calibri" pitchFamily="34" charset="0"/>
                <a:cs typeface="Calibri" pitchFamily="34" charset="0"/>
              </a:rPr>
              <a:t>ii</a:t>
            </a:r>
            <a:r>
              <a:rPr lang="vi-VN" dirty="0">
                <a:latin typeface="Calibri" pitchFamily="34" charset="0"/>
                <a:cs typeface="Calibri" pitchFamily="34" charset="0"/>
              </a:rPr>
              <a:t> dinţilor prin oboseală, datorită solicitării de </a:t>
            </a:r>
            <a:r>
              <a:rPr lang="ro-RO" dirty="0">
                <a:latin typeface="Calibri" pitchFamily="34" charset="0"/>
                <a:cs typeface="Calibri" pitchFamily="34" charset="0"/>
              </a:rPr>
              <a:t>î</a:t>
            </a:r>
            <a:r>
              <a:rPr lang="vi-VN" dirty="0">
                <a:latin typeface="Calibri" pitchFamily="34" charset="0"/>
                <a:cs typeface="Calibri" pitchFamily="34" charset="0"/>
              </a:rPr>
              <a:t>ncovoiere.</a:t>
            </a:r>
            <a:endParaRPr lang="en-US" dirty="0">
              <a:latin typeface="Calibri" pitchFamily="34" charset="0"/>
              <a:cs typeface="Calibri" pitchFamily="34" charset="0"/>
            </a:endParaRPr>
          </a:p>
        </p:txBody>
      </p:sp>
      <p:sp>
        <p:nvSpPr>
          <p:cNvPr id="4" name="Rectangle 3"/>
          <p:cNvSpPr/>
          <p:nvPr/>
        </p:nvSpPr>
        <p:spPr>
          <a:xfrm>
            <a:off x="228600" y="1371600"/>
            <a:ext cx="3239285" cy="369332"/>
          </a:xfrm>
          <a:prstGeom prst="rect">
            <a:avLst/>
          </a:prstGeom>
        </p:spPr>
        <p:txBody>
          <a:bodyPr wrap="none">
            <a:spAutoFit/>
          </a:bodyPr>
          <a:lstStyle/>
          <a:p>
            <a:r>
              <a:rPr lang="en-US" b="1" dirty="0" err="1"/>
              <a:t>Calculul</a:t>
            </a:r>
            <a:r>
              <a:rPr lang="en-US" b="1" dirty="0"/>
              <a:t> la </a:t>
            </a:r>
            <a:r>
              <a:rPr lang="en-US" b="1" dirty="0" err="1"/>
              <a:t>solicitarea</a:t>
            </a:r>
            <a:r>
              <a:rPr lang="en-US" b="1" dirty="0"/>
              <a:t> de contact</a:t>
            </a:r>
            <a:endParaRPr lang="en-US" dirty="0"/>
          </a:p>
        </p:txBody>
      </p:sp>
      <p:sp>
        <p:nvSpPr>
          <p:cNvPr id="5" name="Rectangle 4"/>
          <p:cNvSpPr/>
          <p:nvPr/>
        </p:nvSpPr>
        <p:spPr>
          <a:xfrm>
            <a:off x="3429000" y="1371600"/>
            <a:ext cx="5486400" cy="646331"/>
          </a:xfrm>
          <a:prstGeom prst="rect">
            <a:avLst/>
          </a:prstGeom>
        </p:spPr>
        <p:txBody>
          <a:bodyPr wrap="square">
            <a:spAutoFit/>
          </a:bodyPr>
          <a:lstStyle/>
          <a:p>
            <a:r>
              <a:rPr lang="ro-RO" dirty="0">
                <a:latin typeface="Calibri" pitchFamily="34" charset="0"/>
                <a:cs typeface="Calibri" pitchFamily="34" charset="0"/>
              </a:rPr>
              <a:t>Se consideră t</a:t>
            </a:r>
            <a:r>
              <a:rPr lang="en-US" dirty="0" err="1">
                <a:latin typeface="Calibri" pitchFamily="34" charset="0"/>
                <a:cs typeface="Calibri" pitchFamily="34" charset="0"/>
              </a:rPr>
              <a:t>ensiu</a:t>
            </a:r>
            <a:r>
              <a:rPr lang="ro-RO" dirty="0">
                <a:latin typeface="Calibri" pitchFamily="34" charset="0"/>
                <a:cs typeface="Calibri" pitchFamily="34" charset="0"/>
              </a:rPr>
              <a:t>nea </a:t>
            </a:r>
            <a:r>
              <a:rPr lang="pt-BR" dirty="0">
                <a:latin typeface="Calibri" pitchFamily="34" charset="0"/>
                <a:cs typeface="Calibri" pitchFamily="34" charset="0"/>
              </a:rPr>
              <a:t>maxim</a:t>
            </a:r>
            <a:r>
              <a:rPr lang="ro-RO" dirty="0">
                <a:latin typeface="Calibri" pitchFamily="34" charset="0"/>
                <a:cs typeface="Calibri" pitchFamily="34" charset="0"/>
              </a:rPr>
              <a:t>ă</a:t>
            </a:r>
            <a:r>
              <a:rPr lang="pt-BR" dirty="0">
                <a:latin typeface="Calibri" pitchFamily="34" charset="0"/>
                <a:cs typeface="Calibri" pitchFamily="34" charset="0"/>
              </a:rPr>
              <a:t> de contact stabilită de Hertz pentru contactul după generatoare</a:t>
            </a:r>
            <a:r>
              <a:rPr lang="ro-RO" dirty="0">
                <a:latin typeface="Calibri" pitchFamily="34" charset="0"/>
                <a:cs typeface="Calibri" pitchFamily="34" charset="0"/>
              </a:rPr>
              <a:t>a</a:t>
            </a:r>
            <a:r>
              <a:rPr lang="pt-BR" dirty="0">
                <a:latin typeface="Calibri" pitchFamily="34" charset="0"/>
                <a:cs typeface="Calibri" pitchFamily="34" charset="0"/>
              </a:rPr>
              <a:t> a doi cilindri</a:t>
            </a:r>
            <a:r>
              <a:rPr lang="ro-RO" dirty="0">
                <a:latin typeface="Calibri" pitchFamily="34" charset="0"/>
                <a:cs typeface="Calibri" pitchFamily="34" charset="0"/>
              </a:rPr>
              <a:t>: </a:t>
            </a:r>
            <a:endParaRPr lang="en-US" dirty="0">
              <a:latin typeface="Calibri" pitchFamily="34" charset="0"/>
              <a:cs typeface="Calibri" pitchFamily="34" charset="0"/>
            </a:endParaRPr>
          </a:p>
        </p:txBody>
      </p:sp>
      <p:graphicFrame>
        <p:nvGraphicFramePr>
          <p:cNvPr id="37890" name="Object 2"/>
          <p:cNvGraphicFramePr>
            <a:graphicFrameLocks noChangeAspect="1"/>
          </p:cNvGraphicFramePr>
          <p:nvPr/>
        </p:nvGraphicFramePr>
        <p:xfrm>
          <a:off x="609600" y="1752600"/>
          <a:ext cx="1600200" cy="723003"/>
        </p:xfrm>
        <a:graphic>
          <a:graphicData uri="http://schemas.openxmlformats.org/presentationml/2006/ole">
            <mc:AlternateContent xmlns:mc="http://schemas.openxmlformats.org/markup-compatibility/2006">
              <mc:Choice xmlns:v="urn:schemas-microsoft-com:vml" Requires="v">
                <p:oleObj spid="_x0000_s37906" name="Equation" r:id="rId3" imgW="1066680" imgH="482400" progId="Equation.3">
                  <p:embed/>
                </p:oleObj>
              </mc:Choice>
              <mc:Fallback>
                <p:oleObj name="Equation" r:id="rId3" imgW="106668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1600200" cy="723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286000" y="2057400"/>
            <a:ext cx="6858000" cy="923330"/>
          </a:xfrm>
          <a:prstGeom prst="rect">
            <a:avLst/>
          </a:prstGeom>
        </p:spPr>
        <p:txBody>
          <a:bodyPr wrap="square">
            <a:spAutoFit/>
          </a:bodyPr>
          <a:lstStyle/>
          <a:p>
            <a:r>
              <a:rPr lang="vi-VN" dirty="0">
                <a:latin typeface="Calibri" pitchFamily="34" charset="0"/>
                <a:cs typeface="Calibri" pitchFamily="34" charset="0"/>
              </a:rPr>
              <a:t>în care: </a:t>
            </a:r>
            <a:r>
              <a:rPr lang="vi-VN" i="1" dirty="0">
                <a:latin typeface="Calibri" pitchFamily="34" charset="0"/>
                <a:cs typeface="Calibri" pitchFamily="34" charset="0"/>
              </a:rPr>
              <a:t>F</a:t>
            </a:r>
            <a:r>
              <a:rPr lang="vi-VN" sz="1200" i="1" dirty="0">
                <a:latin typeface="Calibri" pitchFamily="34" charset="0"/>
                <a:cs typeface="Calibri" pitchFamily="34" charset="0"/>
              </a:rPr>
              <a:t>n</a:t>
            </a:r>
            <a:r>
              <a:rPr lang="vi-VN" i="1" dirty="0">
                <a:latin typeface="Calibri" pitchFamily="34" charset="0"/>
                <a:cs typeface="Calibri" pitchFamily="34" charset="0"/>
              </a:rPr>
              <a:t> reprezintă forţa normală la suprafeţele în contact dintre cei doi cilindri; l</a:t>
            </a:r>
            <a:r>
              <a:rPr lang="vi-VN" sz="1200" i="1" dirty="0">
                <a:latin typeface="Calibri" pitchFamily="34" charset="0"/>
                <a:cs typeface="Calibri" pitchFamily="34" charset="0"/>
              </a:rPr>
              <a:t>k</a:t>
            </a:r>
            <a:r>
              <a:rPr lang="vi-VN" i="1" dirty="0">
                <a:latin typeface="Calibri" pitchFamily="34" charset="0"/>
                <a:cs typeface="Calibri" pitchFamily="34" charset="0"/>
              </a:rPr>
              <a:t>=B – lungimea</a:t>
            </a:r>
            <a:r>
              <a:rPr lang="ro-RO" i="1" dirty="0">
                <a:latin typeface="Calibri" pitchFamily="34" charset="0"/>
                <a:cs typeface="Calibri" pitchFamily="34" charset="0"/>
              </a:rPr>
              <a:t> </a:t>
            </a:r>
            <a:r>
              <a:rPr lang="en-US" i="1" dirty="0" err="1">
                <a:latin typeface="Calibri" pitchFamily="34" charset="0"/>
                <a:cs typeface="Calibri" pitchFamily="34" charset="0"/>
              </a:rPr>
              <a:t>liniei</a:t>
            </a:r>
            <a:r>
              <a:rPr lang="en-US" i="1" dirty="0">
                <a:latin typeface="Calibri" pitchFamily="34" charset="0"/>
                <a:cs typeface="Calibri" pitchFamily="34" charset="0"/>
              </a:rPr>
              <a:t> de contact; Z</a:t>
            </a:r>
            <a:r>
              <a:rPr lang="en-US" sz="1050" i="1" dirty="0">
                <a:latin typeface="Calibri" pitchFamily="34" charset="0"/>
                <a:cs typeface="Calibri" pitchFamily="34" charset="0"/>
              </a:rPr>
              <a:t>E</a:t>
            </a:r>
            <a:r>
              <a:rPr lang="en-US" i="1" dirty="0">
                <a:latin typeface="Calibri" pitchFamily="34" charset="0"/>
                <a:cs typeface="Calibri" pitchFamily="34" charset="0"/>
              </a:rPr>
              <a:t> – </a:t>
            </a:r>
            <a:r>
              <a:rPr lang="en-US" i="1" dirty="0" err="1">
                <a:latin typeface="Calibri" pitchFamily="34" charset="0"/>
                <a:cs typeface="Calibri" pitchFamily="34" charset="0"/>
              </a:rPr>
              <a:t>factorul</a:t>
            </a:r>
            <a:r>
              <a:rPr lang="en-US" i="1" dirty="0">
                <a:latin typeface="Calibri" pitchFamily="34" charset="0"/>
                <a:cs typeface="Calibri" pitchFamily="34" charset="0"/>
              </a:rPr>
              <a:t> de </a:t>
            </a:r>
            <a:r>
              <a:rPr lang="en-US" i="1" dirty="0" err="1">
                <a:latin typeface="Calibri" pitchFamily="34" charset="0"/>
                <a:cs typeface="Calibri" pitchFamily="34" charset="0"/>
              </a:rPr>
              <a:t>elasticitate</a:t>
            </a:r>
            <a:r>
              <a:rPr lang="en-US" i="1" dirty="0">
                <a:latin typeface="Calibri" pitchFamily="34" charset="0"/>
                <a:cs typeface="Calibri" pitchFamily="34" charset="0"/>
              </a:rPr>
              <a:t> al </a:t>
            </a:r>
            <a:r>
              <a:rPr lang="en-US" i="1" dirty="0" err="1">
                <a:latin typeface="Calibri" pitchFamily="34" charset="0"/>
                <a:cs typeface="Calibri" pitchFamily="34" charset="0"/>
              </a:rPr>
              <a:t>materialelor</a:t>
            </a:r>
            <a:r>
              <a:rPr lang="en-US" i="1" dirty="0">
                <a:latin typeface="Calibri" pitchFamily="34" charset="0"/>
                <a:cs typeface="Calibri" pitchFamily="34" charset="0"/>
              </a:rPr>
              <a:t> </a:t>
            </a:r>
            <a:r>
              <a:rPr lang="en-US" i="1" dirty="0" err="1">
                <a:latin typeface="Calibri" pitchFamily="34" charset="0"/>
                <a:cs typeface="Calibri" pitchFamily="34" charset="0"/>
              </a:rPr>
              <a:t>roţilor</a:t>
            </a:r>
            <a:r>
              <a:rPr lang="en-US" i="1" dirty="0">
                <a:latin typeface="Calibri" pitchFamily="34" charset="0"/>
                <a:cs typeface="Calibri" pitchFamily="34" charset="0"/>
              </a:rPr>
              <a:t>, </a:t>
            </a:r>
            <a:r>
              <a:rPr lang="el-GR" i="1" dirty="0">
                <a:latin typeface="Calibri" pitchFamily="34" charset="0"/>
                <a:cs typeface="Calibri" pitchFamily="34" charset="0"/>
              </a:rPr>
              <a:t>1/ρ – </a:t>
            </a:r>
            <a:r>
              <a:rPr lang="vi-VN" i="1" dirty="0">
                <a:latin typeface="Calibri" pitchFamily="34" charset="0"/>
                <a:cs typeface="Calibri" pitchFamily="34" charset="0"/>
              </a:rPr>
              <a:t>curbura redusă, definită de relaţia</a:t>
            </a:r>
            <a:r>
              <a:rPr lang="ro-RO" i="1" dirty="0">
                <a:latin typeface="Calibri" pitchFamily="34" charset="0"/>
                <a:cs typeface="Calibri" pitchFamily="34" charset="0"/>
              </a:rPr>
              <a:t>: </a:t>
            </a:r>
            <a:endParaRPr lang="en-US" dirty="0">
              <a:latin typeface="Calibri" pitchFamily="34" charset="0"/>
              <a:cs typeface="Calibri" pitchFamily="34" charset="0"/>
            </a:endParaRPr>
          </a:p>
        </p:txBody>
      </p:sp>
      <p:graphicFrame>
        <p:nvGraphicFramePr>
          <p:cNvPr id="37891" name="Object 3"/>
          <p:cNvGraphicFramePr>
            <a:graphicFrameLocks noChangeAspect="1"/>
          </p:cNvGraphicFramePr>
          <p:nvPr/>
        </p:nvGraphicFramePr>
        <p:xfrm>
          <a:off x="533400" y="2590800"/>
          <a:ext cx="1219200" cy="647700"/>
        </p:xfrm>
        <a:graphic>
          <a:graphicData uri="http://schemas.openxmlformats.org/presentationml/2006/ole">
            <mc:AlternateContent xmlns:mc="http://schemas.openxmlformats.org/markup-compatibility/2006">
              <mc:Choice xmlns:v="urn:schemas-microsoft-com:vml" Requires="v">
                <p:oleObj spid="_x0000_s37907" name="Equation" r:id="rId5" imgW="812520" imgH="431640" progId="Equation.3">
                  <p:embed/>
                </p:oleObj>
              </mc:Choice>
              <mc:Fallback>
                <p:oleObj name="Equation" r:id="rId5" imgW="81252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590800"/>
                        <a:ext cx="1219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1905000" y="2971800"/>
            <a:ext cx="6858000" cy="369332"/>
          </a:xfrm>
          <a:prstGeom prst="rect">
            <a:avLst/>
          </a:prstGeom>
        </p:spPr>
        <p:txBody>
          <a:bodyPr wrap="square">
            <a:spAutoFit/>
          </a:bodyPr>
          <a:lstStyle/>
          <a:p>
            <a:r>
              <a:rPr lang="vi-VN" dirty="0">
                <a:latin typeface="Calibri" pitchFamily="34" charset="0"/>
                <a:cs typeface="Calibri" pitchFamily="34" charset="0"/>
              </a:rPr>
              <a:t>în care</a:t>
            </a:r>
            <a:r>
              <a:rPr lang="ro-RO" dirty="0">
                <a:latin typeface="Calibri" pitchFamily="34" charset="0"/>
                <a:cs typeface="Calibri" pitchFamily="34" charset="0"/>
              </a:rPr>
              <a:t>: </a:t>
            </a:r>
            <a:r>
              <a:rPr lang="vi-VN" dirty="0">
                <a:latin typeface="Calibri" pitchFamily="34" charset="0"/>
                <a:cs typeface="Calibri" pitchFamily="34" charset="0"/>
              </a:rPr>
              <a:t> </a:t>
            </a:r>
            <a:r>
              <a:rPr lang="el-GR" i="1" dirty="0">
                <a:latin typeface="Calibri" pitchFamily="34" charset="0"/>
                <a:cs typeface="Calibri" pitchFamily="34" charset="0"/>
              </a:rPr>
              <a:t>ρ</a:t>
            </a:r>
            <a:r>
              <a:rPr lang="el-GR" sz="1200" i="1" dirty="0">
                <a:latin typeface="Calibri" pitchFamily="34" charset="0"/>
                <a:cs typeface="Calibri" pitchFamily="34" charset="0"/>
              </a:rPr>
              <a:t>1,2</a:t>
            </a:r>
            <a:r>
              <a:rPr lang="el-GR" i="1" dirty="0">
                <a:latin typeface="Calibri" pitchFamily="34" charset="0"/>
                <a:cs typeface="Calibri" pitchFamily="34" charset="0"/>
              </a:rPr>
              <a:t>=</a:t>
            </a:r>
            <a:r>
              <a:rPr lang="vi-VN" i="1" dirty="0">
                <a:latin typeface="Calibri" pitchFamily="34" charset="0"/>
                <a:cs typeface="Calibri" pitchFamily="34" charset="0"/>
              </a:rPr>
              <a:t>D</a:t>
            </a:r>
            <a:r>
              <a:rPr lang="vi-VN" sz="1200" i="1" dirty="0">
                <a:latin typeface="Calibri" pitchFamily="34" charset="0"/>
                <a:cs typeface="Calibri" pitchFamily="34" charset="0"/>
              </a:rPr>
              <a:t>1,2</a:t>
            </a:r>
            <a:r>
              <a:rPr lang="vi-VN" i="1" dirty="0">
                <a:latin typeface="Calibri" pitchFamily="34" charset="0"/>
                <a:cs typeface="Calibri" pitchFamily="34" charset="0"/>
              </a:rPr>
              <a:t>/2 reprezintă razele de curbură ale celor doi cilindri</a:t>
            </a:r>
            <a:endParaRPr lang="en-US" dirty="0">
              <a:latin typeface="Calibri" pitchFamily="34" charset="0"/>
              <a:cs typeface="Calibri" pitchFamily="34" charset="0"/>
            </a:endParaRPr>
          </a:p>
        </p:txBody>
      </p:sp>
      <p:pic>
        <p:nvPicPr>
          <p:cNvPr id="37892" name="Picture 4"/>
          <p:cNvPicPr>
            <a:picLocks noChangeAspect="1" noChangeArrowheads="1"/>
          </p:cNvPicPr>
          <p:nvPr/>
        </p:nvPicPr>
        <p:blipFill>
          <a:blip r:embed="rId7" cstate="print"/>
          <a:srcRect/>
          <a:stretch>
            <a:fillRect/>
          </a:stretch>
        </p:blipFill>
        <p:spPr bwMode="auto">
          <a:xfrm>
            <a:off x="0" y="3274088"/>
            <a:ext cx="5095875" cy="3583912"/>
          </a:xfrm>
          <a:prstGeom prst="rect">
            <a:avLst/>
          </a:prstGeom>
          <a:noFill/>
          <a:ln w="9525">
            <a:noFill/>
            <a:miter lim="800000"/>
            <a:headEnd/>
            <a:tailEnd/>
          </a:ln>
        </p:spPr>
      </p:pic>
      <p:sp>
        <p:nvSpPr>
          <p:cNvPr id="11" name="Rectangle 10"/>
          <p:cNvSpPr/>
          <p:nvPr/>
        </p:nvSpPr>
        <p:spPr>
          <a:xfrm>
            <a:off x="5334000" y="3318570"/>
            <a:ext cx="3810000" cy="3293209"/>
          </a:xfrm>
          <a:prstGeom prst="rect">
            <a:avLst/>
          </a:prstGeom>
          <a:solidFill>
            <a:srgbClr val="CCFF99"/>
          </a:solidFill>
        </p:spPr>
        <p:txBody>
          <a:bodyPr wrap="square">
            <a:spAutoFit/>
          </a:bodyPr>
          <a:lstStyle/>
          <a:p>
            <a:r>
              <a:rPr lang="ro-RO" sz="1600" i="1" dirty="0">
                <a:latin typeface="Calibri" pitchFamily="34" charset="0"/>
                <a:cs typeface="Calibri" pitchFamily="34" charset="0"/>
              </a:rPr>
              <a:t>I</a:t>
            </a:r>
            <a:r>
              <a:rPr lang="en-US" sz="1600" i="1" dirty="0" err="1">
                <a:latin typeface="Calibri" pitchFamily="34" charset="0"/>
                <a:cs typeface="Calibri" pitchFamily="34" charset="0"/>
              </a:rPr>
              <a:t>potezele</a:t>
            </a:r>
            <a:r>
              <a:rPr lang="en-US" sz="1600" i="1" dirty="0">
                <a:latin typeface="Calibri" pitchFamily="34" charset="0"/>
                <a:cs typeface="Calibri" pitchFamily="34" charset="0"/>
              </a:rPr>
              <a:t> </a:t>
            </a:r>
            <a:r>
              <a:rPr lang="en-US" sz="1600" i="1" dirty="0" err="1">
                <a:latin typeface="Calibri" pitchFamily="34" charset="0"/>
                <a:cs typeface="Calibri" pitchFamily="34" charset="0"/>
              </a:rPr>
              <a:t>lui</a:t>
            </a:r>
            <a:r>
              <a:rPr lang="en-US" sz="1600" i="1" dirty="0">
                <a:latin typeface="Calibri" pitchFamily="34" charset="0"/>
                <a:cs typeface="Calibri" pitchFamily="34" charset="0"/>
              </a:rPr>
              <a:t> Hertz:</a:t>
            </a:r>
          </a:p>
          <a:p>
            <a:r>
              <a:rPr lang="en-US" sz="1600" i="1" dirty="0" err="1">
                <a:latin typeface="Calibri" pitchFamily="34" charset="0"/>
                <a:cs typeface="Calibri" pitchFamily="34" charset="0"/>
              </a:rPr>
              <a:t>cilindrii</a:t>
            </a:r>
            <a:r>
              <a:rPr lang="en-US" sz="1600" i="1" dirty="0">
                <a:latin typeface="Calibri" pitchFamily="34" charset="0"/>
                <a:cs typeface="Calibri" pitchFamily="34" charset="0"/>
              </a:rPr>
              <a:t> </a:t>
            </a:r>
            <a:r>
              <a:rPr lang="en-US" sz="1600" i="1" dirty="0" err="1">
                <a:latin typeface="Calibri" pitchFamily="34" charset="0"/>
                <a:cs typeface="Calibri" pitchFamily="34" charset="0"/>
              </a:rPr>
              <a:t>sunt</a:t>
            </a:r>
            <a:r>
              <a:rPr lang="en-US" sz="1600" i="1" dirty="0">
                <a:latin typeface="Calibri" pitchFamily="34" charset="0"/>
                <a:cs typeface="Calibri" pitchFamily="34" charset="0"/>
              </a:rPr>
              <a:t> </a:t>
            </a:r>
            <a:r>
              <a:rPr lang="en-US" sz="1600" i="1" dirty="0" err="1">
                <a:latin typeface="Calibri" pitchFamily="34" charset="0"/>
                <a:cs typeface="Calibri" pitchFamily="34" charset="0"/>
              </a:rPr>
              <a:t>omogeni</a:t>
            </a:r>
            <a:r>
              <a:rPr lang="en-US" sz="1600" i="1" dirty="0">
                <a:latin typeface="Calibri" pitchFamily="34" charset="0"/>
                <a:cs typeface="Calibri" pitchFamily="34" charset="0"/>
              </a:rPr>
              <a:t> </a:t>
            </a:r>
            <a:r>
              <a:rPr lang="en-US" sz="1600" i="1" dirty="0" err="1">
                <a:latin typeface="Calibri" pitchFamily="34" charset="0"/>
                <a:cs typeface="Calibri" pitchFamily="34" charset="0"/>
              </a:rPr>
              <a:t>şi</a:t>
            </a:r>
            <a:r>
              <a:rPr lang="ro-RO" sz="1600" i="1" dirty="0">
                <a:latin typeface="Calibri" pitchFamily="34" charset="0"/>
                <a:cs typeface="Calibri" pitchFamily="34" charset="0"/>
              </a:rPr>
              <a:t> </a:t>
            </a:r>
            <a:r>
              <a:rPr lang="en-US" sz="1600" i="1" dirty="0" err="1">
                <a:latin typeface="Calibri" pitchFamily="34" charset="0"/>
                <a:cs typeface="Calibri" pitchFamily="34" charset="0"/>
              </a:rPr>
              <a:t>izotropi</a:t>
            </a:r>
            <a:r>
              <a:rPr lang="en-US" sz="1600" i="1" dirty="0">
                <a:latin typeface="Calibri" pitchFamily="34" charset="0"/>
                <a:cs typeface="Calibri" pitchFamily="34" charset="0"/>
              </a:rPr>
              <a:t>; </a:t>
            </a:r>
            <a:r>
              <a:rPr lang="en-US" sz="1600" i="1" dirty="0" err="1">
                <a:latin typeface="Calibri" pitchFamily="34" charset="0"/>
                <a:cs typeface="Calibri" pitchFamily="34" charset="0"/>
              </a:rPr>
              <a:t>materialele</a:t>
            </a:r>
            <a:r>
              <a:rPr lang="ro-RO" sz="1600" i="1" dirty="0">
                <a:latin typeface="Calibri" pitchFamily="34" charset="0"/>
                <a:cs typeface="Calibri" pitchFamily="34" charset="0"/>
              </a:rPr>
              <a:t> </a:t>
            </a:r>
            <a:r>
              <a:rPr lang="en-US" sz="1600" i="1" dirty="0" err="1">
                <a:latin typeface="Calibri" pitchFamily="34" charset="0"/>
                <a:cs typeface="Calibri" pitchFamily="34" charset="0"/>
              </a:rPr>
              <a:t>acestora</a:t>
            </a:r>
            <a:r>
              <a:rPr lang="en-US" sz="1600" i="1" dirty="0">
                <a:latin typeface="Calibri" pitchFamily="34" charset="0"/>
                <a:cs typeface="Calibri" pitchFamily="34" charset="0"/>
              </a:rPr>
              <a:t> </a:t>
            </a:r>
            <a:r>
              <a:rPr lang="en-US" sz="1600" i="1" dirty="0" err="1">
                <a:latin typeface="Calibri" pitchFamily="34" charset="0"/>
                <a:cs typeface="Calibri" pitchFamily="34" charset="0"/>
              </a:rPr>
              <a:t>sunt</a:t>
            </a:r>
            <a:r>
              <a:rPr lang="en-US" sz="1600" i="1" dirty="0">
                <a:latin typeface="Calibri" pitchFamily="34" charset="0"/>
                <a:cs typeface="Calibri" pitchFamily="34" charset="0"/>
              </a:rPr>
              <a:t> </a:t>
            </a:r>
            <a:r>
              <a:rPr lang="en-US" sz="1600" i="1" dirty="0" err="1">
                <a:latin typeface="Calibri" pitchFamily="34" charset="0"/>
                <a:cs typeface="Calibri" pitchFamily="34" charset="0"/>
              </a:rPr>
              <a:t>elastice</a:t>
            </a:r>
            <a:r>
              <a:rPr lang="en-US" sz="1600" i="1" dirty="0">
                <a:latin typeface="Calibri" pitchFamily="34" charset="0"/>
                <a:cs typeface="Calibri" pitchFamily="34" charset="0"/>
              </a:rPr>
              <a:t> </a:t>
            </a:r>
            <a:r>
              <a:rPr lang="en-US" sz="1600" i="1" dirty="0" err="1">
                <a:latin typeface="Calibri" pitchFamily="34" charset="0"/>
                <a:cs typeface="Calibri" pitchFamily="34" charset="0"/>
              </a:rPr>
              <a:t>şi</a:t>
            </a:r>
            <a:r>
              <a:rPr lang="ro-RO" sz="1600" i="1" dirty="0">
                <a:latin typeface="Calibri" pitchFamily="34" charset="0"/>
                <a:cs typeface="Calibri" pitchFamily="34" charset="0"/>
              </a:rPr>
              <a:t> </a:t>
            </a:r>
            <a:r>
              <a:rPr lang="vi-VN" sz="1600" i="1" dirty="0">
                <a:latin typeface="Calibri" pitchFamily="34" charset="0"/>
                <a:cs typeface="Calibri" pitchFamily="34" charset="0"/>
              </a:rPr>
              <a:t>respectă legea lui Hooke;</a:t>
            </a:r>
            <a:r>
              <a:rPr lang="ro-RO" sz="1600" i="1" dirty="0">
                <a:latin typeface="Calibri" pitchFamily="34" charset="0"/>
                <a:cs typeface="Calibri" pitchFamily="34" charset="0"/>
              </a:rPr>
              <a:t> </a:t>
            </a:r>
            <a:r>
              <a:rPr lang="vi-VN" sz="1600" i="1" dirty="0">
                <a:latin typeface="Calibri" pitchFamily="34" charset="0"/>
                <a:cs typeface="Calibri" pitchFamily="34" charset="0"/>
              </a:rPr>
              <a:t>forţa normală Fn este</a:t>
            </a:r>
            <a:r>
              <a:rPr lang="ro-RO" sz="1600" i="1" dirty="0">
                <a:latin typeface="Calibri" pitchFamily="34" charset="0"/>
                <a:cs typeface="Calibri" pitchFamily="34" charset="0"/>
              </a:rPr>
              <a:t> </a:t>
            </a:r>
            <a:r>
              <a:rPr lang="vi-VN" sz="1600" i="1" dirty="0">
                <a:latin typeface="Calibri" pitchFamily="34" charset="0"/>
                <a:cs typeface="Calibri" pitchFamily="34" charset="0"/>
              </a:rPr>
              <a:t>aplicată static; tensiunile</a:t>
            </a:r>
            <a:r>
              <a:rPr lang="ro-RO" sz="1600" i="1" dirty="0">
                <a:latin typeface="Calibri" pitchFamily="34" charset="0"/>
                <a:cs typeface="Calibri" pitchFamily="34" charset="0"/>
              </a:rPr>
              <a:t> </a:t>
            </a:r>
            <a:r>
              <a:rPr lang="vi-VN" sz="1600" i="1" dirty="0">
                <a:latin typeface="Calibri" pitchFamily="34" charset="0"/>
                <a:cs typeface="Calibri" pitchFamily="34" charset="0"/>
              </a:rPr>
              <a:t>de contact se repartizează</a:t>
            </a:r>
            <a:r>
              <a:rPr lang="ro-RO" sz="1600" i="1" dirty="0">
                <a:latin typeface="Calibri" pitchFamily="34" charset="0"/>
                <a:cs typeface="Calibri" pitchFamily="34" charset="0"/>
              </a:rPr>
              <a:t> </a:t>
            </a:r>
            <a:r>
              <a:rPr lang="en-US" sz="1600" i="1" dirty="0">
                <a:latin typeface="Calibri" pitchFamily="34" charset="0"/>
                <a:cs typeface="Calibri" pitchFamily="34" charset="0"/>
              </a:rPr>
              <a:t>uniform </a:t>
            </a:r>
            <a:r>
              <a:rPr lang="en-US" sz="1600" i="1" dirty="0" err="1">
                <a:latin typeface="Calibri" pitchFamily="34" charset="0"/>
                <a:cs typeface="Calibri" pitchFamily="34" charset="0"/>
              </a:rPr>
              <a:t>pe</a:t>
            </a:r>
            <a:r>
              <a:rPr lang="en-US" sz="1600" i="1" dirty="0">
                <a:latin typeface="Calibri" pitchFamily="34" charset="0"/>
                <a:cs typeface="Calibri" pitchFamily="34" charset="0"/>
              </a:rPr>
              <a:t> </a:t>
            </a:r>
            <a:r>
              <a:rPr lang="en-US" sz="1600" i="1" dirty="0" err="1">
                <a:latin typeface="Calibri" pitchFamily="34" charset="0"/>
                <a:cs typeface="Calibri" pitchFamily="34" charset="0"/>
              </a:rPr>
              <a:t>lungimea</a:t>
            </a:r>
            <a:r>
              <a:rPr lang="ro-RO" sz="1600" i="1" dirty="0">
                <a:latin typeface="Calibri" pitchFamily="34" charset="0"/>
                <a:cs typeface="Calibri" pitchFamily="34" charset="0"/>
              </a:rPr>
              <a:t> </a:t>
            </a:r>
            <a:r>
              <a:rPr lang="fr-FR" sz="1600" i="1" dirty="0" err="1">
                <a:latin typeface="Calibri" pitchFamily="34" charset="0"/>
                <a:cs typeface="Calibri" pitchFamily="34" charset="0"/>
              </a:rPr>
              <a:t>liniei</a:t>
            </a:r>
            <a:r>
              <a:rPr lang="fr-FR" sz="1600" i="1" dirty="0">
                <a:latin typeface="Calibri" pitchFamily="34" charset="0"/>
                <a:cs typeface="Calibri" pitchFamily="34" charset="0"/>
              </a:rPr>
              <a:t> de contact </a:t>
            </a:r>
            <a:r>
              <a:rPr lang="fr-FR" sz="1600" i="1" dirty="0" err="1">
                <a:latin typeface="Calibri" pitchFamily="34" charset="0"/>
                <a:cs typeface="Calibri" pitchFamily="34" charset="0"/>
              </a:rPr>
              <a:t>dintre</a:t>
            </a:r>
            <a:r>
              <a:rPr lang="fr-FR" sz="1600" i="1" dirty="0">
                <a:latin typeface="Calibri" pitchFamily="34" charset="0"/>
                <a:cs typeface="Calibri" pitchFamily="34" charset="0"/>
              </a:rPr>
              <a:t> </a:t>
            </a:r>
            <a:r>
              <a:rPr lang="fr-FR" sz="1600" i="1" dirty="0" err="1">
                <a:latin typeface="Calibri" pitchFamily="34" charset="0"/>
                <a:cs typeface="Calibri" pitchFamily="34" charset="0"/>
              </a:rPr>
              <a:t>cei</a:t>
            </a:r>
            <a:r>
              <a:rPr lang="ro-RO" sz="1600" i="1" dirty="0">
                <a:latin typeface="Calibri" pitchFamily="34" charset="0"/>
                <a:cs typeface="Calibri" pitchFamily="34" charset="0"/>
              </a:rPr>
              <a:t> </a:t>
            </a:r>
            <a:r>
              <a:rPr lang="vi-VN" sz="1600" i="1" dirty="0">
                <a:latin typeface="Calibri" pitchFamily="34" charset="0"/>
                <a:cs typeface="Calibri" pitchFamily="34" charset="0"/>
              </a:rPr>
              <a:t>doi cilindri; lăţimea b</a:t>
            </a:r>
            <a:r>
              <a:rPr lang="vi-VN" sz="900" i="1" dirty="0">
                <a:latin typeface="Calibri" pitchFamily="34" charset="0"/>
                <a:cs typeface="Calibri" pitchFamily="34" charset="0"/>
              </a:rPr>
              <a:t>0</a:t>
            </a:r>
            <a:r>
              <a:rPr lang="vi-VN" sz="1600" i="1" dirty="0">
                <a:latin typeface="Calibri" pitchFamily="34" charset="0"/>
                <a:cs typeface="Calibri" pitchFamily="34" charset="0"/>
              </a:rPr>
              <a:t> a</a:t>
            </a:r>
            <a:r>
              <a:rPr lang="ro-RO" sz="1600" i="1" dirty="0">
                <a:latin typeface="Calibri" pitchFamily="34" charset="0"/>
                <a:cs typeface="Calibri" pitchFamily="34" charset="0"/>
              </a:rPr>
              <a:t> </a:t>
            </a:r>
            <a:r>
              <a:rPr lang="en-US" sz="1600" i="1" dirty="0" err="1">
                <a:latin typeface="Calibri" pitchFamily="34" charset="0"/>
                <a:cs typeface="Calibri" pitchFamily="34" charset="0"/>
              </a:rPr>
              <a:t>suprafeţei</a:t>
            </a:r>
            <a:r>
              <a:rPr lang="en-US" sz="1600" i="1" dirty="0">
                <a:latin typeface="Calibri" pitchFamily="34" charset="0"/>
                <a:cs typeface="Calibri" pitchFamily="34" charset="0"/>
              </a:rPr>
              <a:t> de contact care</a:t>
            </a:r>
            <a:r>
              <a:rPr lang="ro-RO" sz="1600" i="1" dirty="0">
                <a:latin typeface="Calibri" pitchFamily="34" charset="0"/>
                <a:cs typeface="Calibri" pitchFamily="34" charset="0"/>
              </a:rPr>
              <a:t> </a:t>
            </a:r>
            <a:r>
              <a:rPr lang="en-US" sz="1600" i="1" dirty="0" err="1">
                <a:latin typeface="Calibri" pitchFamily="34" charset="0"/>
                <a:cs typeface="Calibri" pitchFamily="34" charset="0"/>
              </a:rPr>
              <a:t>ia</a:t>
            </a:r>
            <a:r>
              <a:rPr lang="en-US" sz="1600" i="1" dirty="0">
                <a:latin typeface="Calibri" pitchFamily="34" charset="0"/>
                <a:cs typeface="Calibri" pitchFamily="34" charset="0"/>
              </a:rPr>
              <a:t> </a:t>
            </a:r>
            <a:r>
              <a:rPr lang="en-US" sz="1600" i="1" dirty="0" err="1">
                <a:latin typeface="Calibri" pitchFamily="34" charset="0"/>
                <a:cs typeface="Calibri" pitchFamily="34" charset="0"/>
              </a:rPr>
              <a:t>naştere</a:t>
            </a:r>
            <a:r>
              <a:rPr lang="en-US" sz="1600" i="1" dirty="0">
                <a:latin typeface="Calibri" pitchFamily="34" charset="0"/>
                <a:cs typeface="Calibri" pitchFamily="34" charset="0"/>
              </a:rPr>
              <a:t> </a:t>
            </a:r>
            <a:r>
              <a:rPr lang="en-US" sz="1600" i="1" dirty="0" err="1">
                <a:latin typeface="Calibri" pitchFamily="34" charset="0"/>
                <a:cs typeface="Calibri" pitchFamily="34" charset="0"/>
              </a:rPr>
              <a:t>prin</a:t>
            </a:r>
            <a:r>
              <a:rPr lang="en-US" sz="1600" i="1" dirty="0">
                <a:latin typeface="Calibri" pitchFamily="34" charset="0"/>
                <a:cs typeface="Calibri" pitchFamily="34" charset="0"/>
              </a:rPr>
              <a:t> </a:t>
            </a:r>
            <a:r>
              <a:rPr lang="en-US" sz="1600" i="1" dirty="0" err="1">
                <a:latin typeface="Calibri" pitchFamily="34" charset="0"/>
                <a:cs typeface="Calibri" pitchFamily="34" charset="0"/>
              </a:rPr>
              <a:t>deformarea</a:t>
            </a:r>
            <a:r>
              <a:rPr lang="ro-RO" sz="1600" i="1" dirty="0">
                <a:latin typeface="Calibri" pitchFamily="34" charset="0"/>
                <a:cs typeface="Calibri" pitchFamily="34" charset="0"/>
              </a:rPr>
              <a:t> </a:t>
            </a:r>
            <a:r>
              <a:rPr lang="vi-VN" sz="1600" i="1" dirty="0">
                <a:latin typeface="Calibri" pitchFamily="34" charset="0"/>
                <a:cs typeface="Calibri" pitchFamily="34" charset="0"/>
              </a:rPr>
              <a:t>elastică a celor doi cilindri este foarte mică,</a:t>
            </a:r>
            <a:r>
              <a:rPr lang="ro-RO" sz="1600" i="1" dirty="0">
                <a:latin typeface="Calibri" pitchFamily="34" charset="0"/>
                <a:cs typeface="Calibri" pitchFamily="34" charset="0"/>
              </a:rPr>
              <a:t> </a:t>
            </a:r>
            <a:r>
              <a:rPr lang="vi-VN" sz="1600" i="1" dirty="0">
                <a:latin typeface="Calibri" pitchFamily="34" charset="0"/>
                <a:cs typeface="Calibri" pitchFamily="34" charset="0"/>
              </a:rPr>
              <a:t>comparativ cu lungimea acestora; suprafeţele de contact</a:t>
            </a:r>
            <a:r>
              <a:rPr lang="ro-RO" sz="1600" i="1" dirty="0">
                <a:latin typeface="Calibri" pitchFamily="34" charset="0"/>
                <a:cs typeface="Calibri" pitchFamily="34" charset="0"/>
              </a:rPr>
              <a:t> </a:t>
            </a:r>
            <a:r>
              <a:rPr lang="vi-VN" sz="1600" i="1" dirty="0">
                <a:latin typeface="Calibri" pitchFamily="34" charset="0"/>
                <a:cs typeface="Calibri" pitchFamily="34" charset="0"/>
              </a:rPr>
              <a:t>sunt netede; efectul forţelor de frecare dintre suprafeţele în</a:t>
            </a:r>
            <a:r>
              <a:rPr lang="ro-RO" sz="1600" i="1" dirty="0">
                <a:latin typeface="Calibri" pitchFamily="34" charset="0"/>
                <a:cs typeface="Calibri" pitchFamily="34" charset="0"/>
              </a:rPr>
              <a:t>  </a:t>
            </a:r>
            <a:r>
              <a:rPr lang="vi-VN" sz="1600" i="1" dirty="0">
                <a:latin typeface="Calibri" pitchFamily="34" charset="0"/>
                <a:cs typeface="Calibri" pitchFamily="34" charset="0"/>
              </a:rPr>
              <a:t>contact se neglijează.</a:t>
            </a:r>
            <a:endParaRPr lang="en-US" sz="1600" i="1" dirty="0">
              <a:latin typeface="Calibri" pitchFamily="34" charset="0"/>
              <a:cs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686800" cy="1200329"/>
          </a:xfrm>
          <a:prstGeom prst="rect">
            <a:avLst/>
          </a:prstGeom>
        </p:spPr>
        <p:txBody>
          <a:bodyPr wrap="square">
            <a:spAutoFit/>
          </a:bodyPr>
          <a:lstStyle/>
          <a:p>
            <a:r>
              <a:rPr lang="vi-VN" dirty="0">
                <a:latin typeface="Calibri" pitchFamily="34" charset="0"/>
                <a:cs typeface="Calibri" pitchFamily="34" charset="0"/>
              </a:rPr>
              <a:t>Prin</a:t>
            </a:r>
            <a:r>
              <a:rPr lang="ro-RO" dirty="0">
                <a:latin typeface="Calibri" pitchFamily="34" charset="0"/>
                <a:cs typeface="Calibri" pitchFamily="34" charset="0"/>
              </a:rPr>
              <a:t> </a:t>
            </a:r>
            <a:r>
              <a:rPr lang="en-US" dirty="0" err="1">
                <a:latin typeface="Calibri" pitchFamily="34" charset="0"/>
                <a:cs typeface="Calibri" pitchFamily="34" charset="0"/>
              </a:rPr>
              <a:t>analogie</a:t>
            </a:r>
            <a:r>
              <a:rPr lang="en-US" dirty="0">
                <a:latin typeface="Calibri" pitchFamily="34" charset="0"/>
                <a:cs typeface="Calibri" pitchFamily="34" charset="0"/>
              </a:rPr>
              <a:t> cu </a:t>
            </a:r>
            <a:r>
              <a:rPr lang="en-US" dirty="0" err="1">
                <a:latin typeface="Calibri" pitchFamily="34" charset="0"/>
                <a:cs typeface="Calibri" pitchFamily="34" charset="0"/>
              </a:rPr>
              <a:t>contactul</a:t>
            </a:r>
            <a:r>
              <a:rPr lang="en-US" dirty="0">
                <a:latin typeface="Calibri" pitchFamily="34" charset="0"/>
                <a:cs typeface="Calibri" pitchFamily="34" charset="0"/>
              </a:rPr>
              <a:t> </a:t>
            </a:r>
            <a:r>
              <a:rPr lang="en-US" dirty="0" err="1">
                <a:latin typeface="Calibri" pitchFamily="34" charset="0"/>
                <a:cs typeface="Calibri" pitchFamily="34" charset="0"/>
              </a:rPr>
              <a:t>dintre</a:t>
            </a:r>
            <a:r>
              <a:rPr lang="en-US" dirty="0">
                <a:latin typeface="Calibri" pitchFamily="34" charset="0"/>
                <a:cs typeface="Calibri" pitchFamily="34" charset="0"/>
              </a:rPr>
              <a:t> </a:t>
            </a:r>
            <a:r>
              <a:rPr lang="en-US" dirty="0" err="1">
                <a:latin typeface="Calibri" pitchFamily="34" charset="0"/>
                <a:cs typeface="Calibri" pitchFamily="34" charset="0"/>
              </a:rPr>
              <a:t>doi</a:t>
            </a:r>
            <a:r>
              <a:rPr lang="en-US" dirty="0">
                <a:latin typeface="Calibri" pitchFamily="34" charset="0"/>
                <a:cs typeface="Calibri" pitchFamily="34" charset="0"/>
              </a:rPr>
              <a:t> </a:t>
            </a:r>
            <a:r>
              <a:rPr lang="en-US" dirty="0" err="1">
                <a:latin typeface="Calibri" pitchFamily="34" charset="0"/>
                <a:cs typeface="Calibri" pitchFamily="34" charset="0"/>
              </a:rPr>
              <a:t>cilindri</a:t>
            </a:r>
            <a:r>
              <a:rPr lang="ro-RO" dirty="0">
                <a:latin typeface="Calibri" pitchFamily="34" charset="0"/>
                <a:cs typeface="Calibri" pitchFamily="34" charset="0"/>
              </a:rPr>
              <a:t> relaţia de calcul pentru contactul dintre doi dinţi se obţine apicînd corecţii. </a:t>
            </a:r>
            <a:r>
              <a:rPr lang="it-IT" dirty="0"/>
              <a:t>Corecţiile iau în considerare deosebirile</a:t>
            </a:r>
            <a:r>
              <a:rPr lang="ro-RO" dirty="0"/>
              <a:t> </a:t>
            </a:r>
            <a:r>
              <a:rPr lang="it-IT" dirty="0"/>
              <a:t>existente între modelul teoretic care a stat la baza</a:t>
            </a:r>
            <a:r>
              <a:rPr lang="ro-RO" dirty="0"/>
              <a:t> </a:t>
            </a:r>
            <a:r>
              <a:rPr lang="en-US" dirty="0" err="1"/>
              <a:t>stabilirii</a:t>
            </a:r>
            <a:r>
              <a:rPr lang="en-US" dirty="0"/>
              <a:t> </a:t>
            </a:r>
            <a:r>
              <a:rPr lang="en-US" dirty="0" err="1"/>
              <a:t>relaţiei</a:t>
            </a:r>
            <a:r>
              <a:rPr lang="en-US" dirty="0"/>
              <a:t> </a:t>
            </a:r>
            <a:r>
              <a:rPr lang="en-US" dirty="0" err="1"/>
              <a:t>lui</a:t>
            </a:r>
            <a:r>
              <a:rPr lang="en-US" dirty="0"/>
              <a:t> Hertz </a:t>
            </a:r>
            <a:r>
              <a:rPr lang="en-US" dirty="0" err="1"/>
              <a:t>şi</a:t>
            </a:r>
            <a:r>
              <a:rPr lang="en-US" dirty="0"/>
              <a:t> </a:t>
            </a:r>
            <a:r>
              <a:rPr lang="en-US" dirty="0" err="1"/>
              <a:t>angrenajul</a:t>
            </a:r>
            <a:r>
              <a:rPr lang="en-US" dirty="0"/>
              <a:t> real. </a:t>
            </a:r>
            <a:r>
              <a:rPr lang="en-US" i="1" dirty="0" err="1"/>
              <a:t>Aceste</a:t>
            </a:r>
            <a:endParaRPr lang="en-US" i="1" dirty="0"/>
          </a:p>
          <a:p>
            <a:r>
              <a:rPr lang="en-US" dirty="0" err="1"/>
              <a:t>deosebiri</a:t>
            </a:r>
            <a:r>
              <a:rPr lang="en-US" dirty="0"/>
              <a:t> </a:t>
            </a:r>
            <a:r>
              <a:rPr lang="en-US" dirty="0" err="1"/>
              <a:t>sunt</a:t>
            </a:r>
            <a:r>
              <a:rPr lang="en-US" dirty="0"/>
              <a:t>:</a:t>
            </a:r>
            <a:endParaRPr lang="en-US" dirty="0">
              <a:latin typeface="Calibri" pitchFamily="34" charset="0"/>
              <a:cs typeface="Calibri" pitchFamily="34" charset="0"/>
            </a:endParaRPr>
          </a:p>
        </p:txBody>
      </p:sp>
      <p:sp>
        <p:nvSpPr>
          <p:cNvPr id="3" name="Rectangle 2"/>
          <p:cNvSpPr/>
          <p:nvPr/>
        </p:nvSpPr>
        <p:spPr>
          <a:xfrm>
            <a:off x="3886200" y="1295400"/>
            <a:ext cx="5257800" cy="4524315"/>
          </a:xfrm>
          <a:prstGeom prst="rect">
            <a:avLst/>
          </a:prstGeom>
        </p:spPr>
        <p:txBody>
          <a:bodyPr wrap="square">
            <a:spAutoFit/>
          </a:bodyPr>
          <a:lstStyle/>
          <a:p>
            <a:r>
              <a:rPr lang="pt-BR" dirty="0">
                <a:latin typeface="Calibri" pitchFamily="34" charset="0"/>
                <a:cs typeface="Calibri" pitchFamily="34" charset="0"/>
              </a:rPr>
              <a:t>· razele de curbură ale flancurilor dinţilor r</a:t>
            </a:r>
            <a:r>
              <a:rPr lang="pt-BR" sz="1200" dirty="0">
                <a:latin typeface="Calibri" pitchFamily="34" charset="0"/>
                <a:cs typeface="Calibri" pitchFamily="34" charset="0"/>
              </a:rPr>
              <a:t>1</a:t>
            </a:r>
            <a:r>
              <a:rPr lang="pt-BR" dirty="0">
                <a:latin typeface="Calibri" pitchFamily="34" charset="0"/>
                <a:cs typeface="Calibri" pitchFamily="34" charset="0"/>
              </a:rPr>
              <a:t> şi r</a:t>
            </a:r>
            <a:r>
              <a:rPr lang="pt-BR" sz="1200" dirty="0">
                <a:latin typeface="Calibri" pitchFamily="34" charset="0"/>
                <a:cs typeface="Calibri" pitchFamily="34" charset="0"/>
              </a:rPr>
              <a:t>2</a:t>
            </a:r>
            <a:r>
              <a:rPr lang="ro-RO" dirty="0">
                <a:latin typeface="Calibri" pitchFamily="34" charset="0"/>
                <a:cs typeface="Calibri" pitchFamily="34" charset="0"/>
              </a:rPr>
              <a:t> </a:t>
            </a:r>
            <a:r>
              <a:rPr lang="it-IT" dirty="0">
                <a:latin typeface="Calibri" pitchFamily="34" charset="0"/>
                <a:cs typeface="Calibri" pitchFamily="34" charset="0"/>
              </a:rPr>
              <a:t>sunt variabile, datorită profilului evolventic al</a:t>
            </a:r>
            <a:r>
              <a:rPr lang="ro-RO" dirty="0">
                <a:latin typeface="Calibri" pitchFamily="34" charset="0"/>
                <a:cs typeface="Calibri" pitchFamily="34" charset="0"/>
              </a:rPr>
              <a:t> </a:t>
            </a:r>
            <a:r>
              <a:rPr lang="en-US" dirty="0" err="1">
                <a:latin typeface="Calibri" pitchFamily="34" charset="0"/>
                <a:cs typeface="Calibri" pitchFamily="34" charset="0"/>
              </a:rPr>
              <a:t>dinţilor</a:t>
            </a:r>
            <a:endParaRPr lang="ro-RO" dirty="0">
              <a:latin typeface="Calibri" pitchFamily="34" charset="0"/>
              <a:cs typeface="Calibri" pitchFamily="34" charset="0"/>
            </a:endParaRPr>
          </a:p>
          <a:p>
            <a:r>
              <a:rPr lang="vi-VN" dirty="0">
                <a:latin typeface="Calibri" pitchFamily="34" charset="0"/>
                <a:cs typeface="Calibri" pitchFamily="34" charset="0"/>
              </a:rPr>
              <a:t>· forţa de interacţiune dintre dinţi este normală la profilele în contact ale acestora, dar nu</a:t>
            </a:r>
            <a:r>
              <a:rPr lang="ro-RO" dirty="0">
                <a:latin typeface="Calibri" pitchFamily="34" charset="0"/>
                <a:cs typeface="Calibri" pitchFamily="34" charset="0"/>
              </a:rPr>
              <a:t> </a:t>
            </a:r>
            <a:r>
              <a:rPr lang="vi-VN" dirty="0">
                <a:latin typeface="Calibri" pitchFamily="34" charset="0"/>
                <a:cs typeface="Calibri" pitchFamily="34" charset="0"/>
              </a:rPr>
              <a:t>acţioneză static, având o variaţie dependentă de tipul maşinii motoare</a:t>
            </a:r>
            <a:r>
              <a:rPr lang="ro-RO" dirty="0">
                <a:latin typeface="Calibri" pitchFamily="34" charset="0"/>
                <a:cs typeface="Calibri" pitchFamily="34" charset="0"/>
              </a:rPr>
              <a:t> </a:t>
            </a:r>
            <a:r>
              <a:rPr lang="ro-RO" i="1" dirty="0">
                <a:solidFill>
                  <a:srgbClr val="C00000"/>
                </a:solidFill>
                <a:latin typeface="Calibri" pitchFamily="34" charset="0"/>
                <a:cs typeface="Calibri" pitchFamily="34" charset="0"/>
              </a:rPr>
              <a:t>-</a:t>
            </a:r>
            <a:r>
              <a:rPr lang="pt-BR" i="1" dirty="0">
                <a:solidFill>
                  <a:srgbClr val="C00000"/>
                </a:solidFill>
              </a:rPr>
              <a:t> </a:t>
            </a:r>
            <a:r>
              <a:rPr lang="pt-BR" i="1" dirty="0">
                <a:solidFill>
                  <a:srgbClr val="C00000"/>
                </a:solidFill>
                <a:latin typeface="Calibri" pitchFamily="34" charset="0"/>
                <a:cs typeface="Calibri" pitchFamily="34" charset="0"/>
              </a:rPr>
              <a:t>factorul regimului de funcţionare K</a:t>
            </a:r>
            <a:r>
              <a:rPr lang="pt-BR" sz="1100" i="1" dirty="0">
                <a:solidFill>
                  <a:srgbClr val="C00000"/>
                </a:solidFill>
                <a:latin typeface="Calibri" pitchFamily="34" charset="0"/>
                <a:cs typeface="Calibri" pitchFamily="34" charset="0"/>
              </a:rPr>
              <a:t>A</a:t>
            </a:r>
            <a:r>
              <a:rPr lang="ro-RO" i="1" dirty="0">
                <a:latin typeface="Calibri" pitchFamily="34" charset="0"/>
                <a:cs typeface="Calibri" pitchFamily="34" charset="0"/>
              </a:rPr>
              <a:t>, </a:t>
            </a:r>
            <a:r>
              <a:rPr lang="it-IT" dirty="0"/>
              <a:t>este </a:t>
            </a:r>
            <a:r>
              <a:rPr lang="it-IT" dirty="0">
                <a:latin typeface="Calibri" pitchFamily="34" charset="0"/>
                <a:cs typeface="Calibri" pitchFamily="34" charset="0"/>
              </a:rPr>
              <a:t>influenţată şi de sarcini dinamice suplimentare</a:t>
            </a:r>
            <a:r>
              <a:rPr lang="ro-RO" dirty="0">
                <a:latin typeface="Calibri" pitchFamily="34" charset="0"/>
                <a:cs typeface="Calibri" pitchFamily="34" charset="0"/>
              </a:rPr>
              <a:t> </a:t>
            </a:r>
            <a:r>
              <a:rPr lang="en-US" i="1" dirty="0" err="1">
                <a:solidFill>
                  <a:srgbClr val="C00000"/>
                </a:solidFill>
              </a:rPr>
              <a:t>factorul</a:t>
            </a:r>
            <a:r>
              <a:rPr lang="ro-RO" i="1" dirty="0">
                <a:solidFill>
                  <a:srgbClr val="C00000"/>
                </a:solidFill>
              </a:rPr>
              <a:t> </a:t>
            </a:r>
            <a:r>
              <a:rPr lang="en-US" i="1" dirty="0" err="1">
                <a:solidFill>
                  <a:srgbClr val="C00000"/>
                </a:solidFill>
              </a:rPr>
              <a:t>dinamic</a:t>
            </a:r>
            <a:r>
              <a:rPr lang="en-US" i="1" dirty="0">
                <a:solidFill>
                  <a:srgbClr val="C00000"/>
                </a:solidFill>
              </a:rPr>
              <a:t> K</a:t>
            </a:r>
            <a:r>
              <a:rPr lang="en-US" sz="1200" i="1" dirty="0">
                <a:solidFill>
                  <a:srgbClr val="C00000"/>
                </a:solidFill>
              </a:rPr>
              <a:t>V</a:t>
            </a:r>
            <a:r>
              <a:rPr lang="pt-BR" i="1" dirty="0">
                <a:solidFill>
                  <a:srgbClr val="C00000"/>
                </a:solidFill>
                <a:latin typeface="Calibri" pitchFamily="34" charset="0"/>
                <a:cs typeface="Calibri" pitchFamily="34" charset="0"/>
              </a:rPr>
              <a:t>;</a:t>
            </a:r>
            <a:endParaRPr lang="ro-RO" i="1" dirty="0">
              <a:solidFill>
                <a:srgbClr val="C00000"/>
              </a:solidFill>
              <a:latin typeface="Calibri" pitchFamily="34" charset="0"/>
              <a:cs typeface="Calibri" pitchFamily="34" charset="0"/>
            </a:endParaRPr>
          </a:p>
          <a:p>
            <a:r>
              <a:rPr lang="vi-VN" dirty="0"/>
              <a:t>· </a:t>
            </a:r>
            <a:r>
              <a:rPr lang="vi-VN" dirty="0">
                <a:latin typeface="Calibri" pitchFamily="34" charset="0"/>
                <a:cs typeface="Calibri" pitchFamily="34" charset="0"/>
              </a:rPr>
              <a:t>tensiunile de contact se repartizează neuniform pe lungimea liniei de contact</a:t>
            </a:r>
            <a:r>
              <a:rPr lang="ro-RO" dirty="0">
                <a:latin typeface="Calibri" pitchFamily="34" charset="0"/>
                <a:cs typeface="Calibri" pitchFamily="34" charset="0"/>
              </a:rPr>
              <a:t> </a:t>
            </a:r>
            <a:r>
              <a:rPr lang="pt-BR" i="1" dirty="0">
                <a:solidFill>
                  <a:srgbClr val="C00000"/>
                </a:solidFill>
              </a:rPr>
              <a:t>factorul de repartizare a sarcinii</a:t>
            </a:r>
            <a:r>
              <a:rPr lang="ro-RO" i="1" dirty="0">
                <a:solidFill>
                  <a:srgbClr val="C00000"/>
                </a:solidFill>
              </a:rPr>
              <a:t> </a:t>
            </a:r>
            <a:r>
              <a:rPr lang="vi-VN" i="1" dirty="0">
                <a:solidFill>
                  <a:srgbClr val="C00000"/>
                </a:solidFill>
                <a:latin typeface="Calibri" pitchFamily="34" charset="0"/>
                <a:cs typeface="Calibri" pitchFamily="34" charset="0"/>
              </a:rPr>
              <a:t>pe lăţimea danturii K</a:t>
            </a:r>
            <a:r>
              <a:rPr lang="vi-VN" sz="1200" i="1" dirty="0">
                <a:solidFill>
                  <a:srgbClr val="C00000"/>
                </a:solidFill>
                <a:latin typeface="Calibri" pitchFamily="34" charset="0"/>
                <a:cs typeface="Calibri" pitchFamily="34" charset="0"/>
              </a:rPr>
              <a:t>H</a:t>
            </a:r>
            <a:r>
              <a:rPr lang="el-GR" sz="1200" i="1" dirty="0">
                <a:solidFill>
                  <a:srgbClr val="C00000"/>
                </a:solidFill>
                <a:latin typeface="Calibri" pitchFamily="34" charset="0"/>
                <a:cs typeface="Calibri" pitchFamily="34" charset="0"/>
              </a:rPr>
              <a:t>β</a:t>
            </a:r>
            <a:r>
              <a:rPr lang="vi-VN" i="1" dirty="0">
                <a:latin typeface="Calibri" pitchFamily="34" charset="0"/>
                <a:cs typeface="Calibri" pitchFamily="34" charset="0"/>
              </a:rPr>
              <a:t>;</a:t>
            </a:r>
            <a:endParaRPr lang="ro-RO" i="1" dirty="0">
              <a:latin typeface="Calibri" pitchFamily="34" charset="0"/>
              <a:cs typeface="Calibri" pitchFamily="34" charset="0"/>
            </a:endParaRPr>
          </a:p>
          <a:p>
            <a:r>
              <a:rPr lang="vi-VN" dirty="0"/>
              <a:t>· </a:t>
            </a:r>
            <a:r>
              <a:rPr lang="en-US" dirty="0" err="1"/>
              <a:t>sarcina</a:t>
            </a:r>
            <a:r>
              <a:rPr lang="en-US" dirty="0"/>
              <a:t> nu se</a:t>
            </a:r>
            <a:r>
              <a:rPr lang="ro-RO" dirty="0"/>
              <a:t> </a:t>
            </a:r>
            <a:r>
              <a:rPr lang="vi-VN" dirty="0">
                <a:latin typeface="Calibri" pitchFamily="34" charset="0"/>
                <a:cs typeface="Calibri" pitchFamily="34" charset="0"/>
              </a:rPr>
              <a:t>repartizează uniform pe perechile de dinţi aflate simultan în angrenare</a:t>
            </a:r>
            <a:r>
              <a:rPr lang="ro-RO" dirty="0">
                <a:latin typeface="Calibri" pitchFamily="34" charset="0"/>
                <a:cs typeface="Calibri" pitchFamily="34" charset="0"/>
              </a:rPr>
              <a:t> </a:t>
            </a:r>
            <a:r>
              <a:rPr lang="en-US" i="1" dirty="0" err="1">
                <a:solidFill>
                  <a:srgbClr val="C00000"/>
                </a:solidFill>
              </a:rPr>
              <a:t>factorul</a:t>
            </a:r>
            <a:r>
              <a:rPr lang="en-US" i="1" dirty="0">
                <a:solidFill>
                  <a:srgbClr val="C00000"/>
                </a:solidFill>
              </a:rPr>
              <a:t> de </a:t>
            </a:r>
            <a:r>
              <a:rPr lang="en-US" i="1" dirty="0" err="1">
                <a:solidFill>
                  <a:srgbClr val="C00000"/>
                </a:solidFill>
              </a:rPr>
              <a:t>repartizare</a:t>
            </a:r>
            <a:r>
              <a:rPr lang="en-US" i="1" dirty="0">
                <a:solidFill>
                  <a:srgbClr val="C00000"/>
                </a:solidFill>
              </a:rPr>
              <a:t> a </a:t>
            </a:r>
            <a:r>
              <a:rPr lang="en-US" i="1" dirty="0" err="1">
                <a:solidFill>
                  <a:srgbClr val="C00000"/>
                </a:solidFill>
              </a:rPr>
              <a:t>sarcinii</a:t>
            </a:r>
            <a:r>
              <a:rPr lang="en-US" i="1" dirty="0">
                <a:solidFill>
                  <a:srgbClr val="C00000"/>
                </a:solidFill>
              </a:rPr>
              <a:t> </a:t>
            </a:r>
            <a:r>
              <a:rPr lang="en-US" i="1" dirty="0" err="1">
                <a:solidFill>
                  <a:srgbClr val="C00000"/>
                </a:solidFill>
              </a:rPr>
              <a:t>în</a:t>
            </a:r>
            <a:r>
              <a:rPr lang="en-US" i="1" dirty="0">
                <a:solidFill>
                  <a:srgbClr val="C00000"/>
                </a:solidFill>
              </a:rPr>
              <a:t> plan frontal K</a:t>
            </a:r>
            <a:r>
              <a:rPr lang="en-US" sz="1400" i="1" dirty="0">
                <a:solidFill>
                  <a:srgbClr val="C00000"/>
                </a:solidFill>
              </a:rPr>
              <a:t>H</a:t>
            </a:r>
            <a:r>
              <a:rPr lang="el-GR" sz="1400" i="1" dirty="0">
                <a:solidFill>
                  <a:srgbClr val="C00000"/>
                </a:solidFill>
              </a:rPr>
              <a:t>α</a:t>
            </a:r>
            <a:r>
              <a:rPr lang="en-US" i="1" dirty="0"/>
              <a:t>;</a:t>
            </a:r>
            <a:endParaRPr lang="ro-RO" dirty="0">
              <a:latin typeface="Calibri" pitchFamily="34" charset="0"/>
              <a:cs typeface="Calibri" pitchFamily="34" charset="0"/>
            </a:endParaRPr>
          </a:p>
          <a:p>
            <a:endParaRPr lang="pt-BR" dirty="0"/>
          </a:p>
          <a:p>
            <a:endParaRPr lang="en-US" dirty="0">
              <a:latin typeface="Calibri" pitchFamily="34" charset="0"/>
              <a:cs typeface="Calibri" pitchFamily="34" charset="0"/>
            </a:endParaRPr>
          </a:p>
        </p:txBody>
      </p:sp>
      <p:pic>
        <p:nvPicPr>
          <p:cNvPr id="38914" name="Picture 2"/>
          <p:cNvPicPr>
            <a:picLocks noChangeAspect="1" noChangeArrowheads="1"/>
          </p:cNvPicPr>
          <p:nvPr/>
        </p:nvPicPr>
        <p:blipFill>
          <a:blip r:embed="rId2" cstate="print"/>
          <a:srcRect/>
          <a:stretch>
            <a:fillRect/>
          </a:stretch>
        </p:blipFill>
        <p:spPr bwMode="auto">
          <a:xfrm>
            <a:off x="0" y="1621893"/>
            <a:ext cx="3733800" cy="3468049"/>
          </a:xfrm>
          <a:prstGeom prst="rect">
            <a:avLst/>
          </a:prstGeom>
          <a:noFill/>
          <a:ln w="9525">
            <a:noFill/>
            <a:miter lim="800000"/>
            <a:headEnd/>
            <a:tailEnd/>
          </a:ln>
        </p:spPr>
      </p:pic>
      <p:sp>
        <p:nvSpPr>
          <p:cNvPr id="5" name="Rectangle 4"/>
          <p:cNvSpPr/>
          <p:nvPr/>
        </p:nvSpPr>
        <p:spPr>
          <a:xfrm>
            <a:off x="228600" y="5257800"/>
            <a:ext cx="8915400" cy="1200329"/>
          </a:xfrm>
          <a:prstGeom prst="rect">
            <a:avLst/>
          </a:prstGeom>
        </p:spPr>
        <p:txBody>
          <a:bodyPr wrap="square">
            <a:spAutoFit/>
          </a:bodyPr>
          <a:lstStyle/>
          <a:p>
            <a:r>
              <a:rPr lang="vi-VN" dirty="0">
                <a:latin typeface="Calibri" pitchFamily="34" charset="0"/>
                <a:cs typeface="Calibri" pitchFamily="34" charset="0"/>
              </a:rPr>
              <a:t>· transmiterea sarcinii se realizează – într-o anumită perioadă din timpul angrenării,</a:t>
            </a:r>
            <a:r>
              <a:rPr lang="ro-RO" dirty="0">
                <a:latin typeface="Calibri" pitchFamily="34" charset="0"/>
                <a:cs typeface="Calibri" pitchFamily="34" charset="0"/>
              </a:rPr>
              <a:t> </a:t>
            </a:r>
            <a:r>
              <a:rPr lang="pt-BR" dirty="0">
                <a:latin typeface="Calibri" pitchFamily="34" charset="0"/>
                <a:cs typeface="Calibri" pitchFamily="34" charset="0"/>
              </a:rPr>
              <a:t>dependentă de mărimea gradului de acoperire </a:t>
            </a:r>
            <a:r>
              <a:rPr lang="pt-BR" i="1" dirty="0">
                <a:latin typeface="Calibri" pitchFamily="34" charset="0"/>
                <a:cs typeface="Calibri" pitchFamily="34" charset="0"/>
              </a:rPr>
              <a:t>ε</a:t>
            </a:r>
            <a:r>
              <a:rPr lang="pt-BR" sz="1400" i="1" dirty="0">
                <a:latin typeface="Calibri" pitchFamily="34" charset="0"/>
                <a:cs typeface="Calibri" pitchFamily="34" charset="0"/>
              </a:rPr>
              <a:t>α</a:t>
            </a:r>
            <a:r>
              <a:rPr lang="ro-RO" sz="1400" i="1" dirty="0">
                <a:latin typeface="Calibri" pitchFamily="34" charset="0"/>
                <a:cs typeface="Calibri" pitchFamily="34" charset="0"/>
              </a:rPr>
              <a:t>, </a:t>
            </a:r>
            <a:r>
              <a:rPr lang="en-US" i="1" dirty="0" err="1">
                <a:solidFill>
                  <a:srgbClr val="C00000"/>
                </a:solidFill>
              </a:rPr>
              <a:t>factorul</a:t>
            </a:r>
            <a:r>
              <a:rPr lang="en-US" i="1" dirty="0">
                <a:solidFill>
                  <a:srgbClr val="C00000"/>
                </a:solidFill>
              </a:rPr>
              <a:t> </a:t>
            </a:r>
            <a:r>
              <a:rPr lang="en-US" i="1" dirty="0" err="1">
                <a:solidFill>
                  <a:srgbClr val="C00000"/>
                </a:solidFill>
              </a:rPr>
              <a:t>gradului</a:t>
            </a:r>
            <a:r>
              <a:rPr lang="en-US" i="1" dirty="0">
                <a:solidFill>
                  <a:srgbClr val="C00000"/>
                </a:solidFill>
              </a:rPr>
              <a:t> de </a:t>
            </a:r>
            <a:r>
              <a:rPr lang="en-US" i="1" dirty="0" err="1">
                <a:solidFill>
                  <a:srgbClr val="C00000"/>
                </a:solidFill>
              </a:rPr>
              <a:t>acoperire</a:t>
            </a:r>
            <a:r>
              <a:rPr lang="en-US" i="1" dirty="0">
                <a:solidFill>
                  <a:srgbClr val="C00000"/>
                </a:solidFill>
              </a:rPr>
              <a:t> Z</a:t>
            </a:r>
            <a:r>
              <a:rPr lang="el-GR" i="1" dirty="0">
                <a:solidFill>
                  <a:srgbClr val="C00000"/>
                </a:solidFill>
              </a:rPr>
              <a:t>ε</a:t>
            </a:r>
            <a:r>
              <a:rPr lang="en-US" i="1" dirty="0"/>
              <a:t>,</a:t>
            </a:r>
            <a:endParaRPr lang="ro-RO" i="1" dirty="0"/>
          </a:p>
          <a:p>
            <a:r>
              <a:rPr lang="vi-VN" dirty="0">
                <a:latin typeface="Calibri" pitchFamily="34" charset="0"/>
                <a:cs typeface="Calibri" pitchFamily="34" charset="0"/>
              </a:rPr>
              <a:t>· există forţe de frecare, datorită alunecării</a:t>
            </a:r>
            <a:r>
              <a:rPr lang="ro-RO" dirty="0">
                <a:latin typeface="Calibri" pitchFamily="34" charset="0"/>
                <a:cs typeface="Calibri" pitchFamily="34" charset="0"/>
              </a:rPr>
              <a:t> </a:t>
            </a:r>
            <a:r>
              <a:rPr lang="pt-BR" dirty="0">
                <a:latin typeface="Calibri" pitchFamily="34" charset="0"/>
                <a:cs typeface="Calibri" pitchFamily="34" charset="0"/>
              </a:rPr>
              <a:t>reciproce a flancurilor conjugate</a:t>
            </a:r>
            <a:r>
              <a:rPr lang="ro-RO" dirty="0">
                <a:latin typeface="Calibri" pitchFamily="34" charset="0"/>
                <a:cs typeface="Calibri" pitchFamily="34" charset="0"/>
              </a:rPr>
              <a:t>, </a:t>
            </a:r>
            <a:r>
              <a:rPr lang="it-IT" dirty="0">
                <a:latin typeface="Calibri" pitchFamily="34" charset="0"/>
                <a:cs typeface="Calibri" pitchFamily="34" charset="0"/>
              </a:rPr>
              <a:t>chiar dacă în calcule nu se pot</a:t>
            </a:r>
            <a:r>
              <a:rPr lang="ro-RO" dirty="0">
                <a:latin typeface="Calibri" pitchFamily="34" charset="0"/>
                <a:cs typeface="Calibri" pitchFamily="34" charset="0"/>
              </a:rPr>
              <a:t> </a:t>
            </a:r>
            <a:r>
              <a:rPr lang="vi-VN" dirty="0">
                <a:latin typeface="Calibri" pitchFamily="34" charset="0"/>
                <a:cs typeface="Calibri" pitchFamily="34" charset="0"/>
              </a:rPr>
              <a:t>evidenţia</a:t>
            </a:r>
            <a:r>
              <a:rPr lang="ro-RO" dirty="0">
                <a:latin typeface="Calibri" pitchFamily="34" charset="0"/>
                <a:cs typeface="Calibri" pitchFamily="34" charset="0"/>
              </a:rPr>
              <a:t>, influenţează </a:t>
            </a:r>
            <a:r>
              <a:rPr lang="en-US" dirty="0" err="1">
                <a:latin typeface="Calibri" pitchFamily="34" charset="0"/>
                <a:cs typeface="Calibri" pitchFamily="34" charset="0"/>
              </a:rPr>
              <a:t>apariţia</a:t>
            </a:r>
            <a:r>
              <a:rPr lang="ro-RO" dirty="0">
                <a:latin typeface="Calibri" pitchFamily="34" charset="0"/>
                <a:cs typeface="Calibri" pitchFamily="34" charset="0"/>
              </a:rPr>
              <a:t> </a:t>
            </a:r>
            <a:r>
              <a:rPr lang="en-US" dirty="0">
                <a:latin typeface="Calibri" pitchFamily="34" charset="0"/>
                <a:cs typeface="Calibri" pitchFamily="34" charset="0"/>
              </a:rPr>
              <a:t>pitting</a:t>
            </a:r>
            <a:r>
              <a:rPr lang="ro-RO" dirty="0">
                <a:latin typeface="Calibri" pitchFamily="34" charset="0"/>
                <a:cs typeface="Calibri" pitchFamily="34" charset="0"/>
              </a:rPr>
              <a:t>ului.</a:t>
            </a:r>
            <a:endParaRPr lang="en-US" dirty="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69332"/>
          </a:xfrm>
          <a:prstGeom prst="rect">
            <a:avLst/>
          </a:prstGeom>
        </p:spPr>
        <p:txBody>
          <a:bodyPr wrap="square">
            <a:spAutoFit/>
          </a:bodyPr>
          <a:lstStyle/>
          <a:p>
            <a:r>
              <a:rPr lang="vi-VN" b="1" dirty="0">
                <a:latin typeface="Calibri" pitchFamily="34" charset="0"/>
                <a:cs typeface="Calibri" pitchFamily="34" charset="0"/>
              </a:rPr>
              <a:t>Forţa normală corectată F</a:t>
            </a:r>
            <a:r>
              <a:rPr lang="vi-VN" sz="1400" b="1" dirty="0">
                <a:latin typeface="Calibri" pitchFamily="34" charset="0"/>
                <a:cs typeface="Calibri" pitchFamily="34" charset="0"/>
              </a:rPr>
              <a:t>nc</a:t>
            </a:r>
            <a:r>
              <a:rPr lang="vi-VN" b="1" i="1" dirty="0">
                <a:latin typeface="Calibri" pitchFamily="34" charset="0"/>
                <a:cs typeface="Calibri" pitchFamily="34" charset="0"/>
              </a:rPr>
              <a:t>, </a:t>
            </a:r>
            <a:r>
              <a:rPr lang="vi-VN" dirty="0">
                <a:latin typeface="Calibri" pitchFamily="34" charset="0"/>
                <a:cs typeface="Calibri" pitchFamily="34" charset="0"/>
              </a:rPr>
              <a:t>se calculează cu relaţia</a:t>
            </a:r>
            <a:r>
              <a:rPr lang="ro-RO" dirty="0">
                <a:latin typeface="Calibri" pitchFamily="34" charset="0"/>
                <a:cs typeface="Calibri" pitchFamily="34" charset="0"/>
              </a:rPr>
              <a:t>: </a:t>
            </a:r>
            <a:endParaRPr lang="en-US" dirty="0">
              <a:latin typeface="Calibri" pitchFamily="34" charset="0"/>
              <a:cs typeface="Calibri" pitchFamily="34" charset="0"/>
            </a:endParaRPr>
          </a:p>
        </p:txBody>
      </p:sp>
      <p:graphicFrame>
        <p:nvGraphicFramePr>
          <p:cNvPr id="39938" name="Object 2"/>
          <p:cNvGraphicFramePr>
            <a:graphicFrameLocks noChangeAspect="1"/>
          </p:cNvGraphicFramePr>
          <p:nvPr/>
        </p:nvGraphicFramePr>
        <p:xfrm>
          <a:off x="285750" y="304800"/>
          <a:ext cx="4902200" cy="685800"/>
        </p:xfrm>
        <a:graphic>
          <a:graphicData uri="http://schemas.openxmlformats.org/presentationml/2006/ole">
            <mc:AlternateContent xmlns:mc="http://schemas.openxmlformats.org/markup-compatibility/2006">
              <mc:Choice xmlns:v="urn:schemas-microsoft-com:vml" Requires="v">
                <p:oleObj spid="_x0000_s39965" name="Equation" r:id="rId4" imgW="2806560" imgH="393480" progId="Equation.3">
                  <p:embed/>
                </p:oleObj>
              </mc:Choice>
              <mc:Fallback>
                <p:oleObj name="Equation" r:id="rId4" imgW="280656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04800"/>
                        <a:ext cx="4902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39" name="Picture 3"/>
          <p:cNvPicPr>
            <a:picLocks noChangeAspect="1" noChangeArrowheads="1"/>
          </p:cNvPicPr>
          <p:nvPr/>
        </p:nvPicPr>
        <p:blipFill>
          <a:blip r:embed="rId6" cstate="print"/>
          <a:srcRect/>
          <a:stretch>
            <a:fillRect/>
          </a:stretch>
        </p:blipFill>
        <p:spPr bwMode="auto">
          <a:xfrm>
            <a:off x="5867400" y="0"/>
            <a:ext cx="3276600" cy="2704685"/>
          </a:xfrm>
          <a:prstGeom prst="rect">
            <a:avLst/>
          </a:prstGeom>
          <a:noFill/>
          <a:ln w="9525">
            <a:noFill/>
            <a:miter lim="800000"/>
            <a:headEnd/>
            <a:tailEnd/>
          </a:ln>
        </p:spPr>
      </p:pic>
      <p:sp>
        <p:nvSpPr>
          <p:cNvPr id="5" name="Rectangle 4"/>
          <p:cNvSpPr/>
          <p:nvPr/>
        </p:nvSpPr>
        <p:spPr>
          <a:xfrm>
            <a:off x="0" y="914400"/>
            <a:ext cx="2899448" cy="369332"/>
          </a:xfrm>
          <a:prstGeom prst="rect">
            <a:avLst/>
          </a:prstGeom>
        </p:spPr>
        <p:txBody>
          <a:bodyPr wrap="none">
            <a:spAutoFit/>
          </a:bodyPr>
          <a:lstStyle/>
          <a:p>
            <a:r>
              <a:rPr lang="fr-FR" b="1" dirty="0" err="1"/>
              <a:t>Lungimea</a:t>
            </a:r>
            <a:r>
              <a:rPr lang="fr-FR" b="1" dirty="0"/>
              <a:t> </a:t>
            </a:r>
            <a:r>
              <a:rPr lang="fr-FR" b="1" dirty="0" err="1"/>
              <a:t>liniei</a:t>
            </a:r>
            <a:r>
              <a:rPr lang="fr-FR" b="1" dirty="0"/>
              <a:t> de contact </a:t>
            </a:r>
            <a:r>
              <a:rPr lang="fr-FR" b="1" i="1" dirty="0" err="1"/>
              <a:t>l</a:t>
            </a:r>
            <a:r>
              <a:rPr lang="fr-FR" sz="1400" b="1" i="1" dirty="0" err="1"/>
              <a:t>k</a:t>
            </a:r>
            <a:endParaRPr lang="en-US" dirty="0"/>
          </a:p>
        </p:txBody>
      </p:sp>
      <p:graphicFrame>
        <p:nvGraphicFramePr>
          <p:cNvPr id="39940" name="Object 4"/>
          <p:cNvGraphicFramePr>
            <a:graphicFrameLocks noChangeAspect="1"/>
          </p:cNvGraphicFramePr>
          <p:nvPr/>
        </p:nvGraphicFramePr>
        <p:xfrm>
          <a:off x="2819400" y="990600"/>
          <a:ext cx="865187" cy="752475"/>
        </p:xfrm>
        <a:graphic>
          <a:graphicData uri="http://schemas.openxmlformats.org/presentationml/2006/ole">
            <mc:AlternateContent xmlns:mc="http://schemas.openxmlformats.org/markup-compatibility/2006">
              <mc:Choice xmlns:v="urn:schemas-microsoft-com:vml" Requires="v">
                <p:oleObj spid="_x0000_s39966" name="Equation" r:id="rId7" imgW="495000" imgH="431640" progId="Equation.3">
                  <p:embed/>
                </p:oleObj>
              </mc:Choice>
              <mc:Fallback>
                <p:oleObj name="Equation" r:id="rId7" imgW="4950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990600"/>
                        <a:ext cx="865187"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867400" y="2971800"/>
            <a:ext cx="3276600" cy="3139321"/>
          </a:xfrm>
          <a:prstGeom prst="rect">
            <a:avLst/>
          </a:prstGeom>
        </p:spPr>
        <p:txBody>
          <a:bodyPr wrap="square">
            <a:spAutoFit/>
          </a:bodyPr>
          <a:lstStyle/>
          <a:p>
            <a:r>
              <a:rPr lang="pt-BR" b="1" dirty="0"/>
              <a:t>Curbura redusă 1/</a:t>
            </a:r>
            <a:r>
              <a:rPr lang="pt-BR" b="1" i="1" dirty="0"/>
              <a:t>ρ</a:t>
            </a:r>
            <a:r>
              <a:rPr lang="ro-RO" b="1" i="1" dirty="0"/>
              <a:t> -</a:t>
            </a:r>
            <a:r>
              <a:rPr lang="pt-BR" b="1" i="1" dirty="0"/>
              <a:t> </a:t>
            </a:r>
            <a:r>
              <a:rPr lang="pt-BR" dirty="0">
                <a:latin typeface="Calibri" pitchFamily="34" charset="0"/>
                <a:cs typeface="Calibri" pitchFamily="34" charset="0"/>
              </a:rPr>
              <a:t>se determină în funcţie de razele de curbură </a:t>
            </a:r>
            <a:r>
              <a:rPr lang="pt-BR" b="1" i="1" dirty="0"/>
              <a:t>ρ</a:t>
            </a:r>
            <a:r>
              <a:rPr lang="pt-BR" sz="1200" dirty="0">
                <a:latin typeface="Calibri" pitchFamily="34" charset="0"/>
                <a:cs typeface="Calibri" pitchFamily="34" charset="0"/>
              </a:rPr>
              <a:t>1</a:t>
            </a:r>
            <a:r>
              <a:rPr lang="pt-BR" dirty="0">
                <a:latin typeface="Calibri" pitchFamily="34" charset="0"/>
                <a:cs typeface="Calibri" pitchFamily="34" charset="0"/>
              </a:rPr>
              <a:t> şi </a:t>
            </a:r>
            <a:r>
              <a:rPr lang="pt-BR" b="1" i="1" dirty="0"/>
              <a:t>ρ</a:t>
            </a:r>
            <a:r>
              <a:rPr lang="pt-BR" sz="1200" dirty="0">
                <a:latin typeface="Calibri" pitchFamily="34" charset="0"/>
                <a:cs typeface="Calibri" pitchFamily="34" charset="0"/>
              </a:rPr>
              <a:t>2</a:t>
            </a:r>
            <a:r>
              <a:rPr lang="pt-BR" dirty="0">
                <a:latin typeface="Calibri" pitchFamily="34" charset="0"/>
                <a:cs typeface="Calibri" pitchFamily="34" charset="0"/>
              </a:rPr>
              <a:t> ale profilelor</a:t>
            </a:r>
          </a:p>
          <a:p>
            <a:r>
              <a:rPr lang="vi-VN" dirty="0">
                <a:latin typeface="Calibri" pitchFamily="34" charset="0"/>
                <a:cs typeface="Calibri" pitchFamily="34" charset="0"/>
              </a:rPr>
              <a:t>dinţilor în contact, mărimile acestora fiind funcţie de punctul de contact considerat pe segmentul</a:t>
            </a:r>
            <a:r>
              <a:rPr lang="ro-RO" dirty="0">
                <a:latin typeface="Calibri" pitchFamily="34" charset="0"/>
                <a:cs typeface="Calibri" pitchFamily="34" charset="0"/>
              </a:rPr>
              <a:t> </a:t>
            </a:r>
            <a:r>
              <a:rPr lang="en-US" dirty="0">
                <a:latin typeface="Calibri" pitchFamily="34" charset="0"/>
                <a:cs typeface="Calibri" pitchFamily="34" charset="0"/>
              </a:rPr>
              <a:t>real de </a:t>
            </a:r>
            <a:r>
              <a:rPr lang="en-US" dirty="0" err="1">
                <a:latin typeface="Calibri" pitchFamily="34" charset="0"/>
                <a:cs typeface="Calibri" pitchFamily="34" charset="0"/>
              </a:rPr>
              <a:t>angrenare</a:t>
            </a:r>
            <a:endParaRPr lang="ro-RO" dirty="0">
              <a:latin typeface="Calibri" pitchFamily="34" charset="0"/>
              <a:cs typeface="Calibri" pitchFamily="34" charset="0"/>
            </a:endParaRPr>
          </a:p>
          <a:p>
            <a:r>
              <a:rPr lang="ro-RO" dirty="0">
                <a:latin typeface="Calibri" pitchFamily="34" charset="0"/>
                <a:cs typeface="Calibri" pitchFamily="34" charset="0"/>
              </a:rPr>
              <a:t>Puctul B ar fi critic, dar în C apare schimbarea de sens şi atunci se recomanda punctul C pentru calculul curburii </a:t>
            </a:r>
            <a:endParaRPr lang="en-US" dirty="0">
              <a:latin typeface="Calibri" pitchFamily="34" charset="0"/>
              <a:cs typeface="Calibri" pitchFamily="34" charset="0"/>
            </a:endParaRPr>
          </a:p>
        </p:txBody>
      </p:sp>
      <p:pic>
        <p:nvPicPr>
          <p:cNvPr id="39942" name="Picture 1"/>
          <p:cNvPicPr>
            <a:picLocks noChangeAspect="1" noChangeArrowheads="1"/>
          </p:cNvPicPr>
          <p:nvPr/>
        </p:nvPicPr>
        <p:blipFill>
          <a:blip r:embed="rId9" cstate="print"/>
          <a:srcRect l="5994" t="2985" r="2568" b="3545"/>
          <a:stretch>
            <a:fillRect/>
          </a:stretch>
        </p:blipFill>
        <p:spPr bwMode="auto">
          <a:xfrm>
            <a:off x="457200" y="1871502"/>
            <a:ext cx="5314950" cy="4986498"/>
          </a:xfrm>
          <a:prstGeom prst="rect">
            <a:avLst/>
          </a:prstGeom>
          <a:noFill/>
          <a:ln w="9525">
            <a:noFill/>
            <a:miter lim="800000"/>
            <a:headEnd/>
            <a:tailEnd/>
          </a:ln>
        </p:spPr>
      </p:pic>
      <p:sp>
        <p:nvSpPr>
          <p:cNvPr id="11" name="Rectangle 10"/>
          <p:cNvSpPr/>
          <p:nvPr/>
        </p:nvSpPr>
        <p:spPr>
          <a:xfrm>
            <a:off x="0" y="1295400"/>
            <a:ext cx="2286000" cy="923330"/>
          </a:xfrm>
          <a:prstGeom prst="rect">
            <a:avLst/>
          </a:prstGeom>
        </p:spPr>
        <p:txBody>
          <a:bodyPr wrap="square">
            <a:spAutoFit/>
          </a:bodyPr>
          <a:lstStyle/>
          <a:p>
            <a:r>
              <a:rPr lang="ro-RO" i="1" dirty="0"/>
              <a:t>b</a:t>
            </a:r>
            <a:r>
              <a:rPr lang="en-US" i="1" dirty="0"/>
              <a:t> </a:t>
            </a:r>
            <a:r>
              <a:rPr lang="ro-RO" i="1" dirty="0"/>
              <a:t>-</a:t>
            </a:r>
            <a:r>
              <a:rPr lang="en-US" i="1" dirty="0" err="1"/>
              <a:t>lungimea</a:t>
            </a:r>
            <a:r>
              <a:rPr lang="en-US" i="1" dirty="0"/>
              <a:t> </a:t>
            </a:r>
            <a:r>
              <a:rPr lang="en-US" i="1" dirty="0" err="1"/>
              <a:t>dintelui</a:t>
            </a:r>
            <a:endParaRPr lang="ro-RO" i="1" dirty="0"/>
          </a:p>
          <a:p>
            <a:r>
              <a:rPr lang="en-US" i="1" dirty="0"/>
              <a:t> Z</a:t>
            </a:r>
            <a:r>
              <a:rPr lang="el-GR" i="1" dirty="0"/>
              <a:t>ε</a:t>
            </a:r>
            <a:r>
              <a:rPr lang="ro-RO" i="1" dirty="0"/>
              <a:t> -</a:t>
            </a:r>
            <a:r>
              <a:rPr lang="en-US" i="1" dirty="0"/>
              <a:t> </a:t>
            </a:r>
            <a:r>
              <a:rPr lang="en-US" i="1" dirty="0" err="1"/>
              <a:t>factorul</a:t>
            </a:r>
            <a:r>
              <a:rPr lang="en-US" i="1" dirty="0"/>
              <a:t> </a:t>
            </a:r>
            <a:r>
              <a:rPr lang="en-US" i="1" dirty="0" err="1"/>
              <a:t>gradului</a:t>
            </a:r>
            <a:endParaRPr lang="ro-RO" i="1" dirty="0"/>
          </a:p>
          <a:p>
            <a:r>
              <a:rPr lang="en-US" i="1" dirty="0"/>
              <a:t> de </a:t>
            </a:r>
            <a:r>
              <a:rPr lang="en-US" i="1" dirty="0" err="1"/>
              <a:t>acoperire</a:t>
            </a:r>
            <a:endParaRPr lang="en-US" dirty="0"/>
          </a:p>
        </p:txBody>
      </p:sp>
      <p:graphicFrame>
        <p:nvGraphicFramePr>
          <p:cNvPr id="39943" name="Object 7"/>
          <p:cNvGraphicFramePr>
            <a:graphicFrameLocks noChangeAspect="1"/>
          </p:cNvGraphicFramePr>
          <p:nvPr/>
        </p:nvGraphicFramePr>
        <p:xfrm>
          <a:off x="7620000" y="5867400"/>
          <a:ext cx="1154112" cy="796925"/>
        </p:xfrm>
        <a:graphic>
          <a:graphicData uri="http://schemas.openxmlformats.org/presentationml/2006/ole">
            <mc:AlternateContent xmlns:mc="http://schemas.openxmlformats.org/markup-compatibility/2006">
              <mc:Choice xmlns:v="urn:schemas-microsoft-com:vml" Requires="v">
                <p:oleObj spid="_x0000_s39967" name="Equation" r:id="rId10" imgW="660240" imgH="457200" progId="Equation.3">
                  <p:embed/>
                </p:oleObj>
              </mc:Choice>
              <mc:Fallback>
                <p:oleObj name="Equation" r:id="rId10" imgW="660240" imgH="4572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5867400"/>
                        <a:ext cx="1154112"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646331"/>
          </a:xfrm>
          <a:prstGeom prst="rect">
            <a:avLst/>
          </a:prstGeom>
        </p:spPr>
        <p:txBody>
          <a:bodyPr wrap="square">
            <a:spAutoFit/>
          </a:bodyPr>
          <a:lstStyle/>
          <a:p>
            <a:r>
              <a:rPr lang="en-US" b="1" i="1" dirty="0"/>
              <a:t>D</a:t>
            </a:r>
            <a:r>
              <a:rPr lang="vi-VN" b="1" i="1" dirty="0"/>
              <a:t>upă tipul angrenării: </a:t>
            </a:r>
            <a:r>
              <a:rPr lang="en-US" b="1" i="1" dirty="0"/>
              <a:t>   </a:t>
            </a:r>
          </a:p>
          <a:p>
            <a:r>
              <a:rPr lang="en-US" i="1" dirty="0"/>
              <a:t>          -</a:t>
            </a:r>
            <a:r>
              <a:rPr lang="vi-VN" i="1" dirty="0"/>
              <a:t>angrenaje exterioare</a:t>
            </a:r>
            <a:r>
              <a:rPr lang="en-US" i="1" dirty="0"/>
              <a:t>                                    - </a:t>
            </a:r>
            <a:r>
              <a:rPr lang="vi-VN" i="1" dirty="0"/>
              <a:t>angrenaje interiorare </a:t>
            </a:r>
            <a:endParaRPr lang="en-US" dirty="0"/>
          </a:p>
        </p:txBody>
      </p:sp>
      <p:pic>
        <p:nvPicPr>
          <p:cNvPr id="3" name="Picture 3"/>
          <p:cNvPicPr>
            <a:picLocks noChangeAspect="1" noChangeArrowheads="1"/>
          </p:cNvPicPr>
          <p:nvPr/>
        </p:nvPicPr>
        <p:blipFill>
          <a:blip r:embed="rId2" cstate="print"/>
          <a:srcRect l="13864" r="60390" b="65123"/>
          <a:stretch>
            <a:fillRect/>
          </a:stretch>
        </p:blipFill>
        <p:spPr bwMode="auto">
          <a:xfrm>
            <a:off x="3124200" y="228600"/>
            <a:ext cx="990600" cy="1752600"/>
          </a:xfrm>
          <a:prstGeom prst="rect">
            <a:avLst/>
          </a:prstGeom>
          <a:noFill/>
          <a:ln w="9525">
            <a:noFill/>
            <a:miter lim="800000"/>
            <a:headEnd/>
            <a:tailEnd/>
          </a:ln>
        </p:spPr>
      </p:pic>
      <p:pic>
        <p:nvPicPr>
          <p:cNvPr id="4" name="Picture 3"/>
          <p:cNvPicPr>
            <a:picLocks noChangeAspect="1" noChangeArrowheads="1"/>
          </p:cNvPicPr>
          <p:nvPr/>
        </p:nvPicPr>
        <p:blipFill>
          <a:blip r:embed="rId2" cstate="print"/>
          <a:srcRect l="43571" b="65123"/>
          <a:stretch>
            <a:fillRect/>
          </a:stretch>
        </p:blipFill>
        <p:spPr bwMode="auto">
          <a:xfrm>
            <a:off x="6972895" y="228600"/>
            <a:ext cx="2171105" cy="1752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b="11111"/>
          <a:stretch>
            <a:fillRect/>
          </a:stretch>
        </p:blipFill>
        <p:spPr bwMode="auto">
          <a:xfrm>
            <a:off x="304800" y="3962400"/>
            <a:ext cx="5055781" cy="1828800"/>
          </a:xfrm>
          <a:prstGeom prst="rect">
            <a:avLst/>
          </a:prstGeom>
          <a:noFill/>
          <a:ln w="9525">
            <a:noFill/>
            <a:miter lim="800000"/>
            <a:headEnd/>
            <a:tailEnd/>
          </a:ln>
        </p:spPr>
      </p:pic>
      <p:sp>
        <p:nvSpPr>
          <p:cNvPr id="6" name="Rectangle 5"/>
          <p:cNvSpPr/>
          <p:nvPr/>
        </p:nvSpPr>
        <p:spPr>
          <a:xfrm>
            <a:off x="228600" y="2743200"/>
            <a:ext cx="8458200" cy="923330"/>
          </a:xfrm>
          <a:prstGeom prst="rect">
            <a:avLst/>
          </a:prstGeom>
        </p:spPr>
        <p:txBody>
          <a:bodyPr wrap="square">
            <a:spAutoFit/>
          </a:bodyPr>
          <a:lstStyle/>
          <a:p>
            <a:r>
              <a:rPr lang="en-US" b="1" i="1" dirty="0"/>
              <a:t>D</a:t>
            </a:r>
            <a:r>
              <a:rPr lang="vi-VN" b="1" i="1" dirty="0"/>
              <a:t>upă direcţia dinţilor: </a:t>
            </a:r>
            <a:endParaRPr lang="en-US" b="1" i="1" dirty="0"/>
          </a:p>
          <a:p>
            <a:r>
              <a:rPr lang="vi-VN" i="1" dirty="0"/>
              <a:t>angrenaje cu dantură dreaptă</a:t>
            </a:r>
            <a:r>
              <a:rPr lang="en-US" i="1" dirty="0"/>
              <a:t>; </a:t>
            </a:r>
            <a:r>
              <a:rPr lang="vi-VN" i="1" dirty="0"/>
              <a:t>angrenaje cu</a:t>
            </a:r>
            <a:r>
              <a:rPr lang="en-US" i="1" dirty="0"/>
              <a:t> </a:t>
            </a:r>
            <a:r>
              <a:rPr lang="vi-VN" dirty="0"/>
              <a:t>dantură înclinată; angrenaje cu dantură curbă</a:t>
            </a:r>
            <a:r>
              <a:rPr lang="en-US" dirty="0"/>
              <a:t>; </a:t>
            </a:r>
            <a:r>
              <a:rPr lang="vi-VN" dirty="0"/>
              <a:t>angrenaje cu dantură în V ;</a:t>
            </a:r>
            <a:endParaRPr lang="en-US" dirty="0"/>
          </a:p>
        </p:txBody>
      </p:sp>
      <p:pic>
        <p:nvPicPr>
          <p:cNvPr id="7" name="Picture 4"/>
          <p:cNvPicPr>
            <a:picLocks noChangeAspect="1" noChangeArrowheads="1"/>
          </p:cNvPicPr>
          <p:nvPr/>
        </p:nvPicPr>
        <p:blipFill>
          <a:blip r:embed="rId2" cstate="print"/>
          <a:srcRect t="50136" b="4049"/>
          <a:stretch>
            <a:fillRect/>
          </a:stretch>
        </p:blipFill>
        <p:spPr bwMode="auto">
          <a:xfrm>
            <a:off x="5638800" y="3810000"/>
            <a:ext cx="3352800" cy="2006184"/>
          </a:xfrm>
          <a:prstGeom prst="rect">
            <a:avLst/>
          </a:prstGeom>
          <a:noFill/>
          <a:ln w="9525">
            <a:noFill/>
            <a:miter lim="800000"/>
            <a:headEnd/>
            <a:tailEnd/>
          </a:ln>
        </p:spPr>
      </p:pic>
      <p:sp>
        <p:nvSpPr>
          <p:cNvPr id="8" name="Rectangle 7"/>
          <p:cNvSpPr/>
          <p:nvPr/>
        </p:nvSpPr>
        <p:spPr>
          <a:xfrm>
            <a:off x="228600" y="5791200"/>
            <a:ext cx="5867400" cy="646331"/>
          </a:xfrm>
          <a:prstGeom prst="rect">
            <a:avLst/>
          </a:prstGeom>
        </p:spPr>
        <p:txBody>
          <a:bodyPr wrap="square">
            <a:spAutoFit/>
          </a:bodyPr>
          <a:lstStyle/>
          <a:p>
            <a:r>
              <a:rPr lang="en-US" b="1" i="1" dirty="0"/>
              <a:t>D</a:t>
            </a:r>
            <a:r>
              <a:rPr lang="vi-VN" b="1" i="1" dirty="0"/>
              <a:t>upă forma profilului dinţilor</a:t>
            </a:r>
            <a:r>
              <a:rPr lang="vi-VN" i="1" dirty="0"/>
              <a:t>:</a:t>
            </a:r>
            <a:endParaRPr lang="en-US" i="1" dirty="0"/>
          </a:p>
          <a:p>
            <a:r>
              <a:rPr lang="en-US" i="1" dirty="0"/>
              <a:t>-</a:t>
            </a:r>
            <a:r>
              <a:rPr lang="vi-VN" i="1" dirty="0"/>
              <a:t> profil evolventic; </a:t>
            </a:r>
            <a:r>
              <a:rPr lang="en-US" i="1" dirty="0"/>
              <a:t> -  </a:t>
            </a:r>
            <a:r>
              <a:rPr lang="vi-VN" i="1" dirty="0"/>
              <a:t>profil cicloidal; profil în arc de cerc;</a:t>
            </a:r>
            <a:endParaRPr lang="en-US" dirty="0"/>
          </a:p>
        </p:txBody>
      </p:sp>
      <p:sp>
        <p:nvSpPr>
          <p:cNvPr id="9" name="Rectangle 8"/>
          <p:cNvSpPr/>
          <p:nvPr/>
        </p:nvSpPr>
        <p:spPr>
          <a:xfrm>
            <a:off x="228600" y="1371600"/>
            <a:ext cx="2971800" cy="646331"/>
          </a:xfrm>
          <a:prstGeom prst="rect">
            <a:avLst/>
          </a:prstGeom>
        </p:spPr>
        <p:txBody>
          <a:bodyPr wrap="square">
            <a:spAutoFit/>
          </a:bodyPr>
          <a:lstStyle/>
          <a:p>
            <a:r>
              <a:rPr lang="vi-VN" b="1" i="1" dirty="0"/>
              <a:t>După posibilităţile de</a:t>
            </a:r>
            <a:endParaRPr lang="en-US" b="1" i="1" dirty="0"/>
          </a:p>
          <a:p>
            <a:r>
              <a:rPr lang="vi-VN" b="1" i="1" dirty="0"/>
              <a:t> mişcare a axelor roţilor</a:t>
            </a:r>
            <a:r>
              <a:rPr lang="vi-VN" i="1" dirty="0"/>
              <a:t>:</a:t>
            </a:r>
            <a:endParaRPr lang="en-US" dirty="0"/>
          </a:p>
        </p:txBody>
      </p:sp>
      <p:sp>
        <p:nvSpPr>
          <p:cNvPr id="10" name="Rectangle 9"/>
          <p:cNvSpPr/>
          <p:nvPr/>
        </p:nvSpPr>
        <p:spPr>
          <a:xfrm>
            <a:off x="3044253" y="2057400"/>
            <a:ext cx="6170279" cy="369332"/>
          </a:xfrm>
          <a:prstGeom prst="rect">
            <a:avLst/>
          </a:prstGeom>
        </p:spPr>
        <p:txBody>
          <a:bodyPr wrap="none">
            <a:spAutoFit/>
          </a:bodyPr>
          <a:lstStyle/>
          <a:p>
            <a:r>
              <a:rPr lang="en-US" i="1" dirty="0"/>
              <a:t>-</a:t>
            </a:r>
            <a:r>
              <a:rPr lang="vi-VN" i="1" dirty="0"/>
              <a:t>cu axe fixe; </a:t>
            </a:r>
            <a:r>
              <a:rPr lang="en-US" i="1" dirty="0"/>
              <a:t>                                     - </a:t>
            </a:r>
            <a:r>
              <a:rPr lang="vi-VN" i="1" dirty="0"/>
              <a:t>cu axe mobile (planetare)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168275" y="228600"/>
          <a:ext cx="3770313" cy="762000"/>
        </p:xfrm>
        <a:graphic>
          <a:graphicData uri="http://schemas.openxmlformats.org/presentationml/2006/ole">
            <mc:AlternateContent xmlns:mc="http://schemas.openxmlformats.org/markup-compatibility/2006">
              <mc:Choice xmlns:v="urn:schemas-microsoft-com:vml" Requires="v">
                <p:oleObj spid="_x0000_s41026" name="Equation" r:id="rId4" imgW="2387520" imgH="482400" progId="Equation.3">
                  <p:embed/>
                </p:oleObj>
              </mc:Choice>
              <mc:Fallback>
                <p:oleObj name="Equation" r:id="rId4" imgW="238752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228600"/>
                        <a:ext cx="3770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4495800" y="533400"/>
          <a:ext cx="3352800" cy="448765"/>
        </p:xfrm>
        <a:graphic>
          <a:graphicData uri="http://schemas.openxmlformats.org/presentationml/2006/ole">
            <mc:AlternateContent xmlns:mc="http://schemas.openxmlformats.org/markup-compatibility/2006">
              <mc:Choice xmlns:v="urn:schemas-microsoft-com:vml" Requires="v">
                <p:oleObj spid="_x0000_s41027" name="Equation" r:id="rId6" imgW="1803240" imgH="241200" progId="Equation.3">
                  <p:embed/>
                </p:oleObj>
              </mc:Choice>
              <mc:Fallback>
                <p:oleObj name="Equation" r:id="rId6" imgW="180324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33400"/>
                        <a:ext cx="3352800" cy="44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195263" y="1143000"/>
          <a:ext cx="4992687" cy="762000"/>
        </p:xfrm>
        <a:graphic>
          <a:graphicData uri="http://schemas.openxmlformats.org/presentationml/2006/ole">
            <mc:AlternateContent xmlns:mc="http://schemas.openxmlformats.org/markup-compatibility/2006">
              <mc:Choice xmlns:v="urn:schemas-microsoft-com:vml" Requires="v">
                <p:oleObj spid="_x0000_s41028" name="Equation" r:id="rId8" imgW="3162240" imgH="482400" progId="Equation.3">
                  <p:embed/>
                </p:oleObj>
              </mc:Choice>
              <mc:Fallback>
                <p:oleObj name="Equation" r:id="rId8" imgW="316224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263" y="1143000"/>
                        <a:ext cx="49926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34000" y="1219200"/>
            <a:ext cx="3429000" cy="646331"/>
          </a:xfrm>
          <a:prstGeom prst="rect">
            <a:avLst/>
          </a:prstGeom>
          <a:noFill/>
        </p:spPr>
        <p:txBody>
          <a:bodyPr wrap="square" rtlCol="0">
            <a:spAutoFit/>
          </a:bodyPr>
          <a:lstStyle/>
          <a:p>
            <a:r>
              <a:rPr lang="ro-RO" dirty="0"/>
              <a:t>Se notează  cu Z</a:t>
            </a:r>
            <a:r>
              <a:rPr lang="ro-RO" sz="1200" dirty="0"/>
              <a:t>H</a:t>
            </a:r>
            <a:r>
              <a:rPr lang="ro-RO" dirty="0"/>
              <a:t>, factorul zonei de contact:  </a:t>
            </a:r>
            <a:endParaRPr lang="en-US" dirty="0"/>
          </a:p>
        </p:txBody>
      </p:sp>
      <p:graphicFrame>
        <p:nvGraphicFramePr>
          <p:cNvPr id="40965" name="Object 5"/>
          <p:cNvGraphicFramePr>
            <a:graphicFrameLocks noChangeAspect="1"/>
          </p:cNvGraphicFramePr>
          <p:nvPr/>
        </p:nvGraphicFramePr>
        <p:xfrm>
          <a:off x="6629400" y="1600200"/>
          <a:ext cx="2005012" cy="784225"/>
        </p:xfrm>
        <a:graphic>
          <a:graphicData uri="http://schemas.openxmlformats.org/presentationml/2006/ole">
            <mc:AlternateContent xmlns:mc="http://schemas.openxmlformats.org/markup-compatibility/2006">
              <mc:Choice xmlns:v="urn:schemas-microsoft-com:vml" Requires="v">
                <p:oleObj spid="_x0000_s41029" name="Equation" r:id="rId10" imgW="1269720" imgH="495000" progId="Equation.3">
                  <p:embed/>
                </p:oleObj>
              </mc:Choice>
              <mc:Fallback>
                <p:oleObj name="Equation" r:id="rId10" imgW="1269720" imgH="4950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1600200"/>
                        <a:ext cx="200501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228600" y="2057400"/>
            <a:ext cx="5943600" cy="369332"/>
          </a:xfrm>
          <a:prstGeom prst="rect">
            <a:avLst/>
          </a:prstGeom>
          <a:solidFill>
            <a:srgbClr val="CCFF99"/>
          </a:solidFill>
        </p:spPr>
        <p:txBody>
          <a:bodyPr wrap="square">
            <a:spAutoFit/>
          </a:bodyPr>
          <a:lstStyle/>
          <a:p>
            <a:r>
              <a:rPr lang="ro-RO" b="1" i="1" dirty="0">
                <a:latin typeface="Calibri" pitchFamily="34" charset="0"/>
                <a:cs typeface="Calibri" pitchFamily="34" charset="0"/>
              </a:rPr>
              <a:t>E</a:t>
            </a:r>
            <a:r>
              <a:rPr lang="en-US" b="1" i="1" dirty="0" err="1">
                <a:latin typeface="Calibri" pitchFamily="34" charset="0"/>
                <a:cs typeface="Calibri" pitchFamily="34" charset="0"/>
              </a:rPr>
              <a:t>xpresia</a:t>
            </a:r>
            <a:r>
              <a:rPr lang="en-US" b="1" i="1" dirty="0">
                <a:latin typeface="Calibri" pitchFamily="34" charset="0"/>
                <a:cs typeface="Calibri" pitchFamily="34" charset="0"/>
              </a:rPr>
              <a:t> </a:t>
            </a:r>
            <a:r>
              <a:rPr lang="en-US" b="1" i="1" dirty="0" err="1">
                <a:latin typeface="Calibri" pitchFamily="34" charset="0"/>
                <a:cs typeface="Calibri" pitchFamily="34" charset="0"/>
              </a:rPr>
              <a:t>tensiunii</a:t>
            </a:r>
            <a:r>
              <a:rPr lang="en-US" b="1" i="1" dirty="0">
                <a:latin typeface="Calibri" pitchFamily="34" charset="0"/>
                <a:cs typeface="Calibri" pitchFamily="34" charset="0"/>
              </a:rPr>
              <a:t> </a:t>
            </a:r>
            <a:r>
              <a:rPr lang="en-US" b="1" i="1" dirty="0" err="1">
                <a:latin typeface="Calibri" pitchFamily="34" charset="0"/>
                <a:cs typeface="Calibri" pitchFamily="34" charset="0"/>
              </a:rPr>
              <a:t>efective</a:t>
            </a:r>
            <a:r>
              <a:rPr lang="en-US" b="1" i="1" dirty="0">
                <a:latin typeface="Calibri" pitchFamily="34" charset="0"/>
                <a:cs typeface="Calibri" pitchFamily="34" charset="0"/>
              </a:rPr>
              <a:t> </a:t>
            </a:r>
            <a:r>
              <a:rPr lang="en-US" dirty="0">
                <a:latin typeface="Calibri" pitchFamily="34" charset="0"/>
                <a:cs typeface="Calibri" pitchFamily="34" charset="0"/>
              </a:rPr>
              <a:t>de contact </a:t>
            </a:r>
            <a:r>
              <a:rPr lang="en-US" dirty="0" err="1">
                <a:latin typeface="Calibri" pitchFamily="34" charset="0"/>
                <a:cs typeface="Calibri" pitchFamily="34" charset="0"/>
              </a:rPr>
              <a:t>în</a:t>
            </a:r>
            <a:r>
              <a:rPr lang="ro-RO" dirty="0">
                <a:latin typeface="Calibri" pitchFamily="34" charset="0"/>
                <a:cs typeface="Calibri" pitchFamily="34" charset="0"/>
              </a:rPr>
              <a:t> </a:t>
            </a:r>
            <a:r>
              <a:rPr lang="vi-VN" dirty="0">
                <a:latin typeface="Calibri" pitchFamily="34" charset="0"/>
                <a:cs typeface="Calibri" pitchFamily="34" charset="0"/>
              </a:rPr>
              <a:t>polul angrenării</a:t>
            </a:r>
            <a:r>
              <a:rPr lang="ro-RO" dirty="0">
                <a:latin typeface="Calibri" pitchFamily="34" charset="0"/>
                <a:cs typeface="Calibri" pitchFamily="34" charset="0"/>
              </a:rPr>
              <a:t> va fi: </a:t>
            </a:r>
            <a:endParaRPr lang="en-US" dirty="0">
              <a:latin typeface="Calibri" pitchFamily="34" charset="0"/>
              <a:cs typeface="Calibri" pitchFamily="34" charset="0"/>
            </a:endParaRPr>
          </a:p>
        </p:txBody>
      </p:sp>
      <p:graphicFrame>
        <p:nvGraphicFramePr>
          <p:cNvPr id="40966" name="Object 6"/>
          <p:cNvGraphicFramePr>
            <a:graphicFrameLocks noChangeAspect="1"/>
          </p:cNvGraphicFramePr>
          <p:nvPr/>
        </p:nvGraphicFramePr>
        <p:xfrm>
          <a:off x="228600" y="2514600"/>
          <a:ext cx="5027453" cy="838200"/>
        </p:xfrm>
        <a:graphic>
          <a:graphicData uri="http://schemas.openxmlformats.org/presentationml/2006/ole">
            <mc:AlternateContent xmlns:mc="http://schemas.openxmlformats.org/markup-compatibility/2006">
              <mc:Choice xmlns:v="urn:schemas-microsoft-com:vml" Requires="v">
                <p:oleObj spid="_x0000_s41030" name="Equation" r:id="rId12" imgW="2895480" imgH="482400" progId="Equation.3">
                  <p:embed/>
                </p:oleObj>
              </mc:Choice>
              <mc:Fallback>
                <p:oleObj name="Equation" r:id="rId12" imgW="2895480" imgH="4824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514600"/>
                        <a:ext cx="5027453"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 y="3429000"/>
            <a:ext cx="8077200" cy="646331"/>
          </a:xfrm>
          <a:prstGeom prst="rect">
            <a:avLst/>
          </a:prstGeom>
        </p:spPr>
        <p:txBody>
          <a:bodyPr wrap="square">
            <a:spAutoFit/>
          </a:bodyPr>
          <a:lstStyle/>
          <a:p>
            <a:r>
              <a:rPr lang="ro-RO" dirty="0">
                <a:latin typeface="Calibri" pitchFamily="34" charset="0"/>
                <a:cs typeface="Calibri" pitchFamily="34" charset="0"/>
              </a:rPr>
              <a:t>C</a:t>
            </a:r>
            <a:r>
              <a:rPr lang="en-US" dirty="0">
                <a:latin typeface="Calibri" pitchFamily="34" charset="0"/>
                <a:cs typeface="Calibri" pitchFamily="34" charset="0"/>
              </a:rPr>
              <a:t>a date de </a:t>
            </a:r>
            <a:r>
              <a:rPr lang="en-US" dirty="0" err="1">
                <a:latin typeface="Calibri" pitchFamily="34" charset="0"/>
                <a:cs typeface="Calibri" pitchFamily="34" charset="0"/>
              </a:rPr>
              <a:t>intrare</a:t>
            </a:r>
            <a:r>
              <a:rPr lang="en-US" dirty="0">
                <a:latin typeface="Calibri" pitchFamily="34" charset="0"/>
                <a:cs typeface="Calibri" pitchFamily="34" charset="0"/>
              </a:rPr>
              <a:t> </a:t>
            </a:r>
            <a:r>
              <a:rPr lang="en-US" dirty="0" err="1">
                <a:latin typeface="Calibri" pitchFamily="34" charset="0"/>
                <a:cs typeface="Calibri" pitchFamily="34" charset="0"/>
              </a:rPr>
              <a:t>sunt</a:t>
            </a:r>
            <a:r>
              <a:rPr lang="en-US" dirty="0">
                <a:latin typeface="Calibri" pitchFamily="34" charset="0"/>
                <a:cs typeface="Calibri" pitchFamily="34" charset="0"/>
              </a:rPr>
              <a:t> </a:t>
            </a:r>
            <a:r>
              <a:rPr lang="vi-VN" dirty="0">
                <a:latin typeface="Calibri" pitchFamily="34" charset="0"/>
                <a:cs typeface="Calibri" pitchFamily="34" charset="0"/>
              </a:rPr>
              <a:t>momentul de torsiune </a:t>
            </a:r>
            <a:r>
              <a:rPr lang="ro-RO" i="1" dirty="0">
                <a:latin typeface="Calibri" pitchFamily="34" charset="0"/>
                <a:cs typeface="Calibri" pitchFamily="34" charset="0"/>
              </a:rPr>
              <a:t>M</a:t>
            </a:r>
            <a:r>
              <a:rPr lang="ro-RO" sz="1400" i="1" dirty="0">
                <a:latin typeface="Calibri" pitchFamily="34" charset="0"/>
                <a:cs typeface="Calibri" pitchFamily="34" charset="0"/>
              </a:rPr>
              <a:t>t</a:t>
            </a:r>
            <a:r>
              <a:rPr lang="vi-VN" sz="1400" i="1" dirty="0">
                <a:latin typeface="Calibri" pitchFamily="34" charset="0"/>
                <a:cs typeface="Calibri" pitchFamily="34" charset="0"/>
              </a:rPr>
              <a:t>1 </a:t>
            </a:r>
            <a:r>
              <a:rPr lang="vi-VN" i="1" dirty="0">
                <a:latin typeface="Calibri" pitchFamily="34" charset="0"/>
                <a:cs typeface="Calibri" pitchFamily="34" charset="0"/>
              </a:rPr>
              <a:t>[Nmm] la roata conducătoare şi raportul de angrenare u,</a:t>
            </a:r>
            <a:r>
              <a:rPr lang="ro-RO" i="1" dirty="0">
                <a:latin typeface="Calibri" pitchFamily="34" charset="0"/>
                <a:cs typeface="Calibri" pitchFamily="34" charset="0"/>
              </a:rPr>
              <a:t> atunci se va obţine: </a:t>
            </a:r>
            <a:endParaRPr lang="en-US" dirty="0">
              <a:latin typeface="Calibri" pitchFamily="34" charset="0"/>
              <a:cs typeface="Calibri" pitchFamily="34" charset="0"/>
            </a:endParaRPr>
          </a:p>
        </p:txBody>
      </p:sp>
      <p:graphicFrame>
        <p:nvGraphicFramePr>
          <p:cNvPr id="40967" name="Object 7"/>
          <p:cNvGraphicFramePr>
            <a:graphicFrameLocks noChangeAspect="1"/>
          </p:cNvGraphicFramePr>
          <p:nvPr/>
        </p:nvGraphicFramePr>
        <p:xfrm>
          <a:off x="4953000" y="3810000"/>
          <a:ext cx="3511827" cy="609600"/>
        </p:xfrm>
        <a:graphic>
          <a:graphicData uri="http://schemas.openxmlformats.org/presentationml/2006/ole">
            <mc:AlternateContent xmlns:mc="http://schemas.openxmlformats.org/markup-compatibility/2006">
              <mc:Choice xmlns:v="urn:schemas-microsoft-com:vml" Requires="v">
                <p:oleObj spid="_x0000_s41031" name="Equation" r:id="rId14" imgW="2489040" imgH="431640" progId="Equation.3">
                  <p:embed/>
                </p:oleObj>
              </mc:Choice>
              <mc:Fallback>
                <p:oleObj name="Equation" r:id="rId14" imgW="2489040" imgH="43164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3810000"/>
                        <a:ext cx="351182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8"/>
          <p:cNvGraphicFramePr>
            <a:graphicFrameLocks noChangeAspect="1"/>
          </p:cNvGraphicFramePr>
          <p:nvPr/>
        </p:nvGraphicFramePr>
        <p:xfrm>
          <a:off x="228600" y="4419600"/>
          <a:ext cx="5907088" cy="823256"/>
        </p:xfrm>
        <a:graphic>
          <a:graphicData uri="http://schemas.openxmlformats.org/presentationml/2006/ole">
            <mc:AlternateContent xmlns:mc="http://schemas.openxmlformats.org/markup-compatibility/2006">
              <mc:Choice xmlns:v="urn:schemas-microsoft-com:vml" Requires="v">
                <p:oleObj spid="_x0000_s41032" name="Equation" r:id="rId16" imgW="3555720" imgH="495000" progId="Equation.3">
                  <p:embed/>
                </p:oleObj>
              </mc:Choice>
              <mc:Fallback>
                <p:oleObj name="Equation" r:id="rId16" imgW="3555720" imgH="49500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4419600"/>
                        <a:ext cx="5907088" cy="823256"/>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0" y="5410200"/>
            <a:ext cx="9144000" cy="369332"/>
          </a:xfrm>
          <a:prstGeom prst="rect">
            <a:avLst/>
          </a:prstGeom>
        </p:spPr>
        <p:txBody>
          <a:bodyPr wrap="square">
            <a:spAutoFit/>
          </a:bodyPr>
          <a:lstStyle/>
          <a:p>
            <a:r>
              <a:rPr lang="vi-VN" b="1" dirty="0">
                <a:solidFill>
                  <a:srgbClr val="C00000"/>
                </a:solidFill>
                <a:latin typeface="Calibri" pitchFamily="34" charset="0"/>
                <a:cs typeface="Calibri" pitchFamily="34" charset="0"/>
              </a:rPr>
              <a:t>Pentru dimensionare</a:t>
            </a:r>
            <a:r>
              <a:rPr lang="vi-VN" dirty="0">
                <a:latin typeface="Calibri" pitchFamily="34" charset="0"/>
                <a:cs typeface="Calibri" pitchFamily="34" charset="0"/>
              </a:rPr>
              <a:t>, se explicitează </a:t>
            </a:r>
            <a:r>
              <a:rPr lang="vi-VN" i="1" dirty="0">
                <a:latin typeface="Calibri" pitchFamily="34" charset="0"/>
                <a:cs typeface="Calibri" pitchFamily="34" charset="0"/>
              </a:rPr>
              <a:t>a</a:t>
            </a:r>
            <a:r>
              <a:rPr lang="vi-VN" sz="1600" i="1" dirty="0">
                <a:latin typeface="Calibri" pitchFamily="34" charset="0"/>
                <a:cs typeface="Calibri" pitchFamily="34" charset="0"/>
              </a:rPr>
              <a:t>w </a:t>
            </a:r>
            <a:r>
              <a:rPr lang="vi-VN" i="1" dirty="0">
                <a:latin typeface="Calibri" pitchFamily="34" charset="0"/>
                <a:cs typeface="Calibri" pitchFamily="34" charset="0"/>
              </a:rPr>
              <a:t>după ce s-a făcut înlocuirea</a:t>
            </a:r>
            <a:r>
              <a:rPr lang="ro-RO" i="1" dirty="0">
                <a:latin typeface="Calibri" pitchFamily="34" charset="0"/>
                <a:cs typeface="Calibri" pitchFamily="34" charset="0"/>
              </a:rPr>
              <a:t> </a:t>
            </a:r>
            <a:r>
              <a:rPr lang="en-US" i="1" dirty="0">
                <a:latin typeface="Calibri" pitchFamily="34" charset="0"/>
                <a:cs typeface="Calibri" pitchFamily="34" charset="0"/>
              </a:rPr>
              <a:t>b = </a:t>
            </a:r>
            <a:r>
              <a:rPr lang="en-US" i="1" dirty="0" err="1">
                <a:latin typeface="Calibri" pitchFamily="34" charset="0"/>
                <a:cs typeface="Calibri" pitchFamily="34" charset="0"/>
              </a:rPr>
              <a:t>ψ</a:t>
            </a:r>
            <a:r>
              <a:rPr lang="en-US" sz="1400" i="1" dirty="0" err="1">
                <a:latin typeface="Calibri" pitchFamily="34" charset="0"/>
                <a:cs typeface="Calibri" pitchFamily="34" charset="0"/>
              </a:rPr>
              <a:t>a</a:t>
            </a:r>
            <a:r>
              <a:rPr lang="en-US" i="1" dirty="0">
                <a:latin typeface="Calibri" pitchFamily="34" charset="0"/>
                <a:cs typeface="Calibri" pitchFamily="34" charset="0"/>
              </a:rPr>
              <a:t> ˑa</a:t>
            </a:r>
            <a:r>
              <a:rPr lang="en-US" sz="1400" i="1" dirty="0">
                <a:latin typeface="Calibri" pitchFamily="34" charset="0"/>
                <a:cs typeface="Calibri" pitchFamily="34" charset="0"/>
              </a:rPr>
              <a:t>w</a:t>
            </a:r>
            <a:r>
              <a:rPr lang="en-US" i="1" dirty="0">
                <a:latin typeface="Calibri" pitchFamily="34" charset="0"/>
                <a:cs typeface="Calibri" pitchFamily="34" charset="0"/>
              </a:rPr>
              <a:t>, </a:t>
            </a:r>
            <a:r>
              <a:rPr lang="en-US" i="1" dirty="0" err="1">
                <a:latin typeface="Calibri" pitchFamily="34" charset="0"/>
                <a:cs typeface="Calibri" pitchFamily="34" charset="0"/>
              </a:rPr>
              <a:t>obţinându</a:t>
            </a:r>
            <a:r>
              <a:rPr lang="en-US" i="1" dirty="0">
                <a:latin typeface="Calibri" pitchFamily="34" charset="0"/>
                <a:cs typeface="Calibri" pitchFamily="34" charset="0"/>
              </a:rPr>
              <a:t>-se</a:t>
            </a:r>
            <a:r>
              <a:rPr lang="ro-RO" i="1" dirty="0">
                <a:latin typeface="Calibri" pitchFamily="34" charset="0"/>
                <a:cs typeface="Calibri" pitchFamily="34" charset="0"/>
              </a:rPr>
              <a:t>: </a:t>
            </a:r>
            <a:endParaRPr lang="en-US" dirty="0">
              <a:latin typeface="Calibri" pitchFamily="34" charset="0"/>
              <a:cs typeface="Calibri" pitchFamily="34" charset="0"/>
            </a:endParaRPr>
          </a:p>
        </p:txBody>
      </p:sp>
      <p:graphicFrame>
        <p:nvGraphicFramePr>
          <p:cNvPr id="40969" name="Object 9"/>
          <p:cNvGraphicFramePr>
            <a:graphicFrameLocks noChangeAspect="1"/>
          </p:cNvGraphicFramePr>
          <p:nvPr/>
        </p:nvGraphicFramePr>
        <p:xfrm>
          <a:off x="473075" y="5738813"/>
          <a:ext cx="5568950" cy="928687"/>
        </p:xfrm>
        <a:graphic>
          <a:graphicData uri="http://schemas.openxmlformats.org/presentationml/2006/ole">
            <mc:AlternateContent xmlns:mc="http://schemas.openxmlformats.org/markup-compatibility/2006">
              <mc:Choice xmlns:v="urn:schemas-microsoft-com:vml" Requires="v">
                <p:oleObj spid="_x0000_s41033" name="Equation" r:id="rId18" imgW="3352680" imgH="558720" progId="Equation.3">
                  <p:embed/>
                </p:oleObj>
              </mc:Choice>
              <mc:Fallback>
                <p:oleObj name="Equation" r:id="rId18" imgW="3352680" imgH="55872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075" y="5738813"/>
                        <a:ext cx="5568950" cy="9286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525196" cy="369332"/>
          </a:xfrm>
          <a:prstGeom prst="rect">
            <a:avLst/>
          </a:prstGeom>
          <a:solidFill>
            <a:srgbClr val="FF99FF"/>
          </a:solidFill>
        </p:spPr>
        <p:txBody>
          <a:bodyPr wrap="none">
            <a:spAutoFit/>
          </a:bodyPr>
          <a:lstStyle/>
          <a:p>
            <a:r>
              <a:rPr lang="en-US" b="1" dirty="0" err="1"/>
              <a:t>Calculul</a:t>
            </a:r>
            <a:r>
              <a:rPr lang="en-US" b="1" dirty="0"/>
              <a:t> la </a:t>
            </a:r>
            <a:r>
              <a:rPr lang="en-US" b="1" dirty="0" err="1"/>
              <a:t>solicitarea</a:t>
            </a:r>
            <a:r>
              <a:rPr lang="en-US" b="1" dirty="0"/>
              <a:t> de </a:t>
            </a:r>
            <a:r>
              <a:rPr lang="en-US" b="1" dirty="0" err="1"/>
              <a:t>încovoiere</a:t>
            </a:r>
            <a:endParaRPr lang="en-US" dirty="0"/>
          </a:p>
        </p:txBody>
      </p:sp>
      <p:sp>
        <p:nvSpPr>
          <p:cNvPr id="3" name="Rectangle 2"/>
          <p:cNvSpPr/>
          <p:nvPr/>
        </p:nvSpPr>
        <p:spPr>
          <a:xfrm>
            <a:off x="0" y="685800"/>
            <a:ext cx="8839200" cy="646331"/>
          </a:xfrm>
          <a:prstGeom prst="rect">
            <a:avLst/>
          </a:prstGeom>
        </p:spPr>
        <p:txBody>
          <a:bodyPr wrap="square">
            <a:spAutoFit/>
          </a:bodyPr>
          <a:lstStyle/>
          <a:p>
            <a:r>
              <a:rPr lang="vi-VN" dirty="0"/>
              <a:t>Tensiunea de încovoiere are valoare maximă la baza dintelui, în zona de</a:t>
            </a:r>
            <a:r>
              <a:rPr lang="en-US" dirty="0"/>
              <a:t> </a:t>
            </a:r>
            <a:r>
              <a:rPr lang="vi-VN" dirty="0"/>
              <a:t>încastrare a acestuia</a:t>
            </a:r>
            <a:r>
              <a:rPr lang="en-US" dirty="0"/>
              <a:t> </a:t>
            </a:r>
            <a:r>
              <a:rPr lang="vi-VN" dirty="0"/>
              <a:t>în corpul roţii, iar calculul ei se efectuează pe baza </a:t>
            </a:r>
            <a:r>
              <a:rPr lang="en-US" dirty="0"/>
              <a:t>u</a:t>
            </a:r>
            <a:r>
              <a:rPr lang="vi-VN" dirty="0"/>
              <a:t>rmătoarelor ipoteze:</a:t>
            </a:r>
            <a:endParaRPr lang="en-US" dirty="0"/>
          </a:p>
        </p:txBody>
      </p:sp>
      <p:sp>
        <p:nvSpPr>
          <p:cNvPr id="4" name="Rectangle 3"/>
          <p:cNvSpPr/>
          <p:nvPr/>
        </p:nvSpPr>
        <p:spPr>
          <a:xfrm>
            <a:off x="228600" y="1371600"/>
            <a:ext cx="8686800" cy="2308324"/>
          </a:xfrm>
          <a:prstGeom prst="rect">
            <a:avLst/>
          </a:prstGeom>
        </p:spPr>
        <p:txBody>
          <a:bodyPr wrap="square">
            <a:spAutoFit/>
          </a:bodyPr>
          <a:lstStyle/>
          <a:p>
            <a:pPr>
              <a:buFontTx/>
              <a:buChar char="-"/>
            </a:pPr>
            <a:r>
              <a:rPr lang="it-IT" dirty="0">
                <a:latin typeface="Calibri" pitchFamily="34" charset="0"/>
                <a:cs typeface="Calibri" pitchFamily="34" charset="0"/>
              </a:rPr>
              <a:t>forţa normală se consideră concentrată la vârful dintelui, </a:t>
            </a:r>
            <a:r>
              <a:rPr lang="vi-VN" dirty="0">
                <a:latin typeface="Calibri" pitchFamily="34" charset="0"/>
                <a:cs typeface="Calibri" pitchFamily="34" charset="0"/>
              </a:rPr>
              <a:t>forţa fiind preluată de un singur dinte;</a:t>
            </a:r>
            <a:r>
              <a:rPr lang="it-IT" dirty="0">
                <a:latin typeface="Calibri" pitchFamily="34" charset="0"/>
                <a:cs typeface="Calibri" pitchFamily="34" charset="0"/>
              </a:rPr>
              <a:t> </a:t>
            </a:r>
          </a:p>
          <a:p>
            <a:r>
              <a:rPr lang="en-US" dirty="0">
                <a:latin typeface="Calibri" pitchFamily="34" charset="0"/>
                <a:cs typeface="Calibri" pitchFamily="34" charset="0"/>
              </a:rPr>
              <a:t>-</a:t>
            </a:r>
            <a:r>
              <a:rPr lang="vi-VN" dirty="0">
                <a:latin typeface="Calibri" pitchFamily="34" charset="0"/>
                <a:cs typeface="Calibri" pitchFamily="34" charset="0"/>
              </a:rPr>
              <a:t> se neglijează solicitarea de compresiune determinată de componeta radială F</a:t>
            </a:r>
            <a:r>
              <a:rPr lang="vi-VN" sz="1400" dirty="0">
                <a:latin typeface="Calibri" pitchFamily="34" charset="0"/>
                <a:cs typeface="Calibri" pitchFamily="34" charset="0"/>
              </a:rPr>
              <a:t>ra</a:t>
            </a:r>
            <a:r>
              <a:rPr lang="vi-VN" dirty="0">
                <a:latin typeface="Calibri" pitchFamily="34" charset="0"/>
                <a:cs typeface="Calibri" pitchFamily="34" charset="0"/>
              </a:rPr>
              <a:t> a forţei</a:t>
            </a:r>
          </a:p>
          <a:p>
            <a:r>
              <a:rPr lang="vi-VN" dirty="0">
                <a:latin typeface="Calibri" pitchFamily="34" charset="0"/>
                <a:cs typeface="Calibri" pitchFamily="34" charset="0"/>
              </a:rPr>
              <a:t>normale F</a:t>
            </a:r>
            <a:r>
              <a:rPr lang="vi-VN" sz="1400" dirty="0">
                <a:latin typeface="Calibri" pitchFamily="34" charset="0"/>
                <a:cs typeface="Calibri" pitchFamily="34" charset="0"/>
              </a:rPr>
              <a:t>n</a:t>
            </a:r>
            <a:r>
              <a:rPr lang="vi-VN" dirty="0">
                <a:latin typeface="Calibri" pitchFamily="34" charset="0"/>
                <a:cs typeface="Calibri" pitchFamily="34" charset="0"/>
              </a:rPr>
              <a:t> şi solicitarea de forfecare determinată de componenta tangenţială F</a:t>
            </a:r>
            <a:r>
              <a:rPr lang="vi-VN" sz="1400" dirty="0">
                <a:latin typeface="Calibri" pitchFamily="34" charset="0"/>
                <a:cs typeface="Calibri" pitchFamily="34" charset="0"/>
              </a:rPr>
              <a:t>ta</a:t>
            </a:r>
            <a:r>
              <a:rPr lang="vi-VN" dirty="0">
                <a:latin typeface="Calibri" pitchFamily="34" charset="0"/>
                <a:cs typeface="Calibri" pitchFamily="34" charset="0"/>
              </a:rPr>
              <a:t> a aceleiaşi</a:t>
            </a:r>
            <a:r>
              <a:rPr lang="en-US" dirty="0">
                <a:latin typeface="Calibri" pitchFamily="34" charset="0"/>
                <a:cs typeface="Calibri" pitchFamily="34" charset="0"/>
              </a:rPr>
              <a:t> </a:t>
            </a:r>
            <a:r>
              <a:rPr lang="en-US" dirty="0" err="1">
                <a:latin typeface="Calibri" pitchFamily="34" charset="0"/>
                <a:cs typeface="Calibri" pitchFamily="34" charset="0"/>
              </a:rPr>
              <a:t>forţe</a:t>
            </a:r>
            <a:r>
              <a:rPr lang="en-US" dirty="0">
                <a:latin typeface="Calibri" pitchFamily="34" charset="0"/>
                <a:cs typeface="Calibri" pitchFamily="34" charset="0"/>
              </a:rPr>
              <a:t>;</a:t>
            </a:r>
          </a:p>
          <a:p>
            <a:r>
              <a:rPr lang="en-US" dirty="0">
                <a:latin typeface="Calibri" pitchFamily="34" charset="0"/>
                <a:cs typeface="Calibri" pitchFamily="34" charset="0"/>
              </a:rPr>
              <a:t>- </a:t>
            </a:r>
            <a:r>
              <a:rPr lang="vi-VN" dirty="0">
                <a:latin typeface="Calibri" pitchFamily="34" charset="0"/>
                <a:cs typeface="Calibri" pitchFamily="34" charset="0"/>
              </a:rPr>
              <a:t>grosimea dintelui </a:t>
            </a:r>
            <a:r>
              <a:rPr lang="vi-VN" i="1" dirty="0">
                <a:latin typeface="Calibri" pitchFamily="34" charset="0"/>
                <a:cs typeface="Calibri" pitchFamily="34" charset="0"/>
              </a:rPr>
              <a:t>S</a:t>
            </a:r>
            <a:r>
              <a:rPr lang="vi-VN" sz="1100" i="1" dirty="0">
                <a:latin typeface="Calibri" pitchFamily="34" charset="0"/>
                <a:cs typeface="Calibri" pitchFamily="34" charset="0"/>
              </a:rPr>
              <a:t>F</a:t>
            </a:r>
            <a:r>
              <a:rPr lang="vi-VN" i="1" dirty="0">
                <a:latin typeface="Calibri" pitchFamily="34" charset="0"/>
                <a:cs typeface="Calibri" pitchFamily="34" charset="0"/>
              </a:rPr>
              <a:t>, în secţiunea periculoasă, </a:t>
            </a:r>
            <a:r>
              <a:rPr lang="vi-VN" dirty="0">
                <a:latin typeface="Calibri" pitchFamily="34" charset="0"/>
                <a:cs typeface="Calibri" pitchFamily="34" charset="0"/>
              </a:rPr>
              <a:t>este delimitată de punctele de tangenţă dintre</a:t>
            </a:r>
            <a:r>
              <a:rPr lang="en-US" dirty="0">
                <a:latin typeface="Calibri" pitchFamily="34" charset="0"/>
                <a:cs typeface="Calibri" pitchFamily="34" charset="0"/>
              </a:rPr>
              <a:t> </a:t>
            </a:r>
            <a:r>
              <a:rPr lang="vi-VN" dirty="0">
                <a:latin typeface="Calibri" pitchFamily="34" charset="0"/>
                <a:cs typeface="Calibri" pitchFamily="34" charset="0"/>
              </a:rPr>
              <a:t>profilul de racordare al dintelui la corpul roţii şi două drepte înclinate la 30</a:t>
            </a:r>
            <a:r>
              <a:rPr lang="vi-VN" baseline="30000" dirty="0">
                <a:latin typeface="Calibri" pitchFamily="34" charset="0"/>
                <a:cs typeface="Calibri" pitchFamily="34" charset="0"/>
              </a:rPr>
              <a:t>o</a:t>
            </a:r>
            <a:r>
              <a:rPr lang="vi-VN" dirty="0">
                <a:latin typeface="Calibri" pitchFamily="34" charset="0"/>
                <a:cs typeface="Calibri" pitchFamily="34" charset="0"/>
              </a:rPr>
              <a:t> faţă de axa de</a:t>
            </a:r>
            <a:r>
              <a:rPr lang="en-US" dirty="0">
                <a:latin typeface="Calibri" pitchFamily="34" charset="0"/>
                <a:cs typeface="Calibri" pitchFamily="34" charset="0"/>
              </a:rPr>
              <a:t> </a:t>
            </a:r>
            <a:r>
              <a:rPr lang="en-US" dirty="0" err="1">
                <a:latin typeface="Calibri" pitchFamily="34" charset="0"/>
                <a:cs typeface="Calibri" pitchFamily="34" charset="0"/>
              </a:rPr>
              <a:t>simetrie</a:t>
            </a:r>
            <a:r>
              <a:rPr lang="en-US" dirty="0">
                <a:latin typeface="Calibri" pitchFamily="34" charset="0"/>
                <a:cs typeface="Calibri" pitchFamily="34" charset="0"/>
              </a:rPr>
              <a:t> a </a:t>
            </a:r>
            <a:r>
              <a:rPr lang="en-US" dirty="0" err="1">
                <a:latin typeface="Calibri" pitchFamily="34" charset="0"/>
                <a:cs typeface="Calibri" pitchFamily="34" charset="0"/>
              </a:rPr>
              <a:t>dintelui</a:t>
            </a:r>
            <a:r>
              <a:rPr lang="en-US" dirty="0">
                <a:latin typeface="Calibri" pitchFamily="34" charset="0"/>
                <a:cs typeface="Calibri" pitchFamily="34" charset="0"/>
              </a:rPr>
              <a:t>.</a:t>
            </a:r>
          </a:p>
        </p:txBody>
      </p:sp>
      <p:pic>
        <p:nvPicPr>
          <p:cNvPr id="52226" name="Picture 2"/>
          <p:cNvPicPr>
            <a:picLocks noChangeAspect="1" noChangeArrowheads="1"/>
          </p:cNvPicPr>
          <p:nvPr/>
        </p:nvPicPr>
        <p:blipFill>
          <a:blip r:embed="rId2" cstate="print"/>
          <a:srcRect/>
          <a:stretch>
            <a:fillRect/>
          </a:stretch>
        </p:blipFill>
        <p:spPr bwMode="auto">
          <a:xfrm>
            <a:off x="0" y="3627631"/>
            <a:ext cx="3429000" cy="3230369"/>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4648200" y="3380875"/>
            <a:ext cx="3886200" cy="347712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357" y="154820"/>
            <a:ext cx="8686800" cy="923330"/>
          </a:xfrm>
          <a:prstGeom prst="rect">
            <a:avLst/>
          </a:prstGeom>
        </p:spPr>
        <p:txBody>
          <a:bodyPr wrap="square">
            <a:spAutoFit/>
          </a:bodyPr>
          <a:lstStyle/>
          <a:p>
            <a:r>
              <a:rPr lang="ro-RO" dirty="0">
                <a:latin typeface="Calibri" pitchFamily="34" charset="0"/>
                <a:cs typeface="Calibri" pitchFamily="34" charset="0"/>
              </a:rPr>
              <a:t>În aceste condiţii, </a:t>
            </a:r>
            <a:r>
              <a:rPr lang="vi-VN" dirty="0">
                <a:latin typeface="Calibri" pitchFamily="34" charset="0"/>
                <a:cs typeface="Calibri" pitchFamily="34" charset="0"/>
              </a:rPr>
              <a:t>dintele poate fi asimilat cu o grindă încastrată, solicitată</a:t>
            </a:r>
            <a:r>
              <a:rPr lang="ro-RO" dirty="0">
                <a:latin typeface="Calibri" pitchFamily="34" charset="0"/>
                <a:cs typeface="Calibri" pitchFamily="34" charset="0"/>
              </a:rPr>
              <a:t> </a:t>
            </a:r>
            <a:r>
              <a:rPr lang="vi-VN" dirty="0">
                <a:latin typeface="Calibri" pitchFamily="34" charset="0"/>
                <a:cs typeface="Calibri" pitchFamily="34" charset="0"/>
              </a:rPr>
              <a:t>la încovoiere, secţiunea periculoasă având fomă dreptunghiulară, cu dimensiunile</a:t>
            </a:r>
            <a:r>
              <a:rPr lang="ro-RO" dirty="0">
                <a:latin typeface="Calibri" pitchFamily="34" charset="0"/>
                <a:cs typeface="Calibri" pitchFamily="34" charset="0"/>
              </a:rPr>
              <a:t> </a:t>
            </a:r>
            <a:r>
              <a:rPr lang="vi-VN" i="1" dirty="0">
                <a:latin typeface="Calibri" pitchFamily="34" charset="0"/>
                <a:cs typeface="Calibri" pitchFamily="34" charset="0"/>
              </a:rPr>
              <a:t>bxSF. Tensiunea</a:t>
            </a:r>
            <a:r>
              <a:rPr lang="ro-RO" i="1" dirty="0">
                <a:latin typeface="Calibri" pitchFamily="34" charset="0"/>
                <a:cs typeface="Calibri" pitchFamily="34" charset="0"/>
              </a:rPr>
              <a:t> </a:t>
            </a:r>
            <a:r>
              <a:rPr lang="vi-VN" dirty="0">
                <a:latin typeface="Calibri" pitchFamily="34" charset="0"/>
                <a:cs typeface="Calibri" pitchFamily="34" charset="0"/>
              </a:rPr>
              <a:t>maximă de încovoiere (teoretică) se determină cu relaţia</a:t>
            </a:r>
            <a:r>
              <a:rPr lang="ro-RO" dirty="0">
                <a:latin typeface="Calibri" pitchFamily="34" charset="0"/>
                <a:cs typeface="Calibri" pitchFamily="34" charset="0"/>
              </a:rPr>
              <a:t>: </a:t>
            </a:r>
            <a:endParaRPr lang="en-US" dirty="0">
              <a:latin typeface="Calibri" pitchFamily="34" charset="0"/>
              <a:cs typeface="Calibri" pitchFamily="34" charset="0"/>
            </a:endParaRPr>
          </a:p>
        </p:txBody>
      </p:sp>
      <p:graphicFrame>
        <p:nvGraphicFramePr>
          <p:cNvPr id="53251" name="Object 3"/>
          <p:cNvGraphicFramePr>
            <a:graphicFrameLocks noChangeAspect="1"/>
          </p:cNvGraphicFramePr>
          <p:nvPr/>
        </p:nvGraphicFramePr>
        <p:xfrm>
          <a:off x="5334000" y="914400"/>
          <a:ext cx="3638550" cy="1084263"/>
        </p:xfrm>
        <a:graphic>
          <a:graphicData uri="http://schemas.openxmlformats.org/presentationml/2006/ole">
            <mc:AlternateContent xmlns:mc="http://schemas.openxmlformats.org/markup-compatibility/2006">
              <mc:Choice xmlns:v="urn:schemas-microsoft-com:vml" Requires="v">
                <p:oleObj spid="_x0000_s53291" name="Equation" r:id="rId3" imgW="2082600" imgH="622080" progId="Equation.3">
                  <p:embed/>
                </p:oleObj>
              </mc:Choice>
              <mc:Fallback>
                <p:oleObj name="Equation" r:id="rId3" imgW="2082600" imgH="6220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3638550"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0" y="1752600"/>
            <a:ext cx="9144000" cy="1200329"/>
          </a:xfrm>
          <a:prstGeom prst="rect">
            <a:avLst/>
          </a:prstGeom>
        </p:spPr>
        <p:txBody>
          <a:bodyPr wrap="square">
            <a:spAutoFit/>
          </a:bodyPr>
          <a:lstStyle/>
          <a:p>
            <a:r>
              <a:rPr lang="ro-RO" dirty="0">
                <a:latin typeface="Calibri" pitchFamily="34" charset="0"/>
                <a:cs typeface="Calibri" pitchFamily="34" charset="0"/>
              </a:rPr>
              <a:t>S</a:t>
            </a:r>
            <a:r>
              <a:rPr lang="en-US" dirty="0">
                <a:latin typeface="Calibri" pitchFamily="34" charset="0"/>
                <a:cs typeface="Calibri" pitchFamily="34" charset="0"/>
              </a:rPr>
              <a:t>e introduce, </a:t>
            </a:r>
            <a:r>
              <a:rPr lang="en-US" i="1" dirty="0" err="1">
                <a:latin typeface="Calibri" pitchFamily="34" charset="0"/>
                <a:cs typeface="Calibri" pitchFamily="34" charset="0"/>
              </a:rPr>
              <a:t>factorul</a:t>
            </a:r>
            <a:r>
              <a:rPr lang="ro-RO" i="1" dirty="0">
                <a:latin typeface="Calibri" pitchFamily="34" charset="0"/>
                <a:cs typeface="Calibri" pitchFamily="34" charset="0"/>
              </a:rPr>
              <a:t> </a:t>
            </a:r>
            <a:r>
              <a:rPr lang="en-US" i="1" dirty="0">
                <a:latin typeface="Calibri" pitchFamily="34" charset="0"/>
                <a:cs typeface="Calibri" pitchFamily="34" charset="0"/>
              </a:rPr>
              <a:t>de </a:t>
            </a:r>
            <a:r>
              <a:rPr lang="en-US" i="1" dirty="0" err="1">
                <a:latin typeface="Calibri" pitchFamily="34" charset="0"/>
                <a:cs typeface="Calibri" pitchFamily="34" charset="0"/>
              </a:rPr>
              <a:t>corecţie</a:t>
            </a:r>
            <a:r>
              <a:rPr lang="en-US" i="1" dirty="0">
                <a:latin typeface="Calibri" pitchFamily="34" charset="0"/>
                <a:cs typeface="Calibri" pitchFamily="34" charset="0"/>
              </a:rPr>
              <a:t> a </a:t>
            </a:r>
            <a:r>
              <a:rPr lang="en-US" i="1" dirty="0" err="1">
                <a:latin typeface="Calibri" pitchFamily="34" charset="0"/>
                <a:cs typeface="Calibri" pitchFamily="34" charset="0"/>
              </a:rPr>
              <a:t>tensiunilor</a:t>
            </a:r>
            <a:r>
              <a:rPr lang="en-US" i="1" dirty="0">
                <a:latin typeface="Calibri" pitchFamily="34" charset="0"/>
                <a:cs typeface="Calibri" pitchFamily="34" charset="0"/>
              </a:rPr>
              <a:t> de </a:t>
            </a:r>
            <a:r>
              <a:rPr lang="en-US" i="1" dirty="0" err="1">
                <a:latin typeface="Calibri" pitchFamily="34" charset="0"/>
                <a:cs typeface="Calibri" pitchFamily="34" charset="0"/>
              </a:rPr>
              <a:t>încovoiere</a:t>
            </a:r>
            <a:r>
              <a:rPr lang="en-US" i="1" dirty="0">
                <a:latin typeface="Calibri" pitchFamily="34" charset="0"/>
                <a:cs typeface="Calibri" pitchFamily="34" charset="0"/>
              </a:rPr>
              <a:t> la</a:t>
            </a:r>
            <a:r>
              <a:rPr lang="ro-RO" i="1" dirty="0">
                <a:latin typeface="Calibri" pitchFamily="34" charset="0"/>
                <a:cs typeface="Calibri" pitchFamily="34" charset="0"/>
              </a:rPr>
              <a:t> </a:t>
            </a:r>
            <a:r>
              <a:rPr lang="es-ES" i="1" dirty="0">
                <a:latin typeface="Calibri" pitchFamily="34" charset="0"/>
                <a:cs typeface="Calibri" pitchFamily="34" charset="0"/>
              </a:rPr>
              <a:t>baza</a:t>
            </a:r>
            <a:endParaRPr lang="ro-RO" i="1" dirty="0">
              <a:latin typeface="Calibri" pitchFamily="34" charset="0"/>
              <a:cs typeface="Calibri" pitchFamily="34" charset="0"/>
            </a:endParaRPr>
          </a:p>
          <a:p>
            <a:pPr algn="just"/>
            <a:r>
              <a:rPr lang="es-ES" i="1" dirty="0">
                <a:latin typeface="Calibri" pitchFamily="34" charset="0"/>
                <a:cs typeface="Calibri" pitchFamily="34" charset="0"/>
              </a:rPr>
              <a:t> </a:t>
            </a:r>
            <a:r>
              <a:rPr lang="es-ES" i="1" dirty="0" err="1">
                <a:latin typeface="Calibri" pitchFamily="34" charset="0"/>
                <a:cs typeface="Calibri" pitchFamily="34" charset="0"/>
              </a:rPr>
              <a:t>dintelui</a:t>
            </a:r>
            <a:r>
              <a:rPr lang="es-ES" i="1" dirty="0">
                <a:latin typeface="Calibri" pitchFamily="34" charset="0"/>
                <a:cs typeface="Calibri" pitchFamily="34" charset="0"/>
              </a:rPr>
              <a:t> </a:t>
            </a:r>
            <a:r>
              <a:rPr lang="es-ES" i="1" dirty="0" err="1">
                <a:latin typeface="Calibri" pitchFamily="34" charset="0"/>
                <a:cs typeface="Calibri" pitchFamily="34" charset="0"/>
              </a:rPr>
              <a:t>Y</a:t>
            </a:r>
            <a:r>
              <a:rPr lang="es-ES" sz="1200" i="1" dirty="0" err="1">
                <a:latin typeface="Calibri" pitchFamily="34" charset="0"/>
                <a:cs typeface="Calibri" pitchFamily="34" charset="0"/>
              </a:rPr>
              <a:t>Sa</a:t>
            </a:r>
            <a:r>
              <a:rPr lang="es-ES" i="1" dirty="0">
                <a:latin typeface="Calibri" pitchFamily="34" charset="0"/>
                <a:cs typeface="Calibri" pitchFamily="34" charset="0"/>
              </a:rPr>
              <a:t>, </a:t>
            </a:r>
            <a:r>
              <a:rPr lang="es-ES" dirty="0" err="1">
                <a:latin typeface="Calibri" pitchFamily="34" charset="0"/>
                <a:cs typeface="Calibri" pitchFamily="34" charset="0"/>
              </a:rPr>
              <a:t>care</a:t>
            </a:r>
            <a:r>
              <a:rPr lang="es-ES" dirty="0">
                <a:latin typeface="Calibri" pitchFamily="34" charset="0"/>
                <a:cs typeface="Calibri" pitchFamily="34" charset="0"/>
              </a:rPr>
              <a:t> </a:t>
            </a:r>
            <a:r>
              <a:rPr lang="es-ES" dirty="0" err="1">
                <a:latin typeface="Calibri" pitchFamily="34" charset="0"/>
                <a:cs typeface="Calibri" pitchFamily="34" charset="0"/>
              </a:rPr>
              <a:t>ţine</a:t>
            </a:r>
            <a:r>
              <a:rPr lang="es-ES" dirty="0">
                <a:latin typeface="Calibri" pitchFamily="34" charset="0"/>
                <a:cs typeface="Calibri" pitchFamily="34" charset="0"/>
              </a:rPr>
              <a:t> </a:t>
            </a:r>
            <a:r>
              <a:rPr lang="es-ES" dirty="0" err="1">
                <a:latin typeface="Calibri" pitchFamily="34" charset="0"/>
                <a:cs typeface="Calibri" pitchFamily="34" charset="0"/>
              </a:rPr>
              <a:t>seama</a:t>
            </a:r>
            <a:r>
              <a:rPr lang="es-ES" dirty="0">
                <a:latin typeface="Calibri" pitchFamily="34" charset="0"/>
                <a:cs typeface="Calibri" pitchFamily="34" charset="0"/>
              </a:rPr>
              <a:t> </a:t>
            </a:r>
            <a:r>
              <a:rPr lang="es-ES" i="1" dirty="0">
                <a:latin typeface="Calibri" pitchFamily="34" charset="0"/>
                <a:cs typeface="Calibri" pitchFamily="34" charset="0"/>
              </a:rPr>
              <a:t>de</a:t>
            </a:r>
            <a:r>
              <a:rPr lang="ro-RO" i="1" dirty="0">
                <a:latin typeface="Calibri" pitchFamily="34" charset="0"/>
                <a:cs typeface="Calibri" pitchFamily="34" charset="0"/>
              </a:rPr>
              <a:t> </a:t>
            </a:r>
            <a:r>
              <a:rPr lang="en-US" dirty="0" err="1">
                <a:latin typeface="Calibri" pitchFamily="34" charset="0"/>
                <a:cs typeface="Calibri" pitchFamily="34" charset="0"/>
              </a:rPr>
              <a:t>concentrarea</a:t>
            </a:r>
            <a:r>
              <a:rPr lang="en-US" dirty="0">
                <a:latin typeface="Calibri" pitchFamily="34" charset="0"/>
                <a:cs typeface="Calibri" pitchFamily="34" charset="0"/>
              </a:rPr>
              <a:t> </a:t>
            </a:r>
            <a:r>
              <a:rPr lang="en-US" dirty="0" err="1">
                <a:latin typeface="Calibri" pitchFamily="34" charset="0"/>
                <a:cs typeface="Calibri" pitchFamily="34" charset="0"/>
              </a:rPr>
              <a:t>tensiunilor</a:t>
            </a:r>
            <a:r>
              <a:rPr lang="en-US" dirty="0">
                <a:latin typeface="Calibri" pitchFamily="34" charset="0"/>
                <a:cs typeface="Calibri" pitchFamily="34" charset="0"/>
              </a:rPr>
              <a:t> la </a:t>
            </a:r>
            <a:r>
              <a:rPr lang="en-US" dirty="0" err="1">
                <a:latin typeface="Calibri" pitchFamily="34" charset="0"/>
                <a:cs typeface="Calibri" pitchFamily="34" charset="0"/>
              </a:rPr>
              <a:t>baza</a:t>
            </a:r>
            <a:r>
              <a:rPr lang="en-US" dirty="0">
                <a:latin typeface="Calibri" pitchFamily="34" charset="0"/>
                <a:cs typeface="Calibri" pitchFamily="34" charset="0"/>
              </a:rPr>
              <a:t> </a:t>
            </a:r>
            <a:r>
              <a:rPr lang="en-US" dirty="0" err="1">
                <a:latin typeface="Calibri" pitchFamily="34" charset="0"/>
                <a:cs typeface="Calibri" pitchFamily="34" charset="0"/>
              </a:rPr>
              <a:t>dintelui</a:t>
            </a:r>
            <a:r>
              <a:rPr lang="en-US" dirty="0">
                <a:latin typeface="Calibri" pitchFamily="34" charset="0"/>
                <a:cs typeface="Calibri" pitchFamily="34" charset="0"/>
              </a:rPr>
              <a:t> </a:t>
            </a:r>
            <a:r>
              <a:rPr lang="en-US" dirty="0" err="1">
                <a:latin typeface="Calibri" pitchFamily="34" charset="0"/>
                <a:cs typeface="Calibri" pitchFamily="34" charset="0"/>
              </a:rPr>
              <a:t>şi</a:t>
            </a:r>
            <a:r>
              <a:rPr lang="en-US" dirty="0">
                <a:latin typeface="Calibri" pitchFamily="34" charset="0"/>
                <a:cs typeface="Calibri" pitchFamily="34" charset="0"/>
              </a:rPr>
              <a:t> de</a:t>
            </a:r>
            <a:r>
              <a:rPr lang="ro-RO" dirty="0">
                <a:latin typeface="Calibri" pitchFamily="34" charset="0"/>
                <a:cs typeface="Calibri" pitchFamily="34" charset="0"/>
              </a:rPr>
              <a:t> </a:t>
            </a:r>
            <a:r>
              <a:rPr lang="it-IT" dirty="0">
                <a:latin typeface="Calibri" pitchFamily="34" charset="0"/>
                <a:cs typeface="Calibri" pitchFamily="34" charset="0"/>
              </a:rPr>
              <a:t>starea complexă de tensiuni din secţiunea</a:t>
            </a:r>
            <a:r>
              <a:rPr lang="ro-RO" dirty="0">
                <a:latin typeface="Calibri" pitchFamily="34" charset="0"/>
                <a:cs typeface="Calibri" pitchFamily="34" charset="0"/>
              </a:rPr>
              <a:t> </a:t>
            </a:r>
            <a:r>
              <a:rPr lang="vi-VN" dirty="0">
                <a:latin typeface="Calibri" pitchFamily="34" charset="0"/>
                <a:cs typeface="Calibri" pitchFamily="34" charset="0"/>
              </a:rPr>
              <a:t>periculoasă</a:t>
            </a:r>
            <a:r>
              <a:rPr lang="ro-RO" dirty="0">
                <a:latin typeface="Calibri" pitchFamily="34" charset="0"/>
                <a:cs typeface="Calibri" pitchFamily="34" charset="0"/>
              </a:rPr>
              <a:t>, </a:t>
            </a:r>
            <a:r>
              <a:rPr lang="vi-VN" dirty="0">
                <a:latin typeface="Calibri" pitchFamily="34" charset="0"/>
                <a:cs typeface="Calibri" pitchFamily="34" charset="0"/>
              </a:rPr>
              <a:t>dependent de numărul de</a:t>
            </a:r>
            <a:r>
              <a:rPr lang="ro-RO" dirty="0">
                <a:latin typeface="Calibri" pitchFamily="34" charset="0"/>
                <a:cs typeface="Calibri" pitchFamily="34" charset="0"/>
              </a:rPr>
              <a:t> </a:t>
            </a:r>
            <a:r>
              <a:rPr lang="vi-VN" dirty="0">
                <a:latin typeface="Calibri" pitchFamily="34" charset="0"/>
                <a:cs typeface="Calibri" pitchFamily="34" charset="0"/>
              </a:rPr>
              <a:t>dinţi z şi de coeficientul deplasării de profil</a:t>
            </a:r>
            <a:r>
              <a:rPr lang="ro-RO" dirty="0">
                <a:latin typeface="Calibri" pitchFamily="34" charset="0"/>
                <a:cs typeface="Calibri" pitchFamily="34" charset="0"/>
              </a:rPr>
              <a:t> </a:t>
            </a:r>
            <a:r>
              <a:rPr lang="en-US" i="1" dirty="0">
                <a:latin typeface="Calibri" pitchFamily="34" charset="0"/>
                <a:cs typeface="Calibri" pitchFamily="34" charset="0"/>
              </a:rPr>
              <a:t>x.</a:t>
            </a:r>
            <a:endParaRPr lang="en-US" dirty="0">
              <a:latin typeface="Calibri" pitchFamily="34" charset="0"/>
              <a:cs typeface="Calibri" pitchFamily="34" charset="0"/>
            </a:endParaRPr>
          </a:p>
        </p:txBody>
      </p:sp>
      <p:graphicFrame>
        <p:nvGraphicFramePr>
          <p:cNvPr id="53252" name="Object 4"/>
          <p:cNvGraphicFramePr>
            <a:graphicFrameLocks noChangeAspect="1"/>
          </p:cNvGraphicFramePr>
          <p:nvPr/>
        </p:nvGraphicFramePr>
        <p:xfrm>
          <a:off x="2873375" y="2743200"/>
          <a:ext cx="2462213" cy="1084263"/>
        </p:xfrm>
        <a:graphic>
          <a:graphicData uri="http://schemas.openxmlformats.org/presentationml/2006/ole">
            <mc:AlternateContent xmlns:mc="http://schemas.openxmlformats.org/markup-compatibility/2006">
              <mc:Choice xmlns:v="urn:schemas-microsoft-com:vml" Requires="v">
                <p:oleObj spid="_x0000_s53292" name="Equation" r:id="rId5" imgW="1409400" imgH="622080" progId="Equation.3">
                  <p:embed/>
                </p:oleObj>
              </mc:Choice>
              <mc:Fallback>
                <p:oleObj name="Equation" r:id="rId5" imgW="1409400" imgH="6220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375" y="2743200"/>
                        <a:ext cx="2462213"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3733800"/>
            <a:ext cx="6553200" cy="369332"/>
          </a:xfrm>
          <a:prstGeom prst="rect">
            <a:avLst/>
          </a:prstGeom>
        </p:spPr>
        <p:txBody>
          <a:bodyPr wrap="square">
            <a:spAutoFit/>
          </a:bodyPr>
          <a:lstStyle/>
          <a:p>
            <a:r>
              <a:rPr lang="vi-VN" dirty="0">
                <a:latin typeface="Calibri" pitchFamily="34" charset="0"/>
                <a:cs typeface="Calibri" pitchFamily="34" charset="0"/>
              </a:rPr>
              <a:t>Forţa normală corectată F</a:t>
            </a:r>
            <a:r>
              <a:rPr lang="vi-VN" sz="1200" dirty="0">
                <a:latin typeface="Calibri" pitchFamily="34" charset="0"/>
                <a:cs typeface="Calibri" pitchFamily="34" charset="0"/>
              </a:rPr>
              <a:t>nc</a:t>
            </a:r>
            <a:r>
              <a:rPr lang="vi-VN" dirty="0">
                <a:latin typeface="Calibri" pitchFamily="34" charset="0"/>
                <a:cs typeface="Calibri" pitchFamily="34" charset="0"/>
              </a:rPr>
              <a:t> se determină cu relaţia</a:t>
            </a:r>
            <a:r>
              <a:rPr lang="ro-RO" dirty="0">
                <a:latin typeface="Calibri" pitchFamily="34" charset="0"/>
                <a:cs typeface="Calibri" pitchFamily="34" charset="0"/>
              </a:rPr>
              <a:t>: </a:t>
            </a:r>
            <a:endParaRPr lang="en-US" dirty="0">
              <a:latin typeface="Calibri" pitchFamily="34" charset="0"/>
              <a:cs typeface="Calibri" pitchFamily="34" charset="0"/>
            </a:endParaRPr>
          </a:p>
        </p:txBody>
      </p:sp>
      <p:graphicFrame>
        <p:nvGraphicFramePr>
          <p:cNvPr id="53253" name="Object 5"/>
          <p:cNvGraphicFramePr>
            <a:graphicFrameLocks noChangeAspect="1"/>
          </p:cNvGraphicFramePr>
          <p:nvPr/>
        </p:nvGraphicFramePr>
        <p:xfrm>
          <a:off x="457200" y="4114800"/>
          <a:ext cx="5338763" cy="685800"/>
        </p:xfrm>
        <a:graphic>
          <a:graphicData uri="http://schemas.openxmlformats.org/presentationml/2006/ole">
            <mc:AlternateContent xmlns:mc="http://schemas.openxmlformats.org/markup-compatibility/2006">
              <mc:Choice xmlns:v="urn:schemas-microsoft-com:vml" Requires="v">
                <p:oleObj spid="_x0000_s53293" name="Equation" r:id="rId7" imgW="3060360" imgH="393480" progId="Equation.3">
                  <p:embed/>
                </p:oleObj>
              </mc:Choice>
              <mc:Fallback>
                <p:oleObj name="Equation" r:id="rId7" imgW="306036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114800"/>
                        <a:ext cx="53387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0" y="4800600"/>
            <a:ext cx="9144000" cy="369332"/>
          </a:xfrm>
          <a:prstGeom prst="rect">
            <a:avLst/>
          </a:prstGeom>
        </p:spPr>
        <p:txBody>
          <a:bodyPr wrap="square">
            <a:spAutoFit/>
          </a:bodyPr>
          <a:lstStyle/>
          <a:p>
            <a:r>
              <a:rPr lang="en-US" i="1" dirty="0" err="1">
                <a:latin typeface="Calibri" pitchFamily="34" charset="0"/>
                <a:cs typeface="Calibri" pitchFamily="34" charset="0"/>
              </a:rPr>
              <a:t>Factorul</a:t>
            </a:r>
            <a:r>
              <a:rPr lang="en-US" i="1" dirty="0">
                <a:latin typeface="Calibri" pitchFamily="34" charset="0"/>
                <a:cs typeface="Calibri" pitchFamily="34" charset="0"/>
              </a:rPr>
              <a:t> </a:t>
            </a:r>
            <a:r>
              <a:rPr lang="en-US" i="1" dirty="0" err="1">
                <a:latin typeface="Calibri" pitchFamily="34" charset="0"/>
                <a:cs typeface="Calibri" pitchFamily="34" charset="0"/>
              </a:rPr>
              <a:t>gradului</a:t>
            </a:r>
            <a:r>
              <a:rPr lang="en-US" i="1" dirty="0">
                <a:latin typeface="Calibri" pitchFamily="34" charset="0"/>
                <a:cs typeface="Calibri" pitchFamily="34" charset="0"/>
              </a:rPr>
              <a:t> de</a:t>
            </a:r>
            <a:r>
              <a:rPr lang="ro-RO" i="1" dirty="0">
                <a:latin typeface="Calibri" pitchFamily="34" charset="0"/>
                <a:cs typeface="Calibri" pitchFamily="34" charset="0"/>
              </a:rPr>
              <a:t> </a:t>
            </a:r>
            <a:r>
              <a:rPr lang="it-IT" i="1" dirty="0">
                <a:latin typeface="Calibri" pitchFamily="34" charset="0"/>
                <a:cs typeface="Calibri" pitchFamily="34" charset="0"/>
              </a:rPr>
              <a:t>acoperire pentru solicitarea de încovoiere Y</a:t>
            </a:r>
            <a:r>
              <a:rPr lang="el-GR" sz="1400" i="1" dirty="0">
                <a:latin typeface="Calibri" pitchFamily="34" charset="0"/>
                <a:cs typeface="Calibri" pitchFamily="34" charset="0"/>
              </a:rPr>
              <a:t>ε</a:t>
            </a:r>
            <a:r>
              <a:rPr lang="ro-RO" sz="1400" i="1" dirty="0">
                <a:latin typeface="Calibri" pitchFamily="34" charset="0"/>
                <a:cs typeface="Calibri" pitchFamily="34" charset="0"/>
              </a:rPr>
              <a:t>  </a:t>
            </a:r>
            <a:r>
              <a:rPr lang="vi-VN" dirty="0">
                <a:latin typeface="Calibri" pitchFamily="34" charset="0"/>
                <a:cs typeface="Calibri" pitchFamily="34" charset="0"/>
              </a:rPr>
              <a:t>ţine seama de faptul că, </a:t>
            </a:r>
            <a:r>
              <a:rPr lang="ro-RO" dirty="0">
                <a:latin typeface="Calibri" pitchFamily="34" charset="0"/>
                <a:cs typeface="Calibri" pitchFamily="34" charset="0"/>
              </a:rPr>
              <a:t> </a:t>
            </a:r>
            <a:r>
              <a:rPr lang="en-US" dirty="0">
                <a:latin typeface="Calibri" pitchFamily="34" charset="0"/>
                <a:cs typeface="Calibri" pitchFamily="34" charset="0"/>
              </a:rPr>
              <a:t>ε</a:t>
            </a:r>
            <a:r>
              <a:rPr lang="el-GR" sz="1200" dirty="0">
                <a:latin typeface="Calibri" pitchFamily="34" charset="0"/>
                <a:cs typeface="Calibri" pitchFamily="34" charset="0"/>
              </a:rPr>
              <a:t>α</a:t>
            </a:r>
            <a:r>
              <a:rPr lang="en-US" dirty="0">
                <a:latin typeface="Calibri" pitchFamily="34" charset="0"/>
                <a:cs typeface="Calibri" pitchFamily="34" charset="0"/>
              </a:rPr>
              <a:t>&gt;1</a:t>
            </a:r>
            <a:r>
              <a:rPr lang="ro-RO" dirty="0">
                <a:latin typeface="Calibri" pitchFamily="34" charset="0"/>
                <a:cs typeface="Calibri" pitchFamily="34" charset="0"/>
              </a:rPr>
              <a:t>.</a:t>
            </a:r>
            <a:endParaRPr lang="en-US" dirty="0">
              <a:latin typeface="Calibri" pitchFamily="34" charset="0"/>
              <a:cs typeface="Calibri" pitchFamily="34" charset="0"/>
            </a:endParaRPr>
          </a:p>
        </p:txBody>
      </p:sp>
      <p:graphicFrame>
        <p:nvGraphicFramePr>
          <p:cNvPr id="53254" name="Object 6"/>
          <p:cNvGraphicFramePr>
            <a:graphicFrameLocks noChangeAspect="1"/>
          </p:cNvGraphicFramePr>
          <p:nvPr/>
        </p:nvGraphicFramePr>
        <p:xfrm>
          <a:off x="228600" y="5257800"/>
          <a:ext cx="4076700" cy="685800"/>
        </p:xfrm>
        <a:graphic>
          <a:graphicData uri="http://schemas.openxmlformats.org/presentationml/2006/ole">
            <mc:AlternateContent xmlns:mc="http://schemas.openxmlformats.org/markup-compatibility/2006">
              <mc:Choice xmlns:v="urn:schemas-microsoft-com:vml" Requires="v">
                <p:oleObj spid="_x0000_s53294" name="Equation" r:id="rId9" imgW="2336760" imgH="393480" progId="Equation.3">
                  <p:embed/>
                </p:oleObj>
              </mc:Choice>
              <mc:Fallback>
                <p:oleObj name="Equation" r:id="rId9" imgW="2336760" imgH="393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257800"/>
                        <a:ext cx="40767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419600" y="5410200"/>
            <a:ext cx="753732" cy="369332"/>
          </a:xfrm>
          <a:prstGeom prst="rect">
            <a:avLst/>
          </a:prstGeom>
          <a:noFill/>
        </p:spPr>
        <p:txBody>
          <a:bodyPr wrap="none" rtlCol="0">
            <a:spAutoFit/>
          </a:bodyPr>
          <a:lstStyle/>
          <a:p>
            <a:r>
              <a:rPr lang="ro-RO" dirty="0"/>
              <a:t>Unde:</a:t>
            </a:r>
            <a:endParaRPr lang="en-US" dirty="0"/>
          </a:p>
        </p:txBody>
      </p:sp>
      <p:graphicFrame>
        <p:nvGraphicFramePr>
          <p:cNvPr id="53255" name="Object 7"/>
          <p:cNvGraphicFramePr>
            <a:graphicFrameLocks noChangeAspect="1"/>
          </p:cNvGraphicFramePr>
          <p:nvPr/>
        </p:nvGraphicFramePr>
        <p:xfrm>
          <a:off x="5181600" y="5029200"/>
          <a:ext cx="2039937" cy="1527175"/>
        </p:xfrm>
        <a:graphic>
          <a:graphicData uri="http://schemas.openxmlformats.org/presentationml/2006/ole">
            <mc:AlternateContent xmlns:mc="http://schemas.openxmlformats.org/markup-compatibility/2006">
              <mc:Choice xmlns:v="urn:schemas-microsoft-com:vml" Requires="v">
                <p:oleObj spid="_x0000_s53295" name="Equation" r:id="rId11" imgW="1168200" imgH="876240" progId="Equation.3">
                  <p:embed/>
                </p:oleObj>
              </mc:Choice>
              <mc:Fallback>
                <p:oleObj name="Equation" r:id="rId11" imgW="1168200" imgH="8762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5029200"/>
                        <a:ext cx="2039937" cy="152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7223794" y="5486400"/>
            <a:ext cx="1920206" cy="646331"/>
          </a:xfrm>
          <a:prstGeom prst="rect">
            <a:avLst/>
          </a:prstGeom>
          <a:noFill/>
        </p:spPr>
        <p:txBody>
          <a:bodyPr wrap="none" rtlCol="0">
            <a:spAutoFit/>
          </a:bodyPr>
          <a:lstStyle/>
          <a:p>
            <a:pPr>
              <a:buFontTx/>
              <a:buChar char="-"/>
            </a:pPr>
            <a:r>
              <a:rPr lang="ro-RO" dirty="0"/>
              <a:t>Factorul de formă</a:t>
            </a:r>
          </a:p>
          <a:p>
            <a:r>
              <a:rPr lang="ro-RO" dirty="0"/>
              <a:t> al dintelui </a:t>
            </a:r>
            <a:endParaRPr lang="en-US" dirty="0"/>
          </a:p>
        </p:txBody>
      </p:sp>
      <p:sp>
        <p:nvSpPr>
          <p:cNvPr id="15" name="TextBox 14"/>
          <p:cNvSpPr txBox="1"/>
          <p:nvPr/>
        </p:nvSpPr>
        <p:spPr>
          <a:xfrm>
            <a:off x="304800" y="6019800"/>
            <a:ext cx="4561505" cy="646331"/>
          </a:xfrm>
          <a:prstGeom prst="rect">
            <a:avLst/>
          </a:prstGeom>
          <a:solidFill>
            <a:srgbClr val="CCFF99"/>
          </a:solidFill>
        </p:spPr>
        <p:txBody>
          <a:bodyPr wrap="none" rtlCol="0">
            <a:spAutoFit/>
          </a:bodyPr>
          <a:lstStyle/>
          <a:p>
            <a:r>
              <a:rPr lang="ro-RO" dirty="0"/>
              <a:t>Se scrie</a:t>
            </a:r>
            <a:r>
              <a:rPr lang="ro-RO" b="1" dirty="0"/>
              <a:t> F</a:t>
            </a:r>
            <a:r>
              <a:rPr lang="ro-RO" sz="1400" b="1" dirty="0"/>
              <a:t>t</a:t>
            </a:r>
            <a:r>
              <a:rPr lang="ro-RO" b="1" dirty="0"/>
              <a:t> </a:t>
            </a:r>
            <a:r>
              <a:rPr lang="ro-RO" dirty="0"/>
              <a:t>funcţie de </a:t>
            </a:r>
            <a:r>
              <a:rPr lang="ro-RO" b="1" dirty="0"/>
              <a:t>M</a:t>
            </a:r>
            <a:r>
              <a:rPr lang="ro-RO" sz="1400" b="1" dirty="0"/>
              <a:t>t</a:t>
            </a:r>
            <a:r>
              <a:rPr lang="ro-RO" dirty="0"/>
              <a:t>. </a:t>
            </a:r>
          </a:p>
          <a:p>
            <a:r>
              <a:rPr lang="ro-RO" dirty="0"/>
              <a:t>Pentru dimensionare se expliciteză  modulul </a:t>
            </a:r>
            <a:r>
              <a:rPr lang="ro-RO" b="1" dirty="0"/>
              <a:t>m</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5867400" cy="369332"/>
          </a:xfrm>
          <a:prstGeom prst="rect">
            <a:avLst/>
          </a:prstGeom>
          <a:solidFill>
            <a:srgbClr val="FF99FF"/>
          </a:solidFill>
        </p:spPr>
        <p:txBody>
          <a:bodyPr wrap="square">
            <a:spAutoFit/>
          </a:bodyPr>
          <a:lstStyle/>
          <a:p>
            <a:r>
              <a:rPr lang="en-US" b="1" dirty="0"/>
              <a:t>ANGRENAJE CILINDRICE</a:t>
            </a:r>
            <a:r>
              <a:rPr lang="ro-RO" b="1" dirty="0"/>
              <a:t> </a:t>
            </a:r>
            <a:r>
              <a:rPr lang="en-US" b="1" dirty="0"/>
              <a:t>EVOLVENTICE CU DINŢI ÎNCLINAŢI</a:t>
            </a:r>
            <a:endParaRPr lang="en-US" dirty="0"/>
          </a:p>
        </p:txBody>
      </p:sp>
      <p:sp>
        <p:nvSpPr>
          <p:cNvPr id="54273" name="Rectangle 1"/>
          <p:cNvSpPr>
            <a:spLocks noChangeArrowheads="1"/>
          </p:cNvSpPr>
          <p:nvPr/>
        </p:nvSpPr>
        <p:spPr bwMode="auto">
          <a:xfrm>
            <a:off x="0" y="1220138"/>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Pentru creşterea gradului de acoperire, creşterea numărului mediu de perechi de dinţi în contact se utilizează danturi înclinate.</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Înclinarea danturii pe lângă  creşterea gradului de acoperire, atenuează şi efectele dinamice prin preluarea treptată a sarcinii şi a micşorării solicitării, datorită creşterii lungimii dinţilor care participă la preluarea sarcinii.</a:t>
            </a:r>
            <a:endParaRPr kumimoji="0" lang="en-US" b="0" i="0" u="none" strike="noStrike" cap="none" normalizeH="0" baseline="0" dirty="0">
              <a:ln>
                <a:noFill/>
              </a:ln>
              <a:solidFill>
                <a:schemeClr val="tx1"/>
              </a:solidFill>
              <a:effectLst/>
              <a:latin typeface="Calibri" pitchFamily="34" charset="0"/>
              <a:cs typeface="Calibri" pitchFamily="34" charset="0"/>
            </a:endParaRPr>
          </a:p>
        </p:txBody>
      </p:sp>
      <p:pic>
        <p:nvPicPr>
          <p:cNvPr id="54274" name="Picture 2" descr="img389"/>
          <p:cNvPicPr>
            <a:picLocks noChangeAspect="1" noChangeArrowheads="1"/>
          </p:cNvPicPr>
          <p:nvPr/>
        </p:nvPicPr>
        <p:blipFill>
          <a:blip r:embed="rId2" cstate="print"/>
          <a:srcRect/>
          <a:stretch>
            <a:fillRect/>
          </a:stretch>
        </p:blipFill>
        <p:spPr bwMode="auto">
          <a:xfrm>
            <a:off x="4378325" y="2452843"/>
            <a:ext cx="4765675" cy="4405157"/>
          </a:xfrm>
          <a:prstGeom prst="rect">
            <a:avLst/>
          </a:prstGeom>
          <a:noFill/>
          <a:ln w="9525">
            <a:noFill/>
            <a:miter lim="800000"/>
            <a:headEnd/>
            <a:tailEnd/>
          </a:ln>
        </p:spPr>
      </p:pic>
      <p:sp>
        <p:nvSpPr>
          <p:cNvPr id="5" name="Rectangle 4"/>
          <p:cNvSpPr/>
          <p:nvPr/>
        </p:nvSpPr>
        <p:spPr>
          <a:xfrm>
            <a:off x="108679" y="2713220"/>
            <a:ext cx="3581400" cy="3970318"/>
          </a:xfrm>
          <a:prstGeom prst="rect">
            <a:avLst/>
          </a:prstGeom>
        </p:spPr>
        <p:txBody>
          <a:bodyPr wrap="square">
            <a:spAutoFit/>
          </a:bodyPr>
          <a:lstStyle/>
          <a:p>
            <a:pPr lvl="0" indent="409575" algn="just" eaLnBrk="0" fontAlgn="base" hangingPunct="0">
              <a:spcBef>
                <a:spcPct val="0"/>
              </a:spcBef>
              <a:spcAft>
                <a:spcPct val="0"/>
              </a:spcAft>
            </a:pPr>
            <a:r>
              <a:rPr lang="ro-RO" dirty="0">
                <a:latin typeface="Calibri" pitchFamily="34" charset="0"/>
                <a:ea typeface="Times New Roman" pitchFamily="18" charset="0"/>
                <a:cs typeface="Calibri" pitchFamily="34" charset="0"/>
              </a:rPr>
              <a:t>Pentru studiul danturilor cilindrice cu dinţi înclinaţi se consideră o secţiune la nivelul planului mediu, apoi se alege un pol angrenării -  C, pe axa roţii dinţate prin care se execută trei secţiuni: una normală la profilul danturii NN, una frontală MM şi una axială PP.În cele trei secţiuni se definesc elementele geometrice corespunzătore, cu indicele n pentru secţiunea normală, cu indicele t pentru secţiunea frontală, cu indicele x pentru secţiunea axială.</a:t>
            </a:r>
            <a:endParaRPr lang="ro-RO" dirty="0">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228600"/>
            <a:ext cx="88392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Secţiunea normală fiind înclinată cu unghiul </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β</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lang="ro-RO" dirty="0">
                <a:latin typeface="Calibri" pitchFamily="34" charset="0"/>
                <a:ea typeface="Times New Roman" pitchFamily="18" charset="0"/>
                <a:cs typeface="Calibri" pitchFamily="34" charset="0"/>
              </a:rPr>
              <a:t> faţă de cilindrul de divizare va avea forma unei roţi dinţate eliptice cu dinţi drepţi. Deoarece profilul dinţilor în secţiunea normală se abate de la forma evolventică, pentru calcule roata dinţată eliptică se înlocuieşte cu o roată dinţată cilindrică cu dinţi drepţi având raza egală cu raza de curbură a elipsei în polul angrenării. Aceasta se numeşte </a:t>
            </a:r>
            <a:r>
              <a:rPr lang="ro-RO" i="1" dirty="0">
                <a:latin typeface="Calibri" pitchFamily="34" charset="0"/>
                <a:ea typeface="Times New Roman" pitchFamily="18" charset="0"/>
                <a:cs typeface="Calibri" pitchFamily="34" charset="0"/>
              </a:rPr>
              <a:t>roată echivalentă</a:t>
            </a:r>
            <a:r>
              <a:rPr lang="ro-RO" dirty="0">
                <a:latin typeface="Calibri" pitchFamily="34" charset="0"/>
                <a:ea typeface="Times New Roman" pitchFamily="18" charset="0"/>
                <a:cs typeface="Calibri" pitchFamily="34" charset="0"/>
              </a:rPr>
              <a:t> roţii dinţate cilindrice cu dinţi înclinaţi. Profilul   roţii   dinţate   echivalente  </a:t>
            </a:r>
            <a:r>
              <a:rPr lang="ro-RO" dirty="0"/>
              <a:t>redă  profilul  cremalierei  de  referinţă  caracteriza t prin, </a:t>
            </a:r>
          </a:p>
          <a:p>
            <a:pPr lvl="0" algn="just" fontAlgn="base">
              <a:spcBef>
                <a:spcPct val="0"/>
              </a:spcBef>
              <a:spcAft>
                <a:spcPct val="0"/>
              </a:spcAft>
            </a:pPr>
            <a:r>
              <a:rPr lang="ro-RO" dirty="0"/>
              <a:t>                                  pe care se evidenţiază pasul normal p</a:t>
            </a:r>
            <a:r>
              <a:rPr lang="ro-RO" baseline="-25000" dirty="0"/>
              <a:t>n</a:t>
            </a:r>
            <a:r>
              <a:rPr lang="ro-RO" dirty="0"/>
              <a:t>, modulul normal m</a:t>
            </a:r>
            <a:r>
              <a:rPr lang="ro-RO" baseline="-25000" dirty="0"/>
              <a:t>n</a:t>
            </a:r>
            <a:r>
              <a:rPr lang="ro-RO" dirty="0"/>
              <a:t>, şi unghiul de angrenare normal        . Pentru danturile standardizate                             . Valorile standardizate ale modulului şi unghiului de angrenare se referă la modulul şi unghiul de angrenare normal. </a:t>
            </a:r>
            <a:endParaRPr kumimoji="0" lang="ro-RO" b="0" i="0" u="none" strike="noStrike" cap="none" normalizeH="0" baseline="0" dirty="0">
              <a:ln>
                <a:noFill/>
              </a:ln>
              <a:solidFill>
                <a:schemeClr val="tx1"/>
              </a:solidFill>
              <a:effectLst/>
              <a:latin typeface="Calibri" pitchFamily="34" charset="0"/>
              <a:cs typeface="Calibri" pitchFamily="34" charset="0"/>
            </a:endParaRPr>
          </a:p>
        </p:txBody>
      </p:sp>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4" name="Object 4"/>
          <p:cNvGraphicFramePr>
            <a:graphicFrameLocks noChangeAspect="1"/>
          </p:cNvGraphicFramePr>
          <p:nvPr/>
        </p:nvGraphicFramePr>
        <p:xfrm>
          <a:off x="228600" y="1828800"/>
          <a:ext cx="1447800" cy="411307"/>
        </p:xfrm>
        <a:graphic>
          <a:graphicData uri="http://schemas.openxmlformats.org/presentationml/2006/ole">
            <mc:AlternateContent xmlns:mc="http://schemas.openxmlformats.org/markup-compatibility/2006">
              <mc:Choice xmlns:v="urn:schemas-microsoft-com:vml" Requires="v">
                <p:oleObj spid="_x0000_s56350" name="Equation" r:id="rId3" imgW="838200" imgH="241300" progId="Equation.3">
                  <p:embed/>
                </p:oleObj>
              </mc:Choice>
              <mc:Fallback>
                <p:oleObj name="Equation" r:id="rId3" imgW="838200" imgH="241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1447800" cy="411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6" name="Object 6"/>
          <p:cNvGraphicFramePr>
            <a:graphicFrameLocks noChangeAspect="1"/>
          </p:cNvGraphicFramePr>
          <p:nvPr/>
        </p:nvGraphicFramePr>
        <p:xfrm>
          <a:off x="5181600" y="2133600"/>
          <a:ext cx="1524000" cy="381000"/>
        </p:xfrm>
        <a:graphic>
          <a:graphicData uri="http://schemas.openxmlformats.org/presentationml/2006/ole">
            <mc:AlternateContent xmlns:mc="http://schemas.openxmlformats.org/markup-compatibility/2006">
              <mc:Choice xmlns:v="urn:schemas-microsoft-com:vml" Requires="v">
                <p:oleObj spid="_x0000_s56351" name="Equation" r:id="rId5" imgW="914400" imgH="228600" progId="Equation.3">
                  <p:embed/>
                </p:oleObj>
              </mc:Choice>
              <mc:Fallback>
                <p:oleObj name="Equation" r:id="rId5" imgW="914400" imgH="228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133600"/>
                        <a:ext cx="152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8" name="Object 8"/>
          <p:cNvGraphicFramePr>
            <a:graphicFrameLocks noChangeAspect="1"/>
          </p:cNvGraphicFramePr>
          <p:nvPr/>
        </p:nvGraphicFramePr>
        <p:xfrm>
          <a:off x="1826302" y="2156085"/>
          <a:ext cx="304800" cy="333829"/>
        </p:xfrm>
        <a:graphic>
          <a:graphicData uri="http://schemas.openxmlformats.org/presentationml/2006/ole">
            <mc:AlternateContent xmlns:mc="http://schemas.openxmlformats.org/markup-compatibility/2006">
              <mc:Choice xmlns:v="urn:schemas-microsoft-com:vml" Requires="v">
                <p:oleObj spid="_x0000_s56352" name="Equation" r:id="rId7" imgW="203024" imgH="215713" progId="Equation.3">
                  <p:embed/>
                </p:oleObj>
              </mc:Choice>
              <mc:Fallback>
                <p:oleObj name="Equation" r:id="rId7" imgW="203024" imgH="215713"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6302" y="2156085"/>
                        <a:ext cx="304800" cy="333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32" name="Picture 12" descr="img390"/>
          <p:cNvPicPr>
            <a:picLocks noChangeAspect="1" noChangeArrowheads="1"/>
          </p:cNvPicPr>
          <p:nvPr/>
        </p:nvPicPr>
        <p:blipFill>
          <a:blip r:embed="rId9" cstate="print"/>
          <a:srcRect/>
          <a:stretch>
            <a:fillRect/>
          </a:stretch>
        </p:blipFill>
        <p:spPr bwMode="auto">
          <a:xfrm>
            <a:off x="3474101" y="2819401"/>
            <a:ext cx="5669899" cy="4038600"/>
          </a:xfrm>
          <a:prstGeom prst="rect">
            <a:avLst/>
          </a:prstGeom>
          <a:noFill/>
          <a:ln w="9525">
            <a:noFill/>
            <a:miter lim="800000"/>
            <a:headEnd/>
            <a:tailEnd/>
          </a:ln>
        </p:spPr>
      </p:pic>
      <p:sp>
        <p:nvSpPr>
          <p:cNvPr id="14" name="Rectangle 13"/>
          <p:cNvSpPr/>
          <p:nvPr/>
        </p:nvSpPr>
        <p:spPr>
          <a:xfrm>
            <a:off x="67456" y="2848131"/>
            <a:ext cx="3352800" cy="2862322"/>
          </a:xfrm>
          <a:prstGeom prst="rect">
            <a:avLst/>
          </a:prstGeom>
        </p:spPr>
        <p:txBody>
          <a:bodyPr wrap="square">
            <a:spAutoFit/>
          </a:bodyPr>
          <a:lstStyle/>
          <a:p>
            <a:r>
              <a:rPr lang="ro-RO" dirty="0"/>
              <a:t>Aceasta permite ca la prelucrarea roţilor dinţate cilindrice cu dinţi înclinaţi să se folosească aceleaşi scule ca şi pentru roţile dinţate cilindrice cu dinţi drepţi. Diferă doar poziţia semifabricatului care în timpul prelucrării se înclină faţă de direcţia de avans a sculei cu unghiul </a:t>
            </a:r>
            <a:r>
              <a:rPr lang="el-GR" dirty="0">
                <a:latin typeface="Calibri" pitchFamily="34" charset="0"/>
                <a:ea typeface="Times New Roman" pitchFamily="18" charset="0"/>
                <a:cs typeface="Calibri" pitchFamily="34" charset="0"/>
              </a:rPr>
              <a:t>β</a:t>
            </a:r>
            <a:r>
              <a:rPr lang="ro-RO" dirty="0"/>
              <a:t>, care poate fi ales în intervalul 8....30°.</a:t>
            </a:r>
            <a:r>
              <a:rPr lang="ro-RO" dirty="0">
                <a:latin typeface="Calibri" pitchFamily="34" charset="0"/>
                <a:ea typeface="Times New Roman" pitchFamily="18" charset="0"/>
                <a:cs typeface="Calibri" pitchFamily="34" charset="0"/>
              </a:rPr>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581400" cy="369332"/>
          </a:xfrm>
          <a:prstGeom prst="rect">
            <a:avLst/>
          </a:prstGeom>
          <a:solidFill>
            <a:srgbClr val="92D050"/>
          </a:solidFill>
        </p:spPr>
        <p:txBody>
          <a:bodyPr wrap="square">
            <a:spAutoFit/>
          </a:bodyPr>
          <a:lstStyle/>
          <a:p>
            <a:r>
              <a:rPr lang="ro-RO" b="1" dirty="0">
                <a:latin typeface="Calibri" pitchFamily="34" charset="0"/>
                <a:cs typeface="Calibri" pitchFamily="34" charset="0"/>
              </a:rPr>
              <a:t>P</a:t>
            </a:r>
            <a:r>
              <a:rPr lang="vi-VN" b="1" dirty="0">
                <a:latin typeface="Calibri" pitchFamily="34" charset="0"/>
                <a:cs typeface="Calibri" pitchFamily="34" charset="0"/>
              </a:rPr>
              <a:t>articularităţi a</a:t>
            </a:r>
            <a:r>
              <a:rPr lang="ro-RO" b="1" dirty="0">
                <a:latin typeface="Calibri" pitchFamily="34" charset="0"/>
                <a:cs typeface="Calibri" pitchFamily="34" charset="0"/>
              </a:rPr>
              <a:t>le danturii înclinate</a:t>
            </a:r>
            <a:endParaRPr lang="vi-VN" b="1" dirty="0">
              <a:latin typeface="Calibri" pitchFamily="34" charset="0"/>
              <a:cs typeface="Calibri" pitchFamily="34" charset="0"/>
            </a:endParaRPr>
          </a:p>
        </p:txBody>
      </p:sp>
      <p:sp>
        <p:nvSpPr>
          <p:cNvPr id="3" name="Rectangle 2"/>
          <p:cNvSpPr/>
          <p:nvPr/>
        </p:nvSpPr>
        <p:spPr>
          <a:xfrm>
            <a:off x="0" y="685800"/>
            <a:ext cx="8458200" cy="923330"/>
          </a:xfrm>
          <a:prstGeom prst="rect">
            <a:avLst/>
          </a:prstGeom>
        </p:spPr>
        <p:txBody>
          <a:bodyPr wrap="square">
            <a:spAutoFit/>
          </a:bodyPr>
          <a:lstStyle/>
          <a:p>
            <a:r>
              <a:rPr lang="ro-RO" dirty="0">
                <a:latin typeface="Calibri" pitchFamily="34" charset="0"/>
                <a:cs typeface="Calibri" pitchFamily="34" charset="0"/>
              </a:rPr>
              <a:t>- </a:t>
            </a:r>
            <a:r>
              <a:rPr lang="en-US" dirty="0" err="1">
                <a:latin typeface="Calibri" pitchFamily="34" charset="0"/>
                <a:cs typeface="Calibri" pitchFamily="34" charset="0"/>
              </a:rPr>
              <a:t>Pentru</a:t>
            </a:r>
            <a:r>
              <a:rPr lang="ro-RO" dirty="0">
                <a:latin typeface="Calibri" pitchFamily="34" charset="0"/>
                <a:cs typeface="Calibri" pitchFamily="34" charset="0"/>
              </a:rPr>
              <a:t>  </a:t>
            </a:r>
            <a:r>
              <a:rPr lang="en-US" dirty="0">
                <a:latin typeface="Calibri" pitchFamily="34" charset="0"/>
                <a:cs typeface="Calibri" pitchFamily="34" charset="0"/>
              </a:rPr>
              <a:t>un </a:t>
            </a:r>
            <a:r>
              <a:rPr lang="en-US" dirty="0" err="1">
                <a:latin typeface="Calibri" pitchFamily="34" charset="0"/>
                <a:cs typeface="Calibri" pitchFamily="34" charset="0"/>
              </a:rPr>
              <a:t>angrenaj</a:t>
            </a:r>
            <a:r>
              <a:rPr lang="en-US" dirty="0">
                <a:latin typeface="Calibri" pitchFamily="34" charset="0"/>
                <a:cs typeface="Calibri" pitchFamily="34" charset="0"/>
              </a:rPr>
              <a:t> </a:t>
            </a:r>
            <a:r>
              <a:rPr lang="en-US" dirty="0" err="1">
                <a:latin typeface="Calibri" pitchFamily="34" charset="0"/>
                <a:cs typeface="Calibri" pitchFamily="34" charset="0"/>
              </a:rPr>
              <a:t>cilindric</a:t>
            </a:r>
            <a:r>
              <a:rPr lang="en-US" dirty="0">
                <a:latin typeface="Calibri" pitchFamily="34" charset="0"/>
                <a:cs typeface="Calibri" pitchFamily="34" charset="0"/>
              </a:rPr>
              <a:t> exterior, </a:t>
            </a:r>
            <a:r>
              <a:rPr lang="en-US" dirty="0" err="1">
                <a:latin typeface="Calibri" pitchFamily="34" charset="0"/>
                <a:cs typeface="Calibri" pitchFamily="34" charset="0"/>
              </a:rPr>
              <a:t>roţile</a:t>
            </a:r>
            <a:r>
              <a:rPr lang="en-US" dirty="0">
                <a:latin typeface="Calibri" pitchFamily="34" charset="0"/>
                <a:cs typeface="Calibri" pitchFamily="34" charset="0"/>
              </a:rPr>
              <a:t> </a:t>
            </a:r>
            <a:r>
              <a:rPr lang="en-US" dirty="0" err="1">
                <a:latin typeface="Calibri" pitchFamily="34" charset="0"/>
                <a:cs typeface="Calibri" pitchFamily="34" charset="0"/>
              </a:rPr>
              <a:t>comjugate</a:t>
            </a:r>
            <a:r>
              <a:rPr lang="ro-RO" dirty="0">
                <a:latin typeface="Calibri" pitchFamily="34" charset="0"/>
                <a:cs typeface="Calibri" pitchFamily="34" charset="0"/>
              </a:rPr>
              <a:t> </a:t>
            </a:r>
            <a:r>
              <a:rPr lang="fr-FR" dirty="0">
                <a:latin typeface="Calibri" pitchFamily="34" charset="0"/>
                <a:cs typeface="Calibri" pitchFamily="34" charset="0"/>
              </a:rPr>
              <a:t>care </a:t>
            </a:r>
            <a:r>
              <a:rPr lang="fr-FR" dirty="0" err="1">
                <a:latin typeface="Calibri" pitchFamily="34" charset="0"/>
                <a:cs typeface="Calibri" pitchFamily="34" charset="0"/>
              </a:rPr>
              <a:t>formează</a:t>
            </a:r>
            <a:r>
              <a:rPr lang="fr-FR" dirty="0">
                <a:latin typeface="Calibri" pitchFamily="34" charset="0"/>
                <a:cs typeface="Calibri" pitchFamily="34" charset="0"/>
              </a:rPr>
              <a:t> </a:t>
            </a:r>
            <a:r>
              <a:rPr lang="fr-FR" dirty="0" err="1">
                <a:latin typeface="Calibri" pitchFamily="34" charset="0"/>
                <a:cs typeface="Calibri" pitchFamily="34" charset="0"/>
              </a:rPr>
              <a:t>angrenajul</a:t>
            </a:r>
            <a:r>
              <a:rPr lang="fr-FR" dirty="0">
                <a:latin typeface="Calibri" pitchFamily="34" charset="0"/>
                <a:cs typeface="Calibri" pitchFamily="34" charset="0"/>
              </a:rPr>
              <a:t>, au </a:t>
            </a:r>
            <a:r>
              <a:rPr lang="fr-FR" dirty="0" err="1">
                <a:latin typeface="Calibri" pitchFamily="34" charset="0"/>
                <a:cs typeface="Calibri" pitchFamily="34" charset="0"/>
              </a:rPr>
              <a:t>sensurile</a:t>
            </a:r>
            <a:r>
              <a:rPr lang="fr-FR" dirty="0">
                <a:latin typeface="Calibri" pitchFamily="34" charset="0"/>
                <a:cs typeface="Calibri" pitchFamily="34" charset="0"/>
              </a:rPr>
              <a:t> de</a:t>
            </a:r>
            <a:r>
              <a:rPr lang="ro-RO" dirty="0">
                <a:latin typeface="Calibri" pitchFamily="34" charset="0"/>
                <a:cs typeface="Calibri" pitchFamily="34" charset="0"/>
              </a:rPr>
              <a:t> </a:t>
            </a:r>
            <a:r>
              <a:rPr lang="it-IT" dirty="0">
                <a:latin typeface="Calibri" pitchFamily="34" charset="0"/>
                <a:cs typeface="Calibri" pitchFamily="34" charset="0"/>
              </a:rPr>
              <a:t>înclinare diferite (dreapta şi stânga), </a:t>
            </a:r>
            <a:r>
              <a:rPr lang="ro-RO" dirty="0">
                <a:latin typeface="Calibri" pitchFamily="34" charset="0"/>
                <a:cs typeface="Calibri" pitchFamily="34" charset="0"/>
              </a:rPr>
              <a:t>cu aceeaşi valoare.</a:t>
            </a:r>
          </a:p>
          <a:p>
            <a:r>
              <a:rPr lang="ro-RO" dirty="0">
                <a:latin typeface="Calibri" pitchFamily="34" charset="0"/>
                <a:cs typeface="Calibri" pitchFamily="34" charset="0"/>
              </a:rPr>
              <a:t> </a:t>
            </a:r>
            <a:r>
              <a:rPr lang="it-IT" dirty="0">
                <a:latin typeface="Calibri" pitchFamily="34" charset="0"/>
                <a:cs typeface="Calibri" pitchFamily="34" charset="0"/>
              </a:rPr>
              <a:t>La angrenajele cilindrice interioare, dinţii au</a:t>
            </a:r>
            <a:r>
              <a:rPr lang="ro-RO" dirty="0">
                <a:latin typeface="Calibri" pitchFamily="34" charset="0"/>
                <a:cs typeface="Calibri" pitchFamily="34" charset="0"/>
              </a:rPr>
              <a:t> </a:t>
            </a:r>
            <a:r>
              <a:rPr lang="en-US" dirty="0" err="1">
                <a:latin typeface="Calibri" pitchFamily="34" charset="0"/>
                <a:cs typeface="Calibri" pitchFamily="34" charset="0"/>
              </a:rPr>
              <a:t>acelaşi</a:t>
            </a:r>
            <a:r>
              <a:rPr lang="en-US" dirty="0">
                <a:latin typeface="Calibri" pitchFamily="34" charset="0"/>
                <a:cs typeface="Calibri" pitchFamily="34" charset="0"/>
              </a:rPr>
              <a:t> </a:t>
            </a:r>
            <a:r>
              <a:rPr lang="en-US" dirty="0" err="1">
                <a:latin typeface="Calibri" pitchFamily="34" charset="0"/>
                <a:cs typeface="Calibri" pitchFamily="34" charset="0"/>
              </a:rPr>
              <a:t>sens</a:t>
            </a:r>
            <a:r>
              <a:rPr lang="en-US" dirty="0">
                <a:latin typeface="Calibri" pitchFamily="34" charset="0"/>
                <a:cs typeface="Calibri" pitchFamily="34" charset="0"/>
              </a:rPr>
              <a:t> de </a:t>
            </a:r>
            <a:r>
              <a:rPr lang="en-US" dirty="0" err="1">
                <a:latin typeface="Calibri" pitchFamily="34" charset="0"/>
                <a:cs typeface="Calibri" pitchFamily="34" charset="0"/>
              </a:rPr>
              <a:t>înclinare</a:t>
            </a:r>
            <a:r>
              <a:rPr lang="en-US" dirty="0">
                <a:latin typeface="Calibri" pitchFamily="34" charset="0"/>
                <a:cs typeface="Calibri" pitchFamily="34" charset="0"/>
              </a:rPr>
              <a:t>. </a:t>
            </a:r>
          </a:p>
        </p:txBody>
      </p:sp>
      <p:sp>
        <p:nvSpPr>
          <p:cNvPr id="4" name="Rectangle 3"/>
          <p:cNvSpPr/>
          <p:nvPr/>
        </p:nvSpPr>
        <p:spPr>
          <a:xfrm>
            <a:off x="0" y="1600200"/>
            <a:ext cx="8458200" cy="369332"/>
          </a:xfrm>
          <a:prstGeom prst="rect">
            <a:avLst/>
          </a:prstGeom>
        </p:spPr>
        <p:txBody>
          <a:bodyPr wrap="square">
            <a:spAutoFit/>
          </a:bodyPr>
          <a:lstStyle/>
          <a:p>
            <a:r>
              <a:rPr lang="ro-RO" dirty="0"/>
              <a:t>- Între </a:t>
            </a:r>
            <a:r>
              <a:rPr lang="en-US" dirty="0" err="1"/>
              <a:t>razele</a:t>
            </a:r>
            <a:r>
              <a:rPr lang="en-US" dirty="0"/>
              <a:t> de</a:t>
            </a:r>
            <a:r>
              <a:rPr lang="ro-RO" dirty="0"/>
              <a:t> </a:t>
            </a:r>
            <a:r>
              <a:rPr lang="pt-BR" dirty="0"/>
              <a:t>curbură ale evolventelor din plane</a:t>
            </a:r>
            <a:r>
              <a:rPr lang="ro-RO" dirty="0"/>
              <a:t>le normal şi frontal există relaţia:</a:t>
            </a:r>
            <a:endParaRPr lang="en-US" dirty="0"/>
          </a:p>
        </p:txBody>
      </p:sp>
      <p:graphicFrame>
        <p:nvGraphicFramePr>
          <p:cNvPr id="57346" name="Object 2"/>
          <p:cNvGraphicFramePr>
            <a:graphicFrameLocks noChangeAspect="1"/>
          </p:cNvGraphicFramePr>
          <p:nvPr/>
        </p:nvGraphicFramePr>
        <p:xfrm>
          <a:off x="2438400" y="1905000"/>
          <a:ext cx="1331913" cy="750887"/>
        </p:xfrm>
        <a:graphic>
          <a:graphicData uri="http://schemas.openxmlformats.org/presentationml/2006/ole">
            <mc:AlternateContent xmlns:mc="http://schemas.openxmlformats.org/markup-compatibility/2006">
              <mc:Choice xmlns:v="urn:schemas-microsoft-com:vml" Requires="v">
                <p:oleObj spid="_x0000_s57387" name="Equation" r:id="rId3" imgW="761760" imgH="431640" progId="Equation.3">
                  <p:embed/>
                </p:oleObj>
              </mc:Choice>
              <mc:Fallback>
                <p:oleObj name="Equation" r:id="rId3" imgW="7617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905000"/>
                        <a:ext cx="1331913"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0" y="2590800"/>
            <a:ext cx="6074099" cy="369332"/>
          </a:xfrm>
          <a:prstGeom prst="rect">
            <a:avLst/>
          </a:prstGeom>
        </p:spPr>
        <p:txBody>
          <a:bodyPr wrap="none">
            <a:spAutoFit/>
          </a:bodyPr>
          <a:lstStyle/>
          <a:p>
            <a:r>
              <a:rPr lang="ro-RO" dirty="0">
                <a:latin typeface="Calibri" pitchFamily="34" charset="0"/>
                <a:cs typeface="Calibri" pitchFamily="34" charset="0"/>
              </a:rPr>
              <a:t>- Între pasul în </a:t>
            </a:r>
            <a:r>
              <a:rPr lang="en-US" dirty="0" err="1">
                <a:latin typeface="Calibri" pitchFamily="34" charset="0"/>
                <a:cs typeface="Calibri" pitchFamily="34" charset="0"/>
              </a:rPr>
              <a:t>planul</a:t>
            </a:r>
            <a:r>
              <a:rPr lang="en-US" dirty="0">
                <a:latin typeface="Calibri" pitchFamily="34" charset="0"/>
                <a:cs typeface="Calibri" pitchFamily="34" charset="0"/>
              </a:rPr>
              <a:t> frontal </a:t>
            </a:r>
            <a:r>
              <a:rPr lang="en-US" dirty="0" err="1">
                <a:latin typeface="Calibri" pitchFamily="34" charset="0"/>
                <a:cs typeface="Calibri" pitchFamily="34" charset="0"/>
              </a:rPr>
              <a:t>şi</a:t>
            </a:r>
            <a:r>
              <a:rPr lang="en-US" dirty="0">
                <a:latin typeface="Calibri" pitchFamily="34" charset="0"/>
                <a:cs typeface="Calibri" pitchFamily="34" charset="0"/>
              </a:rPr>
              <a:t> </a:t>
            </a:r>
            <a:r>
              <a:rPr lang="en-US" dirty="0" err="1">
                <a:latin typeface="Calibri" pitchFamily="34" charset="0"/>
                <a:cs typeface="Calibri" pitchFamily="34" charset="0"/>
              </a:rPr>
              <a:t>cel</a:t>
            </a:r>
            <a:r>
              <a:rPr lang="ro-RO" dirty="0">
                <a:latin typeface="Calibri" pitchFamily="34" charset="0"/>
                <a:cs typeface="Calibri" pitchFamily="34" charset="0"/>
              </a:rPr>
              <a:t> în plan</a:t>
            </a:r>
            <a:r>
              <a:rPr lang="en-US" dirty="0">
                <a:latin typeface="Calibri" pitchFamily="34" charset="0"/>
                <a:cs typeface="Calibri" pitchFamily="34" charset="0"/>
              </a:rPr>
              <a:t> normal </a:t>
            </a:r>
            <a:r>
              <a:rPr lang="ro-RO" dirty="0">
                <a:latin typeface="Calibri" pitchFamily="34" charset="0"/>
                <a:cs typeface="Calibri" pitchFamily="34" charset="0"/>
              </a:rPr>
              <a:t>există relaţia: </a:t>
            </a:r>
            <a:endParaRPr lang="en-US" dirty="0">
              <a:latin typeface="Calibri" pitchFamily="34" charset="0"/>
              <a:cs typeface="Calibri" pitchFamily="34" charset="0"/>
            </a:endParaRPr>
          </a:p>
        </p:txBody>
      </p:sp>
      <p:graphicFrame>
        <p:nvGraphicFramePr>
          <p:cNvPr id="57347" name="Object 3"/>
          <p:cNvGraphicFramePr>
            <a:graphicFrameLocks noChangeAspect="1"/>
          </p:cNvGraphicFramePr>
          <p:nvPr/>
        </p:nvGraphicFramePr>
        <p:xfrm>
          <a:off x="2514600" y="2819400"/>
          <a:ext cx="1287463" cy="773112"/>
        </p:xfrm>
        <a:graphic>
          <a:graphicData uri="http://schemas.openxmlformats.org/presentationml/2006/ole">
            <mc:AlternateContent xmlns:mc="http://schemas.openxmlformats.org/markup-compatibility/2006">
              <mc:Choice xmlns:v="urn:schemas-microsoft-com:vml" Requires="v">
                <p:oleObj spid="_x0000_s57388" name="Equation" r:id="rId5" imgW="736560" imgH="444240" progId="Equation.3">
                  <p:embed/>
                </p:oleObj>
              </mc:Choice>
              <mc:Fallback>
                <p:oleObj name="Equation" r:id="rId5" imgW="73656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819400"/>
                        <a:ext cx="1287463"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3505200"/>
            <a:ext cx="6354625" cy="369332"/>
          </a:xfrm>
          <a:prstGeom prst="rect">
            <a:avLst/>
          </a:prstGeom>
        </p:spPr>
        <p:txBody>
          <a:bodyPr wrap="none">
            <a:spAutoFit/>
          </a:bodyPr>
          <a:lstStyle/>
          <a:p>
            <a:r>
              <a:rPr lang="ro-RO" dirty="0">
                <a:latin typeface="Calibri" pitchFamily="34" charset="0"/>
                <a:cs typeface="Calibri" pitchFamily="34" charset="0"/>
              </a:rPr>
              <a:t>- Între modulul în </a:t>
            </a:r>
            <a:r>
              <a:rPr lang="en-US" dirty="0" err="1">
                <a:latin typeface="Calibri" pitchFamily="34" charset="0"/>
                <a:cs typeface="Calibri" pitchFamily="34" charset="0"/>
              </a:rPr>
              <a:t>planul</a:t>
            </a:r>
            <a:r>
              <a:rPr lang="en-US" dirty="0">
                <a:latin typeface="Calibri" pitchFamily="34" charset="0"/>
                <a:cs typeface="Calibri" pitchFamily="34" charset="0"/>
              </a:rPr>
              <a:t> frontal </a:t>
            </a:r>
            <a:r>
              <a:rPr lang="en-US" dirty="0" err="1">
                <a:latin typeface="Calibri" pitchFamily="34" charset="0"/>
                <a:cs typeface="Calibri" pitchFamily="34" charset="0"/>
              </a:rPr>
              <a:t>şi</a:t>
            </a:r>
            <a:r>
              <a:rPr lang="en-US" dirty="0">
                <a:latin typeface="Calibri" pitchFamily="34" charset="0"/>
                <a:cs typeface="Calibri" pitchFamily="34" charset="0"/>
              </a:rPr>
              <a:t> </a:t>
            </a:r>
            <a:r>
              <a:rPr lang="en-US" dirty="0" err="1">
                <a:latin typeface="Calibri" pitchFamily="34" charset="0"/>
                <a:cs typeface="Calibri" pitchFamily="34" charset="0"/>
              </a:rPr>
              <a:t>cel</a:t>
            </a:r>
            <a:r>
              <a:rPr lang="ro-RO" dirty="0">
                <a:latin typeface="Calibri" pitchFamily="34" charset="0"/>
                <a:cs typeface="Calibri" pitchFamily="34" charset="0"/>
              </a:rPr>
              <a:t> în plan</a:t>
            </a:r>
            <a:r>
              <a:rPr lang="en-US" dirty="0">
                <a:latin typeface="Calibri" pitchFamily="34" charset="0"/>
                <a:cs typeface="Calibri" pitchFamily="34" charset="0"/>
              </a:rPr>
              <a:t> normal </a:t>
            </a:r>
            <a:r>
              <a:rPr lang="ro-RO" dirty="0">
                <a:latin typeface="Calibri" pitchFamily="34" charset="0"/>
                <a:cs typeface="Calibri" pitchFamily="34" charset="0"/>
              </a:rPr>
              <a:t>există relaţia: </a:t>
            </a:r>
            <a:endParaRPr lang="en-US" dirty="0">
              <a:latin typeface="Calibri" pitchFamily="34" charset="0"/>
              <a:cs typeface="Calibri" pitchFamily="34" charset="0"/>
            </a:endParaRPr>
          </a:p>
        </p:txBody>
      </p:sp>
      <p:graphicFrame>
        <p:nvGraphicFramePr>
          <p:cNvPr id="57348" name="Object 4"/>
          <p:cNvGraphicFramePr>
            <a:graphicFrameLocks noChangeAspect="1"/>
          </p:cNvGraphicFramePr>
          <p:nvPr/>
        </p:nvGraphicFramePr>
        <p:xfrm>
          <a:off x="2514600" y="3810000"/>
          <a:ext cx="1309687" cy="773113"/>
        </p:xfrm>
        <a:graphic>
          <a:graphicData uri="http://schemas.openxmlformats.org/presentationml/2006/ole">
            <mc:AlternateContent xmlns:mc="http://schemas.openxmlformats.org/markup-compatibility/2006">
              <mc:Choice xmlns:v="urn:schemas-microsoft-com:vml" Requires="v">
                <p:oleObj spid="_x0000_s57389" name="Equation" r:id="rId7" imgW="749160" imgH="444240" progId="Equation.3">
                  <p:embed/>
                </p:oleObj>
              </mc:Choice>
              <mc:Fallback>
                <p:oleObj name="Equation" r:id="rId7" imgW="7491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810000"/>
                        <a:ext cx="1309687"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0" y="4419600"/>
            <a:ext cx="6629400" cy="369332"/>
          </a:xfrm>
          <a:prstGeom prst="rect">
            <a:avLst/>
          </a:prstGeom>
        </p:spPr>
        <p:txBody>
          <a:bodyPr wrap="square">
            <a:spAutoFit/>
          </a:bodyPr>
          <a:lstStyle/>
          <a:p>
            <a:r>
              <a:rPr lang="ro-RO" dirty="0">
                <a:latin typeface="Calibri" pitchFamily="34" charset="0"/>
                <a:cs typeface="Calibri" pitchFamily="34" charset="0"/>
              </a:rPr>
              <a:t>- </a:t>
            </a:r>
            <a:r>
              <a:rPr lang="it-IT" dirty="0">
                <a:latin typeface="Calibri" pitchFamily="34" charset="0"/>
                <a:cs typeface="Calibri" pitchFamily="34" charset="0"/>
              </a:rPr>
              <a:t>Lungimea dintelui l  este mai mare decât lăţimea b a roţii</a:t>
            </a:r>
            <a:r>
              <a:rPr lang="ro-RO" dirty="0">
                <a:latin typeface="Calibri" pitchFamily="34" charset="0"/>
                <a:cs typeface="Calibri" pitchFamily="34" charset="0"/>
              </a:rPr>
              <a:t>:</a:t>
            </a:r>
            <a:endParaRPr lang="en-US" dirty="0">
              <a:latin typeface="Calibri" pitchFamily="34" charset="0"/>
              <a:cs typeface="Calibri" pitchFamily="34" charset="0"/>
            </a:endParaRPr>
          </a:p>
        </p:txBody>
      </p:sp>
      <p:graphicFrame>
        <p:nvGraphicFramePr>
          <p:cNvPr id="57349" name="Object 5"/>
          <p:cNvGraphicFramePr>
            <a:graphicFrameLocks noChangeAspect="1"/>
          </p:cNvGraphicFramePr>
          <p:nvPr/>
        </p:nvGraphicFramePr>
        <p:xfrm>
          <a:off x="2743200" y="4724400"/>
          <a:ext cx="1133475" cy="773113"/>
        </p:xfrm>
        <a:graphic>
          <a:graphicData uri="http://schemas.openxmlformats.org/presentationml/2006/ole">
            <mc:AlternateContent xmlns:mc="http://schemas.openxmlformats.org/markup-compatibility/2006">
              <mc:Choice xmlns:v="urn:schemas-microsoft-com:vml" Requires="v">
                <p:oleObj spid="_x0000_s57390" name="Equation" r:id="rId9" imgW="647640" imgH="444240" progId="Equation.3">
                  <p:embed/>
                </p:oleObj>
              </mc:Choice>
              <mc:Fallback>
                <p:oleObj name="Equation" r:id="rId9" imgW="64764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4724400"/>
                        <a:ext cx="1133475"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0" y="5334000"/>
            <a:ext cx="8763000" cy="923330"/>
          </a:xfrm>
          <a:prstGeom prst="rect">
            <a:avLst/>
          </a:prstGeom>
        </p:spPr>
        <p:txBody>
          <a:bodyPr wrap="square">
            <a:spAutoFit/>
          </a:bodyPr>
          <a:lstStyle/>
          <a:p>
            <a:r>
              <a:rPr lang="ro-RO" dirty="0"/>
              <a:t>- </a:t>
            </a:r>
            <a:r>
              <a:rPr lang="en-US" dirty="0" err="1">
                <a:latin typeface="Calibri" pitchFamily="34" charset="0"/>
                <a:cs typeface="Calibri" pitchFamily="34" charset="0"/>
              </a:rPr>
              <a:t>Gradul</a:t>
            </a:r>
            <a:r>
              <a:rPr lang="en-US" dirty="0">
                <a:latin typeface="Calibri" pitchFamily="34" charset="0"/>
                <a:cs typeface="Calibri" pitchFamily="34" charset="0"/>
              </a:rPr>
              <a:t> de </a:t>
            </a:r>
            <a:r>
              <a:rPr lang="en-US" dirty="0" err="1">
                <a:latin typeface="Calibri" pitchFamily="34" charset="0"/>
                <a:cs typeface="Calibri" pitchFamily="34" charset="0"/>
              </a:rPr>
              <a:t>acoperire</a:t>
            </a:r>
            <a:r>
              <a:rPr lang="en-US" dirty="0">
                <a:latin typeface="Calibri" pitchFamily="34" charset="0"/>
                <a:cs typeface="Calibri" pitchFamily="34" charset="0"/>
              </a:rPr>
              <a:t>, important </a:t>
            </a:r>
            <a:r>
              <a:rPr lang="en-US" dirty="0" err="1">
                <a:latin typeface="Calibri" pitchFamily="34" charset="0"/>
                <a:cs typeface="Calibri" pitchFamily="34" charset="0"/>
              </a:rPr>
              <a:t>atât</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calculul</a:t>
            </a:r>
            <a:r>
              <a:rPr lang="en-US" dirty="0">
                <a:latin typeface="Calibri" pitchFamily="34" charset="0"/>
                <a:cs typeface="Calibri" pitchFamily="34" charset="0"/>
              </a:rPr>
              <a:t> la contact </a:t>
            </a:r>
            <a:r>
              <a:rPr lang="en-US" dirty="0" err="1">
                <a:latin typeface="Calibri" pitchFamily="34" charset="0"/>
                <a:cs typeface="Calibri" pitchFamily="34" charset="0"/>
              </a:rPr>
              <a:t>cât</a:t>
            </a:r>
            <a:r>
              <a:rPr lang="en-US" dirty="0">
                <a:latin typeface="Calibri" pitchFamily="34" charset="0"/>
                <a:cs typeface="Calibri" pitchFamily="34" charset="0"/>
              </a:rPr>
              <a:t> </a:t>
            </a:r>
            <a:r>
              <a:rPr lang="en-US" dirty="0" err="1">
                <a:latin typeface="Calibri" pitchFamily="34" charset="0"/>
                <a:cs typeface="Calibri" pitchFamily="34" charset="0"/>
              </a:rPr>
              <a:t>şi</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a:t>
            </a:r>
            <a:r>
              <a:rPr lang="en-US" dirty="0" err="1">
                <a:latin typeface="Calibri" pitchFamily="34" charset="0"/>
                <a:cs typeface="Calibri" pitchFamily="34" charset="0"/>
              </a:rPr>
              <a:t>cel</a:t>
            </a:r>
            <a:r>
              <a:rPr lang="en-US" dirty="0">
                <a:latin typeface="Calibri" pitchFamily="34" charset="0"/>
                <a:cs typeface="Calibri" pitchFamily="34" charset="0"/>
              </a:rPr>
              <a:t> la </a:t>
            </a:r>
            <a:r>
              <a:rPr lang="en-US" dirty="0" err="1">
                <a:latin typeface="Calibri" pitchFamily="34" charset="0"/>
                <a:cs typeface="Calibri" pitchFamily="34" charset="0"/>
              </a:rPr>
              <a:t>încovoiere</a:t>
            </a:r>
            <a:r>
              <a:rPr lang="en-US" dirty="0">
                <a:latin typeface="Calibri" pitchFamily="34" charset="0"/>
                <a:cs typeface="Calibri" pitchFamily="34" charset="0"/>
              </a:rPr>
              <a:t>, </a:t>
            </a:r>
            <a:r>
              <a:rPr lang="en-US" dirty="0" err="1">
                <a:latin typeface="Calibri" pitchFamily="34" charset="0"/>
                <a:cs typeface="Calibri" pitchFamily="34" charset="0"/>
              </a:rPr>
              <a:t>este</a:t>
            </a:r>
            <a:r>
              <a:rPr lang="en-US" dirty="0">
                <a:latin typeface="Calibri" pitchFamily="34" charset="0"/>
                <a:cs typeface="Calibri" pitchFamily="34" charset="0"/>
              </a:rPr>
              <a:t> </a:t>
            </a:r>
            <a:r>
              <a:rPr lang="en-US" dirty="0" err="1">
                <a:latin typeface="Calibri" pitchFamily="34" charset="0"/>
                <a:cs typeface="Calibri" pitchFamily="34" charset="0"/>
              </a:rPr>
              <a:t>mai</a:t>
            </a:r>
            <a:endParaRPr lang="en-US" dirty="0">
              <a:latin typeface="Calibri" pitchFamily="34" charset="0"/>
              <a:cs typeface="Calibri" pitchFamily="34" charset="0"/>
            </a:endParaRPr>
          </a:p>
          <a:p>
            <a:r>
              <a:rPr lang="vi-VN" dirty="0">
                <a:latin typeface="Calibri" pitchFamily="34" charset="0"/>
                <a:cs typeface="Calibri" pitchFamily="34" charset="0"/>
              </a:rPr>
              <a:t>mare la dantura înclinată, faţă de dantura dreaptă</a:t>
            </a:r>
            <a:r>
              <a:rPr lang="ro-RO" dirty="0">
                <a:latin typeface="Calibri" pitchFamily="34" charset="0"/>
                <a:cs typeface="Calibri" pitchFamily="34" charset="0"/>
              </a:rPr>
              <a:t>, </a:t>
            </a:r>
            <a:r>
              <a:rPr lang="ro-RO" dirty="0"/>
              <a:t>s</a:t>
            </a:r>
            <a:r>
              <a:rPr lang="en-US" dirty="0"/>
              <a:t>e </a:t>
            </a:r>
            <a:r>
              <a:rPr lang="en-US" dirty="0" err="1"/>
              <a:t>obţine</a:t>
            </a:r>
            <a:r>
              <a:rPr lang="en-US" dirty="0"/>
              <a:t>,</a:t>
            </a:r>
            <a:r>
              <a:rPr lang="ro-RO" dirty="0"/>
              <a:t> </a:t>
            </a:r>
            <a:r>
              <a:rPr lang="en-US" dirty="0"/>
              <a:t>un grad de </a:t>
            </a:r>
            <a:r>
              <a:rPr lang="en-US" dirty="0" err="1"/>
              <a:t>acoperire</a:t>
            </a:r>
            <a:r>
              <a:rPr lang="en-US" dirty="0"/>
              <a:t> total</a:t>
            </a:r>
            <a:endParaRPr lang="ro-RO" dirty="0"/>
          </a:p>
          <a:p>
            <a:r>
              <a:rPr lang="en-US" dirty="0"/>
              <a:t> </a:t>
            </a:r>
            <a:r>
              <a:rPr lang="el-GR" dirty="0"/>
              <a:t>ε</a:t>
            </a:r>
            <a:r>
              <a:rPr lang="el-GR" sz="1100" dirty="0"/>
              <a:t>ϒ</a:t>
            </a:r>
            <a:r>
              <a:rPr lang="en-US" dirty="0"/>
              <a:t> =</a:t>
            </a:r>
            <a:r>
              <a:rPr lang="el-GR" dirty="0"/>
              <a:t>ε</a:t>
            </a:r>
            <a:r>
              <a:rPr lang="el-GR" sz="1400" dirty="0"/>
              <a:t>α</a:t>
            </a:r>
            <a:r>
              <a:rPr lang="en-US" dirty="0"/>
              <a:t>+ </a:t>
            </a:r>
            <a:r>
              <a:rPr lang="el-GR" dirty="0"/>
              <a:t>ε</a:t>
            </a:r>
            <a:r>
              <a:rPr lang="el-GR" sz="1200" dirty="0"/>
              <a:t>β</a:t>
            </a:r>
            <a:r>
              <a:rPr lang="en-US" dirty="0"/>
              <a:t>, care </a:t>
            </a:r>
            <a:r>
              <a:rPr lang="en-US" dirty="0" err="1"/>
              <a:t>îndeplineşte</a:t>
            </a:r>
            <a:r>
              <a:rPr lang="en-US" dirty="0"/>
              <a:t> </a:t>
            </a:r>
            <a:r>
              <a:rPr lang="en-US" dirty="0" err="1"/>
              <a:t>sigur</a:t>
            </a:r>
            <a:r>
              <a:rPr lang="en-US" dirty="0"/>
              <a:t> </a:t>
            </a:r>
            <a:r>
              <a:rPr lang="en-US" dirty="0" err="1"/>
              <a:t>condiţia</a:t>
            </a:r>
            <a:r>
              <a:rPr lang="en-US" dirty="0"/>
              <a:t>  </a:t>
            </a:r>
            <a:r>
              <a:rPr lang="el-GR" dirty="0"/>
              <a:t>ε</a:t>
            </a:r>
            <a:r>
              <a:rPr lang="el-GR" sz="1100" dirty="0"/>
              <a:t>ϒ</a:t>
            </a:r>
            <a:r>
              <a:rPr lang="en-US" dirty="0"/>
              <a:t>  &gt; </a:t>
            </a:r>
            <a:r>
              <a:rPr lang="el-GR" dirty="0"/>
              <a:t>ε</a:t>
            </a:r>
            <a:r>
              <a:rPr lang="el-GR" sz="1400" dirty="0"/>
              <a:t>α</a:t>
            </a:r>
            <a:r>
              <a:rPr lang="en-US" sz="1200" dirty="0"/>
              <a:t>min</a:t>
            </a:r>
            <a:endParaRPr lang="en-US" dirty="0">
              <a:latin typeface="Calibri" pitchFamily="34" charset="0"/>
              <a:cs typeface="Calibri" pitchFamily="34" charset="0"/>
            </a:endParaRPr>
          </a:p>
        </p:txBody>
      </p:sp>
      <p:graphicFrame>
        <p:nvGraphicFramePr>
          <p:cNvPr id="57351" name="Object 7"/>
          <p:cNvGraphicFramePr>
            <a:graphicFrameLocks noChangeAspect="1"/>
          </p:cNvGraphicFramePr>
          <p:nvPr/>
        </p:nvGraphicFramePr>
        <p:xfrm>
          <a:off x="5638800" y="6070600"/>
          <a:ext cx="1219200" cy="679554"/>
        </p:xfrm>
        <a:graphic>
          <a:graphicData uri="http://schemas.openxmlformats.org/presentationml/2006/ole">
            <mc:AlternateContent xmlns:mc="http://schemas.openxmlformats.org/markup-compatibility/2006">
              <mc:Choice xmlns:v="urn:schemas-microsoft-com:vml" Requires="v">
                <p:oleObj spid="_x0000_s57391" name="Equation" r:id="rId11" imgW="774360" imgH="431640" progId="Equation.3">
                  <p:embed/>
                </p:oleObj>
              </mc:Choice>
              <mc:Fallback>
                <p:oleObj name="Equation" r:id="rId11" imgW="774360" imgH="4316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6070600"/>
                        <a:ext cx="1219200" cy="67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420" y="178633"/>
            <a:ext cx="6019800" cy="369332"/>
          </a:xfrm>
          <a:prstGeom prst="rect">
            <a:avLst/>
          </a:prstGeom>
        </p:spPr>
        <p:txBody>
          <a:bodyPr wrap="square">
            <a:spAutoFit/>
          </a:bodyPr>
          <a:lstStyle/>
          <a:p>
            <a:r>
              <a:rPr lang="vi-VN" b="1" dirty="0"/>
              <a:t>Roata echivalentă. Angrenajul echivalent</a:t>
            </a:r>
            <a:endParaRPr lang="en-US" dirty="0"/>
          </a:p>
        </p:txBody>
      </p:sp>
      <p:sp>
        <p:nvSpPr>
          <p:cNvPr id="3" name="Rectangle 2"/>
          <p:cNvSpPr/>
          <p:nvPr/>
        </p:nvSpPr>
        <p:spPr>
          <a:xfrm>
            <a:off x="228600" y="533400"/>
            <a:ext cx="3366563" cy="369332"/>
          </a:xfrm>
          <a:prstGeom prst="rect">
            <a:avLst/>
          </a:prstGeom>
        </p:spPr>
        <p:txBody>
          <a:bodyPr wrap="none">
            <a:spAutoFit/>
          </a:bodyPr>
          <a:lstStyle/>
          <a:p>
            <a:r>
              <a:rPr lang="ro-RO" dirty="0">
                <a:latin typeface="Calibri" pitchFamily="34" charset="0"/>
                <a:cs typeface="Calibri" pitchFamily="34" charset="0"/>
              </a:rPr>
              <a:t>- </a:t>
            </a:r>
            <a:r>
              <a:rPr lang="en-US" dirty="0" err="1">
                <a:latin typeface="Calibri" pitchFamily="34" charset="0"/>
                <a:cs typeface="Calibri" pitchFamily="34" charset="0"/>
              </a:rPr>
              <a:t>Diametrele</a:t>
            </a:r>
            <a:r>
              <a:rPr lang="en-US" dirty="0">
                <a:latin typeface="Calibri" pitchFamily="34" charset="0"/>
                <a:cs typeface="Calibri" pitchFamily="34" charset="0"/>
              </a:rPr>
              <a:t> </a:t>
            </a:r>
            <a:r>
              <a:rPr lang="en-US" dirty="0" err="1">
                <a:latin typeface="Calibri" pitchFamily="34" charset="0"/>
                <a:cs typeface="Calibri" pitchFamily="34" charset="0"/>
              </a:rPr>
              <a:t>cercurilor</a:t>
            </a:r>
            <a:r>
              <a:rPr lang="en-US" dirty="0">
                <a:latin typeface="Calibri" pitchFamily="34" charset="0"/>
                <a:cs typeface="Calibri" pitchFamily="34" charset="0"/>
              </a:rPr>
              <a:t> de </a:t>
            </a:r>
            <a:r>
              <a:rPr lang="en-US" dirty="0" err="1">
                <a:latin typeface="Calibri" pitchFamily="34" charset="0"/>
                <a:cs typeface="Calibri" pitchFamily="34" charset="0"/>
              </a:rPr>
              <a:t>divizare</a:t>
            </a:r>
            <a:endParaRPr lang="en-US" dirty="0">
              <a:latin typeface="Calibri" pitchFamily="34" charset="0"/>
              <a:cs typeface="Calibri" pitchFamily="34" charset="0"/>
            </a:endParaRPr>
          </a:p>
        </p:txBody>
      </p:sp>
      <p:graphicFrame>
        <p:nvGraphicFramePr>
          <p:cNvPr id="58370" name="Object 2"/>
          <p:cNvGraphicFramePr>
            <a:graphicFrameLocks noChangeAspect="1"/>
          </p:cNvGraphicFramePr>
          <p:nvPr/>
        </p:nvGraphicFramePr>
        <p:xfrm>
          <a:off x="3810000" y="533400"/>
          <a:ext cx="1509713" cy="773112"/>
        </p:xfrm>
        <a:graphic>
          <a:graphicData uri="http://schemas.openxmlformats.org/presentationml/2006/ole">
            <mc:AlternateContent xmlns:mc="http://schemas.openxmlformats.org/markup-compatibility/2006">
              <mc:Choice xmlns:v="urn:schemas-microsoft-com:vml" Requires="v">
                <p:oleObj spid="_x0000_s58426" name="Equation" r:id="rId3" imgW="863280" imgH="444240" progId="Equation.3">
                  <p:embed/>
                </p:oleObj>
              </mc:Choice>
              <mc:Fallback>
                <p:oleObj name="Equation" r:id="rId3" imgW="8632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1509713"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04800" y="1371600"/>
            <a:ext cx="1956177" cy="369332"/>
          </a:xfrm>
          <a:prstGeom prst="rect">
            <a:avLst/>
          </a:prstGeom>
        </p:spPr>
        <p:txBody>
          <a:bodyPr wrap="none">
            <a:spAutoFit/>
          </a:bodyPr>
          <a:lstStyle/>
          <a:p>
            <a:r>
              <a:rPr lang="ro-RO" dirty="0"/>
              <a:t>-</a:t>
            </a:r>
            <a:r>
              <a:rPr lang="en-US" dirty="0" err="1"/>
              <a:t>Numerele</a:t>
            </a:r>
            <a:r>
              <a:rPr lang="en-US" dirty="0"/>
              <a:t> de </a:t>
            </a:r>
            <a:r>
              <a:rPr lang="en-US" dirty="0" err="1"/>
              <a:t>dinţi</a:t>
            </a:r>
            <a:endParaRPr lang="en-US" dirty="0"/>
          </a:p>
        </p:txBody>
      </p:sp>
      <p:graphicFrame>
        <p:nvGraphicFramePr>
          <p:cNvPr id="58371" name="Object 3"/>
          <p:cNvGraphicFramePr>
            <a:graphicFrameLocks noChangeAspect="1"/>
          </p:cNvGraphicFramePr>
          <p:nvPr/>
        </p:nvGraphicFramePr>
        <p:xfrm>
          <a:off x="2324100" y="1219200"/>
          <a:ext cx="2197100" cy="773113"/>
        </p:xfrm>
        <a:graphic>
          <a:graphicData uri="http://schemas.openxmlformats.org/presentationml/2006/ole">
            <mc:AlternateContent xmlns:mc="http://schemas.openxmlformats.org/markup-compatibility/2006">
              <mc:Choice xmlns:v="urn:schemas-microsoft-com:vml" Requires="v">
                <p:oleObj spid="_x0000_s58427" name="Equation" r:id="rId5" imgW="1257120" imgH="444240" progId="Equation.3">
                  <p:embed/>
                </p:oleObj>
              </mc:Choice>
              <mc:Fallback>
                <p:oleObj name="Equation" r:id="rId5" imgW="125712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1219200"/>
                        <a:ext cx="219710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04800" y="2209800"/>
            <a:ext cx="3653629" cy="369332"/>
          </a:xfrm>
          <a:prstGeom prst="rect">
            <a:avLst/>
          </a:prstGeom>
        </p:spPr>
        <p:txBody>
          <a:bodyPr wrap="none">
            <a:spAutoFit/>
          </a:bodyPr>
          <a:lstStyle/>
          <a:p>
            <a:r>
              <a:rPr lang="ro-RO" dirty="0"/>
              <a:t>- </a:t>
            </a:r>
            <a:r>
              <a:rPr lang="en-US" dirty="0" err="1"/>
              <a:t>Diametrele</a:t>
            </a:r>
            <a:r>
              <a:rPr lang="en-US" dirty="0"/>
              <a:t> </a:t>
            </a:r>
            <a:r>
              <a:rPr lang="en-US" dirty="0" err="1"/>
              <a:t>cercurilor</a:t>
            </a:r>
            <a:r>
              <a:rPr lang="en-US" dirty="0"/>
              <a:t> de </a:t>
            </a:r>
            <a:r>
              <a:rPr lang="en-US" dirty="0" err="1"/>
              <a:t>rostogolire</a:t>
            </a:r>
            <a:endParaRPr lang="en-US" dirty="0"/>
          </a:p>
        </p:txBody>
      </p:sp>
      <p:graphicFrame>
        <p:nvGraphicFramePr>
          <p:cNvPr id="58372" name="Object 4"/>
          <p:cNvGraphicFramePr>
            <a:graphicFrameLocks noChangeAspect="1"/>
          </p:cNvGraphicFramePr>
          <p:nvPr/>
        </p:nvGraphicFramePr>
        <p:xfrm>
          <a:off x="4495800" y="1981200"/>
          <a:ext cx="3995738" cy="795337"/>
        </p:xfrm>
        <a:graphic>
          <a:graphicData uri="http://schemas.openxmlformats.org/presentationml/2006/ole">
            <mc:AlternateContent xmlns:mc="http://schemas.openxmlformats.org/markup-compatibility/2006">
              <mc:Choice xmlns:v="urn:schemas-microsoft-com:vml" Requires="v">
                <p:oleObj spid="_x0000_s58428" name="Equation" r:id="rId7" imgW="2286000" imgH="457200" progId="Equation.3">
                  <p:embed/>
                </p:oleObj>
              </mc:Choice>
              <mc:Fallback>
                <p:oleObj name="Equation" r:id="rId7" imgW="228600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981200"/>
                        <a:ext cx="3995738"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3048000"/>
            <a:ext cx="2059090" cy="369332"/>
          </a:xfrm>
          <a:prstGeom prst="rect">
            <a:avLst/>
          </a:prstGeom>
        </p:spPr>
        <p:txBody>
          <a:bodyPr wrap="none">
            <a:spAutoFit/>
          </a:bodyPr>
          <a:lstStyle/>
          <a:p>
            <a:r>
              <a:rPr lang="ro-RO" dirty="0"/>
              <a:t>-</a:t>
            </a:r>
            <a:r>
              <a:rPr lang="en-US" dirty="0" err="1"/>
              <a:t>Distanţa</a:t>
            </a:r>
            <a:r>
              <a:rPr lang="en-US" dirty="0"/>
              <a:t> </a:t>
            </a:r>
            <a:r>
              <a:rPr lang="en-US" dirty="0" err="1"/>
              <a:t>dintre</a:t>
            </a:r>
            <a:r>
              <a:rPr lang="en-US" dirty="0"/>
              <a:t> axe</a:t>
            </a:r>
          </a:p>
        </p:txBody>
      </p:sp>
      <p:graphicFrame>
        <p:nvGraphicFramePr>
          <p:cNvPr id="58373" name="Object 5"/>
          <p:cNvGraphicFramePr>
            <a:graphicFrameLocks noChangeAspect="1"/>
          </p:cNvGraphicFramePr>
          <p:nvPr/>
        </p:nvGraphicFramePr>
        <p:xfrm>
          <a:off x="2819400" y="2895600"/>
          <a:ext cx="5060950" cy="773112"/>
        </p:xfrm>
        <a:graphic>
          <a:graphicData uri="http://schemas.openxmlformats.org/presentationml/2006/ole">
            <mc:AlternateContent xmlns:mc="http://schemas.openxmlformats.org/markup-compatibility/2006">
              <mc:Choice xmlns:v="urn:schemas-microsoft-com:vml" Requires="v">
                <p:oleObj spid="_x0000_s58429" name="Equation" r:id="rId9" imgW="2895480" imgH="444240" progId="Equation.3">
                  <p:embed/>
                </p:oleObj>
              </mc:Choice>
              <mc:Fallback>
                <p:oleObj name="Equation" r:id="rId9" imgW="289548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895600"/>
                        <a:ext cx="506095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 y="3810000"/>
            <a:ext cx="2556469" cy="369332"/>
          </a:xfrm>
          <a:prstGeom prst="rect">
            <a:avLst/>
          </a:prstGeom>
        </p:spPr>
        <p:txBody>
          <a:bodyPr wrap="none">
            <a:spAutoFit/>
          </a:bodyPr>
          <a:lstStyle/>
          <a:p>
            <a:r>
              <a:rPr lang="ro-RO" dirty="0"/>
              <a:t>- </a:t>
            </a:r>
            <a:r>
              <a:rPr lang="en-US" dirty="0" err="1"/>
              <a:t>Raportul</a:t>
            </a:r>
            <a:r>
              <a:rPr lang="en-US" dirty="0"/>
              <a:t> de </a:t>
            </a:r>
            <a:r>
              <a:rPr lang="ro-RO" dirty="0"/>
              <a:t>transmitere</a:t>
            </a:r>
            <a:endParaRPr lang="en-US" dirty="0"/>
          </a:p>
        </p:txBody>
      </p:sp>
      <p:graphicFrame>
        <p:nvGraphicFramePr>
          <p:cNvPr id="58374" name="Object 6"/>
          <p:cNvGraphicFramePr>
            <a:graphicFrameLocks noChangeAspect="1"/>
          </p:cNvGraphicFramePr>
          <p:nvPr/>
        </p:nvGraphicFramePr>
        <p:xfrm>
          <a:off x="3276600" y="3733800"/>
          <a:ext cx="1354137" cy="750887"/>
        </p:xfrm>
        <a:graphic>
          <a:graphicData uri="http://schemas.openxmlformats.org/presentationml/2006/ole">
            <mc:AlternateContent xmlns:mc="http://schemas.openxmlformats.org/markup-compatibility/2006">
              <mc:Choice xmlns:v="urn:schemas-microsoft-com:vml" Requires="v">
                <p:oleObj spid="_x0000_s58430" name="Equation" r:id="rId11" imgW="774360" imgH="431640" progId="Equation.3">
                  <p:embed/>
                </p:oleObj>
              </mc:Choice>
              <mc:Fallback>
                <p:oleObj name="Equation" r:id="rId11" imgW="774360" imgH="431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3733800"/>
                        <a:ext cx="1354137"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533400" y="4495800"/>
            <a:ext cx="8610600" cy="369332"/>
          </a:xfrm>
          <a:prstGeom prst="rect">
            <a:avLst/>
          </a:prstGeom>
        </p:spPr>
        <p:txBody>
          <a:bodyPr wrap="square">
            <a:spAutoFit/>
          </a:bodyPr>
          <a:lstStyle/>
          <a:p>
            <a:pPr>
              <a:buFontTx/>
              <a:buChar char="-"/>
            </a:pPr>
            <a:r>
              <a:rPr lang="en-US" dirty="0" err="1">
                <a:latin typeface="Calibri" pitchFamily="34" charset="0"/>
                <a:cs typeface="Calibri" pitchFamily="34" charset="0"/>
              </a:rPr>
              <a:t>Momentul</a:t>
            </a:r>
            <a:r>
              <a:rPr lang="en-US" dirty="0">
                <a:latin typeface="Calibri" pitchFamily="34" charset="0"/>
                <a:cs typeface="Calibri" pitchFamily="34" charset="0"/>
              </a:rPr>
              <a:t> de </a:t>
            </a:r>
            <a:r>
              <a:rPr lang="en-US" dirty="0" err="1">
                <a:latin typeface="Calibri" pitchFamily="34" charset="0"/>
                <a:cs typeface="Calibri" pitchFamily="34" charset="0"/>
              </a:rPr>
              <a:t>torsiune</a:t>
            </a:r>
            <a:r>
              <a:rPr lang="en-US" dirty="0">
                <a:latin typeface="Calibri" pitchFamily="34" charset="0"/>
                <a:cs typeface="Calibri" pitchFamily="34" charset="0"/>
              </a:rPr>
              <a:t> la </a:t>
            </a:r>
            <a:r>
              <a:rPr lang="en-US" dirty="0" err="1">
                <a:latin typeface="Calibri" pitchFamily="34" charset="0"/>
                <a:cs typeface="Calibri" pitchFamily="34" charset="0"/>
              </a:rPr>
              <a:t>arborele</a:t>
            </a:r>
            <a:r>
              <a:rPr lang="en-US" dirty="0">
                <a:latin typeface="Calibri" pitchFamily="34" charset="0"/>
                <a:cs typeface="Calibri" pitchFamily="34" charset="0"/>
              </a:rPr>
              <a:t> de</a:t>
            </a:r>
            <a:r>
              <a:rPr lang="ro-RO" dirty="0">
                <a:latin typeface="Calibri" pitchFamily="34" charset="0"/>
                <a:cs typeface="Calibri" pitchFamily="34" charset="0"/>
              </a:rPr>
              <a:t> </a:t>
            </a:r>
            <a:r>
              <a:rPr lang="en-US" dirty="0" err="1">
                <a:latin typeface="Calibri" pitchFamily="34" charset="0"/>
                <a:cs typeface="Calibri" pitchFamily="34" charset="0"/>
              </a:rPr>
              <a:t>intrare</a:t>
            </a:r>
            <a:r>
              <a:rPr lang="en-US" dirty="0">
                <a:latin typeface="Calibri" pitchFamily="34" charset="0"/>
                <a:cs typeface="Calibri" pitchFamily="34" charset="0"/>
              </a:rPr>
              <a:t> al </a:t>
            </a:r>
            <a:r>
              <a:rPr lang="en-US" dirty="0" err="1">
                <a:latin typeface="Calibri" pitchFamily="34" charset="0"/>
                <a:cs typeface="Calibri" pitchFamily="34" charset="0"/>
              </a:rPr>
              <a:t>pinionului</a:t>
            </a:r>
            <a:r>
              <a:rPr lang="en-US" dirty="0">
                <a:latin typeface="Calibri" pitchFamily="34" charset="0"/>
                <a:cs typeface="Calibri" pitchFamily="34" charset="0"/>
              </a:rPr>
              <a:t> </a:t>
            </a:r>
            <a:r>
              <a:rPr lang="en-US" dirty="0" err="1">
                <a:latin typeface="Calibri" pitchFamily="34" charset="0"/>
                <a:cs typeface="Calibri" pitchFamily="34" charset="0"/>
              </a:rPr>
              <a:t>angrenajului</a:t>
            </a:r>
            <a:r>
              <a:rPr lang="ro-RO" dirty="0">
                <a:latin typeface="Calibri" pitchFamily="34" charset="0"/>
                <a:cs typeface="Calibri" pitchFamily="34" charset="0"/>
              </a:rPr>
              <a:t> e</a:t>
            </a:r>
            <a:r>
              <a:rPr lang="en-US" dirty="0" err="1">
                <a:latin typeface="Calibri" pitchFamily="34" charset="0"/>
                <a:cs typeface="Calibri" pitchFamily="34" charset="0"/>
              </a:rPr>
              <a:t>chivalent</a:t>
            </a:r>
            <a:endParaRPr lang="en-US" dirty="0">
              <a:latin typeface="Calibri" pitchFamily="34" charset="0"/>
              <a:cs typeface="Calibri" pitchFamily="34" charset="0"/>
            </a:endParaRPr>
          </a:p>
        </p:txBody>
      </p:sp>
      <p:graphicFrame>
        <p:nvGraphicFramePr>
          <p:cNvPr id="58375" name="Object 7"/>
          <p:cNvGraphicFramePr>
            <a:graphicFrameLocks noChangeAspect="1"/>
          </p:cNvGraphicFramePr>
          <p:nvPr/>
        </p:nvGraphicFramePr>
        <p:xfrm>
          <a:off x="914400" y="4953000"/>
          <a:ext cx="1663700" cy="1325562"/>
        </p:xfrm>
        <a:graphic>
          <a:graphicData uri="http://schemas.openxmlformats.org/presentationml/2006/ole">
            <mc:AlternateContent xmlns:mc="http://schemas.openxmlformats.org/markup-compatibility/2006">
              <mc:Choice xmlns:v="urn:schemas-microsoft-com:vml" Requires="v">
                <p:oleObj spid="_x0000_s58431" name="Equation" r:id="rId13" imgW="952200" imgH="761760" progId="Equation.3">
                  <p:embed/>
                </p:oleObj>
              </mc:Choice>
              <mc:Fallback>
                <p:oleObj name="Equation" r:id="rId13" imgW="952200" imgH="76176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4953000"/>
                        <a:ext cx="166370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6" name="Object 8"/>
          <p:cNvGraphicFramePr>
            <a:graphicFrameLocks noChangeAspect="1"/>
          </p:cNvGraphicFramePr>
          <p:nvPr/>
        </p:nvGraphicFramePr>
        <p:xfrm>
          <a:off x="3886200" y="5334000"/>
          <a:ext cx="2241550" cy="750887"/>
        </p:xfrm>
        <a:graphic>
          <a:graphicData uri="http://schemas.openxmlformats.org/presentationml/2006/ole">
            <mc:AlternateContent xmlns:mc="http://schemas.openxmlformats.org/markup-compatibility/2006">
              <mc:Choice xmlns:v="urn:schemas-microsoft-com:vml" Requires="v">
                <p:oleObj spid="_x0000_s58432" name="Equation" r:id="rId15" imgW="1282680" imgH="431640" progId="Equation.3">
                  <p:embed/>
                </p:oleObj>
              </mc:Choice>
              <mc:Fallback>
                <p:oleObj name="Equation" r:id="rId15" imgW="1282680" imgH="43164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5334000"/>
                        <a:ext cx="2241550"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6477000" cy="369332"/>
          </a:xfrm>
          <a:prstGeom prst="rect">
            <a:avLst/>
          </a:prstGeom>
          <a:solidFill>
            <a:srgbClr val="FF99FF"/>
          </a:solidFill>
        </p:spPr>
        <p:txBody>
          <a:bodyPr wrap="square">
            <a:spAutoFit/>
          </a:bodyPr>
          <a:lstStyle/>
          <a:p>
            <a:r>
              <a:rPr lang="en-US" b="1" dirty="0"/>
              <a:t>FORŢE ÎN ANGRENAJELE CILINDRICE CU DINŢI DREPŢI ŞI ÎNCLINAŢI</a:t>
            </a:r>
            <a:endParaRPr lang="en-US" dirty="0"/>
          </a:p>
        </p:txBody>
      </p:sp>
      <p:sp>
        <p:nvSpPr>
          <p:cNvPr id="3" name="Rectangle 2"/>
          <p:cNvSpPr/>
          <p:nvPr/>
        </p:nvSpPr>
        <p:spPr>
          <a:xfrm>
            <a:off x="304800" y="990600"/>
            <a:ext cx="4184222" cy="369332"/>
          </a:xfrm>
          <a:prstGeom prst="rect">
            <a:avLst/>
          </a:prstGeom>
        </p:spPr>
        <p:txBody>
          <a:bodyPr wrap="none">
            <a:spAutoFit/>
          </a:bodyPr>
          <a:lstStyle/>
          <a:p>
            <a:r>
              <a:rPr lang="en-US" b="1" dirty="0" err="1"/>
              <a:t>Forţe</a:t>
            </a:r>
            <a:r>
              <a:rPr lang="en-US" b="1" dirty="0"/>
              <a:t> </a:t>
            </a:r>
            <a:r>
              <a:rPr lang="en-US" b="1" dirty="0" err="1"/>
              <a:t>în</a:t>
            </a:r>
            <a:r>
              <a:rPr lang="en-US" b="1" dirty="0"/>
              <a:t> </a:t>
            </a:r>
            <a:r>
              <a:rPr lang="en-US" b="1" dirty="0" err="1"/>
              <a:t>angrenajul</a:t>
            </a:r>
            <a:r>
              <a:rPr lang="en-US" b="1" dirty="0"/>
              <a:t> </a:t>
            </a:r>
            <a:r>
              <a:rPr lang="en-US" b="1" dirty="0" err="1"/>
              <a:t>cilindric</a:t>
            </a:r>
            <a:r>
              <a:rPr lang="en-US" b="1" dirty="0"/>
              <a:t> cu </a:t>
            </a:r>
            <a:r>
              <a:rPr lang="en-US" b="1" dirty="0" err="1"/>
              <a:t>dinţi</a:t>
            </a:r>
            <a:r>
              <a:rPr lang="en-US" b="1" dirty="0"/>
              <a:t> </a:t>
            </a:r>
            <a:r>
              <a:rPr lang="en-US" b="1" dirty="0" err="1"/>
              <a:t>drepţi</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34000" y="838200"/>
            <a:ext cx="2983791" cy="4419600"/>
          </a:xfrm>
          <a:prstGeom prst="rect">
            <a:avLst/>
          </a:prstGeom>
          <a:noFill/>
          <a:ln w="9525">
            <a:noFill/>
            <a:miter lim="800000"/>
            <a:headEnd/>
            <a:tailEnd/>
          </a:ln>
        </p:spPr>
      </p:pic>
      <p:graphicFrame>
        <p:nvGraphicFramePr>
          <p:cNvPr id="60418" name="Object 2"/>
          <p:cNvGraphicFramePr>
            <a:graphicFrameLocks noChangeAspect="1"/>
          </p:cNvGraphicFramePr>
          <p:nvPr/>
        </p:nvGraphicFramePr>
        <p:xfrm>
          <a:off x="609600" y="1524000"/>
          <a:ext cx="1463912" cy="990600"/>
        </p:xfrm>
        <a:graphic>
          <a:graphicData uri="http://schemas.openxmlformats.org/presentationml/2006/ole">
            <mc:AlternateContent xmlns:mc="http://schemas.openxmlformats.org/markup-compatibility/2006">
              <mc:Choice xmlns:v="urn:schemas-microsoft-com:vml" Requires="v">
                <p:oleObj spid="_x0000_s60442" name="Equation" r:id="rId4" imgW="634680" imgH="431640" progId="Equation.3">
                  <p:embed/>
                </p:oleObj>
              </mc:Choice>
              <mc:Fallback>
                <p:oleObj name="Equation" r:id="rId4" imgW="6346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146391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19" name="Object 3"/>
          <p:cNvGraphicFramePr>
            <a:graphicFrameLocks noChangeAspect="1"/>
          </p:cNvGraphicFramePr>
          <p:nvPr/>
        </p:nvGraphicFramePr>
        <p:xfrm>
          <a:off x="762000" y="2590800"/>
          <a:ext cx="1727200" cy="523875"/>
        </p:xfrm>
        <a:graphic>
          <a:graphicData uri="http://schemas.openxmlformats.org/presentationml/2006/ole">
            <mc:AlternateContent xmlns:mc="http://schemas.openxmlformats.org/markup-compatibility/2006">
              <mc:Choice xmlns:v="urn:schemas-microsoft-com:vml" Requires="v">
                <p:oleObj spid="_x0000_s60443" name="Equation" r:id="rId6" imgW="749160" imgH="228600" progId="Equation.3">
                  <p:embed/>
                </p:oleObj>
              </mc:Choice>
              <mc:Fallback>
                <p:oleObj name="Equation" r:id="rId6" imgW="74916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590800"/>
                        <a:ext cx="17272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0" name="Object 4"/>
          <p:cNvGraphicFramePr>
            <a:graphicFrameLocks noChangeAspect="1"/>
          </p:cNvGraphicFramePr>
          <p:nvPr/>
        </p:nvGraphicFramePr>
        <p:xfrm>
          <a:off x="838200" y="3429000"/>
          <a:ext cx="1784350" cy="990600"/>
        </p:xfrm>
        <a:graphic>
          <a:graphicData uri="http://schemas.openxmlformats.org/presentationml/2006/ole">
            <mc:AlternateContent xmlns:mc="http://schemas.openxmlformats.org/markup-compatibility/2006">
              <mc:Choice xmlns:v="urn:schemas-microsoft-com:vml" Requires="v">
                <p:oleObj spid="_x0000_s60444" name="Equation" r:id="rId8" imgW="774360" imgH="431640" progId="Equation.3">
                  <p:embed/>
                </p:oleObj>
              </mc:Choice>
              <mc:Fallback>
                <p:oleObj name="Equation" r:id="rId8" imgW="77436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429000"/>
                        <a:ext cx="17843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4572000" cy="369332"/>
          </a:xfrm>
          <a:prstGeom prst="rect">
            <a:avLst/>
          </a:prstGeom>
        </p:spPr>
        <p:txBody>
          <a:bodyPr wrap="square">
            <a:spAutoFit/>
          </a:bodyPr>
          <a:lstStyle/>
          <a:p>
            <a:r>
              <a:rPr lang="en-US" b="1" dirty="0" err="1"/>
              <a:t>Forţe</a:t>
            </a:r>
            <a:r>
              <a:rPr lang="en-US" b="1" dirty="0"/>
              <a:t> </a:t>
            </a:r>
            <a:r>
              <a:rPr lang="en-US" b="1" dirty="0" err="1"/>
              <a:t>în</a:t>
            </a:r>
            <a:r>
              <a:rPr lang="en-US" b="1" dirty="0"/>
              <a:t> </a:t>
            </a:r>
            <a:r>
              <a:rPr lang="en-US" b="1" dirty="0" err="1"/>
              <a:t>angrenajul</a:t>
            </a:r>
            <a:r>
              <a:rPr lang="en-US" b="1" dirty="0"/>
              <a:t> </a:t>
            </a:r>
            <a:r>
              <a:rPr lang="en-US" b="1" dirty="0" err="1"/>
              <a:t>cilindric</a:t>
            </a:r>
            <a:r>
              <a:rPr lang="en-US" b="1" dirty="0"/>
              <a:t> cu </a:t>
            </a:r>
            <a:r>
              <a:rPr lang="en-US" b="1" dirty="0" err="1"/>
              <a:t>dinţi</a:t>
            </a:r>
            <a:r>
              <a:rPr lang="ro-RO" b="1" dirty="0"/>
              <a:t> </a:t>
            </a:r>
            <a:r>
              <a:rPr lang="en-US" b="1" dirty="0" err="1"/>
              <a:t>înclinaţi</a:t>
            </a:r>
            <a:endParaRPr lang="en-US" dirty="0"/>
          </a:p>
        </p:txBody>
      </p:sp>
      <p:pic>
        <p:nvPicPr>
          <p:cNvPr id="61442" name="Picture 2"/>
          <p:cNvPicPr>
            <a:picLocks noChangeAspect="1" noChangeArrowheads="1"/>
          </p:cNvPicPr>
          <p:nvPr/>
        </p:nvPicPr>
        <p:blipFill>
          <a:blip r:embed="rId3" cstate="print"/>
          <a:srcRect/>
          <a:stretch>
            <a:fillRect/>
          </a:stretch>
        </p:blipFill>
        <p:spPr bwMode="auto">
          <a:xfrm>
            <a:off x="5257800" y="990600"/>
            <a:ext cx="3290332" cy="3581400"/>
          </a:xfrm>
          <a:prstGeom prst="rect">
            <a:avLst/>
          </a:prstGeom>
          <a:noFill/>
          <a:ln w="9525">
            <a:noFill/>
            <a:miter lim="800000"/>
            <a:headEnd/>
            <a:tailEnd/>
          </a:ln>
        </p:spPr>
      </p:pic>
      <p:graphicFrame>
        <p:nvGraphicFramePr>
          <p:cNvPr id="61443" name="Object 3"/>
          <p:cNvGraphicFramePr>
            <a:graphicFrameLocks noChangeAspect="1"/>
          </p:cNvGraphicFramePr>
          <p:nvPr/>
        </p:nvGraphicFramePr>
        <p:xfrm>
          <a:off x="685800" y="1066800"/>
          <a:ext cx="1463675" cy="990600"/>
        </p:xfrm>
        <a:graphic>
          <a:graphicData uri="http://schemas.openxmlformats.org/presentationml/2006/ole">
            <mc:AlternateContent xmlns:mc="http://schemas.openxmlformats.org/markup-compatibility/2006">
              <mc:Choice xmlns:v="urn:schemas-microsoft-com:vml" Requires="v">
                <p:oleObj spid="_x0000_s61475" name="Equation" r:id="rId4" imgW="634680" imgH="431640" progId="Equation.3">
                  <p:embed/>
                </p:oleObj>
              </mc:Choice>
              <mc:Fallback>
                <p:oleObj name="Equation" r:id="rId4" imgW="63468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14636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4" name="Object 4"/>
          <p:cNvGraphicFramePr>
            <a:graphicFrameLocks noChangeAspect="1"/>
          </p:cNvGraphicFramePr>
          <p:nvPr/>
        </p:nvGraphicFramePr>
        <p:xfrm>
          <a:off x="685800" y="2057400"/>
          <a:ext cx="3659188" cy="960437"/>
        </p:xfrm>
        <a:graphic>
          <a:graphicData uri="http://schemas.openxmlformats.org/presentationml/2006/ole">
            <mc:AlternateContent xmlns:mc="http://schemas.openxmlformats.org/markup-compatibility/2006">
              <mc:Choice xmlns:v="urn:schemas-microsoft-com:vml" Requires="v">
                <p:oleObj spid="_x0000_s61476" name="Equation" r:id="rId6" imgW="1587240" imgH="419040" progId="Equation.3">
                  <p:embed/>
                </p:oleObj>
              </mc:Choice>
              <mc:Fallback>
                <p:oleObj name="Equation" r:id="rId6" imgW="1587240" imgH="4190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057400"/>
                        <a:ext cx="3659188"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Object 5"/>
          <p:cNvGraphicFramePr>
            <a:graphicFrameLocks noChangeAspect="1"/>
          </p:cNvGraphicFramePr>
          <p:nvPr/>
        </p:nvGraphicFramePr>
        <p:xfrm>
          <a:off x="762000" y="4267200"/>
          <a:ext cx="4124326" cy="990600"/>
        </p:xfrm>
        <a:graphic>
          <a:graphicData uri="http://schemas.openxmlformats.org/presentationml/2006/ole">
            <mc:AlternateContent xmlns:mc="http://schemas.openxmlformats.org/markup-compatibility/2006">
              <mc:Choice xmlns:v="urn:schemas-microsoft-com:vml" Requires="v">
                <p:oleObj spid="_x0000_s61477" name="Equation" r:id="rId8" imgW="1790640" imgH="431640" progId="Equation.3">
                  <p:embed/>
                </p:oleObj>
              </mc:Choice>
              <mc:Fallback>
                <p:oleObj name="Equation" r:id="rId8" imgW="1790640" imgH="4316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267200"/>
                        <a:ext cx="4124326"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6" name="Object 6"/>
          <p:cNvGraphicFramePr>
            <a:graphicFrameLocks noChangeAspect="1"/>
          </p:cNvGraphicFramePr>
          <p:nvPr/>
        </p:nvGraphicFramePr>
        <p:xfrm>
          <a:off x="609600" y="3200400"/>
          <a:ext cx="1668462" cy="554038"/>
        </p:xfrm>
        <a:graphic>
          <a:graphicData uri="http://schemas.openxmlformats.org/presentationml/2006/ole">
            <mc:AlternateContent xmlns:mc="http://schemas.openxmlformats.org/markup-compatibility/2006">
              <mc:Choice xmlns:v="urn:schemas-microsoft-com:vml" Requires="v">
                <p:oleObj spid="_x0000_s61478" name="Equation" r:id="rId10" imgW="723600" imgH="241200" progId="Equation.3">
                  <p:embed/>
                </p:oleObj>
              </mc:Choice>
              <mc:Fallback>
                <p:oleObj name="Equation" r:id="rId10" imgW="72360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3200400"/>
                        <a:ext cx="1668462"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2125775" cy="369332"/>
          </a:xfrm>
          <a:prstGeom prst="rect">
            <a:avLst/>
          </a:prstGeom>
          <a:solidFill>
            <a:srgbClr val="FF99FF"/>
          </a:solidFill>
        </p:spPr>
        <p:txBody>
          <a:bodyPr wrap="none">
            <a:spAutoFit/>
          </a:bodyPr>
          <a:lstStyle/>
          <a:p>
            <a:r>
              <a:rPr lang="en-US" b="1" dirty="0"/>
              <a:t>ANGRENAJE CONICE</a:t>
            </a:r>
            <a:endParaRPr lang="en-US" dirty="0"/>
          </a:p>
        </p:txBody>
      </p:sp>
      <p:sp>
        <p:nvSpPr>
          <p:cNvPr id="4" name="Rectangle 3"/>
          <p:cNvSpPr/>
          <p:nvPr/>
        </p:nvSpPr>
        <p:spPr>
          <a:xfrm>
            <a:off x="304800" y="762000"/>
            <a:ext cx="8458200" cy="646331"/>
          </a:xfrm>
          <a:prstGeom prst="rect">
            <a:avLst/>
          </a:prstGeom>
        </p:spPr>
        <p:txBody>
          <a:bodyPr wrap="square">
            <a:spAutoFit/>
          </a:bodyPr>
          <a:lstStyle/>
          <a:p>
            <a:r>
              <a:rPr lang="vi-VN" b="1" dirty="0">
                <a:latin typeface="Calibri" pitchFamily="34" charset="0"/>
                <a:cs typeface="Calibri" pitchFamily="34" charset="0"/>
              </a:rPr>
              <a:t>Angrenajele conice cu dantură dreaptă, </a:t>
            </a:r>
            <a:r>
              <a:rPr lang="vi-VN" dirty="0">
                <a:latin typeface="Calibri" pitchFamily="34" charset="0"/>
                <a:cs typeface="Calibri" pitchFamily="34" charset="0"/>
              </a:rPr>
              <a:t>cu roţi relativ simplu de realizat tehnologic, se</a:t>
            </a:r>
          </a:p>
          <a:p>
            <a:r>
              <a:rPr lang="it-IT" dirty="0">
                <a:latin typeface="Calibri" pitchFamily="34" charset="0"/>
                <a:cs typeface="Calibri" pitchFamily="34" charset="0"/>
              </a:rPr>
              <a:t>folosesc doar la viteze periferice reduse (</a:t>
            </a:r>
            <a:r>
              <a:rPr lang="it-IT" i="1" dirty="0">
                <a:latin typeface="Calibri" pitchFamily="34" charset="0"/>
                <a:cs typeface="Calibri" pitchFamily="34" charset="0"/>
              </a:rPr>
              <a:t>v &lt; 3 m/s).</a:t>
            </a:r>
            <a:endParaRPr lang="en-US" dirty="0">
              <a:latin typeface="Calibri" pitchFamily="34" charset="0"/>
              <a:cs typeface="Calibri" pitchFamily="34" charset="0"/>
            </a:endParaRPr>
          </a:p>
        </p:txBody>
      </p:sp>
      <p:sp>
        <p:nvSpPr>
          <p:cNvPr id="5" name="Rectangle 4"/>
          <p:cNvSpPr/>
          <p:nvPr/>
        </p:nvSpPr>
        <p:spPr>
          <a:xfrm>
            <a:off x="304800" y="1371600"/>
            <a:ext cx="8534400" cy="646331"/>
          </a:xfrm>
          <a:prstGeom prst="rect">
            <a:avLst/>
          </a:prstGeom>
        </p:spPr>
        <p:txBody>
          <a:bodyPr wrap="square">
            <a:spAutoFit/>
          </a:bodyPr>
          <a:lstStyle/>
          <a:p>
            <a:r>
              <a:rPr lang="vi-VN" b="1" dirty="0">
                <a:latin typeface="Calibri" pitchFamily="34" charset="0"/>
                <a:cs typeface="Calibri" pitchFamily="34" charset="0"/>
              </a:rPr>
              <a:t>Angrenajele conice cu dantură înclinată </a:t>
            </a:r>
            <a:r>
              <a:rPr lang="vi-VN" dirty="0">
                <a:latin typeface="Calibri" pitchFamily="34" charset="0"/>
                <a:cs typeface="Calibri" pitchFamily="34" charset="0"/>
              </a:rPr>
              <a:t>au roţi ce se execută pe aceleaşi maşini ca şi roţile</a:t>
            </a:r>
            <a:r>
              <a:rPr lang="en-US" dirty="0">
                <a:latin typeface="Calibri" pitchFamily="34" charset="0"/>
                <a:cs typeface="Calibri" pitchFamily="34" charset="0"/>
              </a:rPr>
              <a:t> </a:t>
            </a:r>
            <a:r>
              <a:rPr lang="vi-VN" dirty="0">
                <a:latin typeface="Calibri" pitchFamily="34" charset="0"/>
                <a:cs typeface="Calibri" pitchFamily="34" charset="0"/>
              </a:rPr>
              <a:t>cu dantură dreaptă, dar cu o productivitate mult redusă.</a:t>
            </a:r>
            <a:endParaRPr lang="en-US" dirty="0">
              <a:latin typeface="Calibri" pitchFamily="34" charset="0"/>
              <a:cs typeface="Calibri" pitchFamily="34" charset="0"/>
            </a:endParaRPr>
          </a:p>
        </p:txBody>
      </p:sp>
      <p:sp>
        <p:nvSpPr>
          <p:cNvPr id="6" name="Rectangle 5"/>
          <p:cNvSpPr/>
          <p:nvPr/>
        </p:nvSpPr>
        <p:spPr>
          <a:xfrm>
            <a:off x="304800" y="1981200"/>
            <a:ext cx="8610600" cy="1477328"/>
          </a:xfrm>
          <a:prstGeom prst="rect">
            <a:avLst/>
          </a:prstGeom>
        </p:spPr>
        <p:txBody>
          <a:bodyPr wrap="square">
            <a:spAutoFit/>
          </a:bodyPr>
          <a:lstStyle/>
          <a:p>
            <a:r>
              <a:rPr lang="vi-VN" b="1" dirty="0">
                <a:latin typeface="Calibri" pitchFamily="34" charset="0"/>
                <a:cs typeface="Calibri" pitchFamily="34" charset="0"/>
              </a:rPr>
              <a:t>Angrenajele conice cu dantură curbă, cu roţi executate pe maşini specializate, pentru</a:t>
            </a:r>
          </a:p>
          <a:p>
            <a:r>
              <a:rPr lang="it-IT" dirty="0">
                <a:latin typeface="Calibri" pitchFamily="34" charset="0"/>
                <a:cs typeface="Calibri" pitchFamily="34" charset="0"/>
              </a:rPr>
              <a:t>diverse forme (curbe) ale dinţilor, maşini cu o mare productivitate. Se folosesc la viteze periferice </a:t>
            </a:r>
            <a:r>
              <a:rPr lang="vi-VN" dirty="0">
                <a:latin typeface="Calibri" pitchFamily="34" charset="0"/>
                <a:cs typeface="Calibri" pitchFamily="34" charset="0"/>
              </a:rPr>
              <a:t>mari, până la 40 m/s, au o funcţionare silenţioasă, grad mare de acoperire, durabilitate ridicată şi</a:t>
            </a:r>
            <a:r>
              <a:rPr lang="en-US" dirty="0">
                <a:latin typeface="Calibri" pitchFamily="34" charset="0"/>
                <a:cs typeface="Calibri" pitchFamily="34" charset="0"/>
              </a:rPr>
              <a:t> permit </a:t>
            </a:r>
            <a:r>
              <a:rPr lang="en-US" dirty="0" err="1">
                <a:latin typeface="Calibri" pitchFamily="34" charset="0"/>
                <a:cs typeface="Calibri" pitchFamily="34" charset="0"/>
              </a:rPr>
              <a:t>realizarea</a:t>
            </a:r>
            <a:r>
              <a:rPr lang="en-US" dirty="0">
                <a:latin typeface="Calibri" pitchFamily="34" charset="0"/>
                <a:cs typeface="Calibri" pitchFamily="34" charset="0"/>
              </a:rPr>
              <a:t> </a:t>
            </a:r>
            <a:r>
              <a:rPr lang="en-US" dirty="0" err="1">
                <a:latin typeface="Calibri" pitchFamily="34" charset="0"/>
                <a:cs typeface="Calibri" pitchFamily="34" charset="0"/>
              </a:rPr>
              <a:t>unor</a:t>
            </a:r>
            <a:r>
              <a:rPr lang="en-US" dirty="0">
                <a:latin typeface="Calibri" pitchFamily="34" charset="0"/>
                <a:cs typeface="Calibri" pitchFamily="34" charset="0"/>
              </a:rPr>
              <a:t> </a:t>
            </a:r>
            <a:r>
              <a:rPr lang="en-US" dirty="0" err="1">
                <a:latin typeface="Calibri" pitchFamily="34" charset="0"/>
                <a:cs typeface="Calibri" pitchFamily="34" charset="0"/>
              </a:rPr>
              <a:t>rapoarte</a:t>
            </a:r>
            <a:r>
              <a:rPr lang="en-US" dirty="0">
                <a:latin typeface="Calibri" pitchFamily="34" charset="0"/>
                <a:cs typeface="Calibri" pitchFamily="34" charset="0"/>
              </a:rPr>
              <a:t> </a:t>
            </a:r>
            <a:r>
              <a:rPr lang="en-US" dirty="0" err="1">
                <a:latin typeface="Calibri" pitchFamily="34" charset="0"/>
                <a:cs typeface="Calibri" pitchFamily="34" charset="0"/>
              </a:rPr>
              <a:t>mai</a:t>
            </a:r>
            <a:r>
              <a:rPr lang="en-US" dirty="0">
                <a:latin typeface="Calibri" pitchFamily="34" charset="0"/>
                <a:cs typeface="Calibri" pitchFamily="34" charset="0"/>
              </a:rPr>
              <a:t> </a:t>
            </a:r>
            <a:r>
              <a:rPr lang="en-US" dirty="0" err="1">
                <a:latin typeface="Calibri" pitchFamily="34" charset="0"/>
                <a:cs typeface="Calibri" pitchFamily="34" charset="0"/>
              </a:rPr>
              <a:t>mari</a:t>
            </a:r>
            <a:r>
              <a:rPr lang="en-US" dirty="0">
                <a:latin typeface="Calibri" pitchFamily="34" charset="0"/>
                <a:cs typeface="Calibri" pitchFamily="34" charset="0"/>
              </a:rPr>
              <a:t> de </a:t>
            </a:r>
            <a:r>
              <a:rPr lang="en-US" dirty="0" err="1">
                <a:latin typeface="Calibri" pitchFamily="34" charset="0"/>
                <a:cs typeface="Calibri" pitchFamily="34" charset="0"/>
              </a:rPr>
              <a:t>angrenare</a:t>
            </a:r>
            <a:r>
              <a:rPr lang="en-US" dirty="0">
                <a:latin typeface="Calibri" pitchFamily="34" charset="0"/>
                <a:cs typeface="Calibri" pitchFamily="34" charset="0"/>
              </a:rPr>
              <a:t>, </a:t>
            </a:r>
            <a:r>
              <a:rPr lang="en-US" dirty="0" err="1">
                <a:latin typeface="Calibri" pitchFamily="34" charset="0"/>
                <a:cs typeface="Calibri" pitchFamily="34" charset="0"/>
              </a:rPr>
              <a:t>comparativ</a:t>
            </a:r>
            <a:r>
              <a:rPr lang="en-US" dirty="0">
                <a:latin typeface="Calibri" pitchFamily="34" charset="0"/>
                <a:cs typeface="Calibri" pitchFamily="34" charset="0"/>
              </a:rPr>
              <a:t> cu </a:t>
            </a:r>
            <a:r>
              <a:rPr lang="en-US" dirty="0" err="1">
                <a:latin typeface="Calibri" pitchFamily="34" charset="0"/>
                <a:cs typeface="Calibri" pitchFamily="34" charset="0"/>
              </a:rPr>
              <a:t>celelalte</a:t>
            </a:r>
            <a:r>
              <a:rPr lang="en-US" dirty="0">
                <a:latin typeface="Calibri" pitchFamily="34" charset="0"/>
                <a:cs typeface="Calibri" pitchFamily="34" charset="0"/>
              </a:rPr>
              <a:t> </a:t>
            </a:r>
            <a:r>
              <a:rPr lang="en-US" dirty="0" err="1">
                <a:latin typeface="Calibri" pitchFamily="34" charset="0"/>
                <a:cs typeface="Calibri" pitchFamily="34" charset="0"/>
              </a:rPr>
              <a:t>tipuri</a:t>
            </a:r>
            <a:r>
              <a:rPr lang="en-US" dirty="0">
                <a:latin typeface="Calibri" pitchFamily="34" charset="0"/>
                <a:cs typeface="Calibri" pitchFamily="34" charset="0"/>
              </a:rPr>
              <a:t> de </a:t>
            </a:r>
            <a:r>
              <a:rPr lang="en-US" dirty="0" err="1">
                <a:latin typeface="Calibri" pitchFamily="34" charset="0"/>
                <a:cs typeface="Calibri" pitchFamily="34" charset="0"/>
              </a:rPr>
              <a:t>angrenaje</a:t>
            </a:r>
            <a:r>
              <a:rPr lang="en-US" dirty="0">
                <a:latin typeface="Calibri" pitchFamily="34" charset="0"/>
                <a:cs typeface="Calibri" pitchFamily="34" charset="0"/>
              </a:rPr>
              <a:t> </a:t>
            </a:r>
            <a:r>
              <a:rPr lang="en-US" dirty="0" err="1">
                <a:latin typeface="Calibri" pitchFamily="34" charset="0"/>
                <a:cs typeface="Calibri" pitchFamily="34" charset="0"/>
              </a:rPr>
              <a:t>conice</a:t>
            </a:r>
            <a:r>
              <a:rPr lang="en-US" dirty="0">
                <a:latin typeface="Calibri" pitchFamily="34" charset="0"/>
                <a:cs typeface="Calibri" pitchFamily="34" charset="0"/>
              </a:rPr>
              <a:t>.</a:t>
            </a:r>
          </a:p>
        </p:txBody>
      </p:sp>
      <p:sp>
        <p:nvSpPr>
          <p:cNvPr id="7" name="Rectangle 6"/>
          <p:cNvSpPr/>
          <p:nvPr/>
        </p:nvSpPr>
        <p:spPr>
          <a:xfrm>
            <a:off x="304800" y="3429000"/>
            <a:ext cx="6629400" cy="369332"/>
          </a:xfrm>
          <a:prstGeom prst="rect">
            <a:avLst/>
          </a:prstGeom>
        </p:spPr>
        <p:txBody>
          <a:bodyPr wrap="square">
            <a:spAutoFit/>
          </a:bodyPr>
          <a:lstStyle/>
          <a:p>
            <a:r>
              <a:rPr lang="vi-VN" b="1" dirty="0">
                <a:latin typeface="Calibri" pitchFamily="34" charset="0"/>
                <a:cs typeface="Calibri" pitchFamily="34" charset="0"/>
              </a:rPr>
              <a:t>Particularităţi geometrice ale angrenajelor conice</a:t>
            </a:r>
            <a:endParaRPr lang="en-US" dirty="0">
              <a:latin typeface="Calibri" pitchFamily="34" charset="0"/>
              <a:cs typeface="Calibri" pitchFamily="34" charset="0"/>
            </a:endParaRPr>
          </a:p>
        </p:txBody>
      </p:sp>
      <p:sp>
        <p:nvSpPr>
          <p:cNvPr id="62465" name="Rectangle 1"/>
          <p:cNvSpPr>
            <a:spLocks noChangeArrowheads="1"/>
          </p:cNvSpPr>
          <p:nvPr/>
        </p:nvSpPr>
        <p:spPr bwMode="auto">
          <a:xfrm>
            <a:off x="304800" y="3810000"/>
            <a:ext cx="807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Angrenajele conice, sunt angrenaje cu axe concurente, la care </a:t>
            </a:r>
            <a:r>
              <a:rPr kumimoji="0" lang="pt-B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unghiul dintre axe</a:t>
            </a: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sym typeface="Symbol" pitchFamily="18" charset="2"/>
              </a:rPr>
              <a:t></a:t>
            </a: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este suma semiunghiurilor conurilor de rostogolire.</a:t>
            </a:r>
            <a:endPar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sym typeface="Symbol" pitchFamily="18" charset="2"/>
            </a:endParaRPr>
          </a:p>
        </p:txBody>
      </p:sp>
      <p:sp>
        <p:nvSpPr>
          <p:cNvPr id="624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6" name="Object 2"/>
          <p:cNvGraphicFramePr>
            <a:graphicFrameLocks noChangeAspect="1"/>
          </p:cNvGraphicFramePr>
          <p:nvPr/>
        </p:nvGraphicFramePr>
        <p:xfrm>
          <a:off x="1498600" y="4462463"/>
          <a:ext cx="1200150" cy="447675"/>
        </p:xfrm>
        <a:graphic>
          <a:graphicData uri="http://schemas.openxmlformats.org/presentationml/2006/ole">
            <mc:AlternateContent xmlns:mc="http://schemas.openxmlformats.org/markup-compatibility/2006">
              <mc:Choice xmlns:v="urn:schemas-microsoft-com:vml" Requires="v">
                <p:oleObj spid="_x0000_s62474" name="Microsoft Equation 3.0" r:id="rId3" imgW="685800" imgH="253800" progId="">
                  <p:embed/>
                </p:oleObj>
              </mc:Choice>
              <mc:Fallback>
                <p:oleObj name="Microsoft Equation 3.0" r:id="rId3" imgW="685800" imgH="253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4462463"/>
                        <a:ext cx="12001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304800" y="4876800"/>
            <a:ext cx="8686800" cy="1477328"/>
          </a:xfrm>
          <a:prstGeom prst="rect">
            <a:avLst/>
          </a:prstGeom>
          <a:solidFill>
            <a:srgbClr val="CCFF99"/>
          </a:solidFill>
        </p:spPr>
        <p:txBody>
          <a:bodyPr wrap="square">
            <a:spAutoFit/>
          </a:bodyPr>
          <a:lstStyle/>
          <a:p>
            <a:r>
              <a:rPr lang="pt-BR" dirty="0">
                <a:latin typeface="Calibri" pitchFamily="34" charset="0"/>
                <a:cs typeface="Calibri" pitchFamily="34" charset="0"/>
              </a:rPr>
              <a:t>La angrenarea ro</a:t>
            </a:r>
            <a:r>
              <a:rPr lang="ro-RO" dirty="0">
                <a:latin typeface="Calibri" pitchFamily="34" charset="0"/>
                <a:cs typeface="Calibri" pitchFamily="34" charset="0"/>
              </a:rPr>
              <a:t>ţ</a:t>
            </a:r>
            <a:r>
              <a:rPr lang="pt-BR" dirty="0">
                <a:latin typeface="Calibri" pitchFamily="34" charset="0"/>
                <a:cs typeface="Calibri" pitchFamily="34" charset="0"/>
              </a:rPr>
              <a:t>ilor conice, în locul cilindrilor de rostogolire, vor fi </a:t>
            </a:r>
            <a:r>
              <a:rPr lang="pt-BR" b="1" dirty="0">
                <a:latin typeface="Calibri" pitchFamily="34" charset="0"/>
                <a:cs typeface="Calibri" pitchFamily="34" charset="0"/>
              </a:rPr>
              <a:t>conurile de rostogolire</a:t>
            </a:r>
            <a:r>
              <a:rPr lang="pt-BR" dirty="0">
                <a:latin typeface="Calibri" pitchFamily="34" charset="0"/>
                <a:cs typeface="Calibri" pitchFamily="34" charset="0"/>
              </a:rPr>
              <a:t>, care ramân în contact pe generatoarea comună OC. Cercurile de rostogolire vor rămâne tot timpul la distanta OC faţă de centrul O, adică situate pe o suprafaţă sferică.  </a:t>
            </a:r>
            <a:r>
              <a:rPr lang="fr-FR" dirty="0" err="1">
                <a:latin typeface="Calibri" pitchFamily="34" charset="0"/>
                <a:cs typeface="Calibri" pitchFamily="34" charset="0"/>
              </a:rPr>
              <a:t>Dacă</a:t>
            </a:r>
            <a:r>
              <a:rPr lang="fr-FR" dirty="0">
                <a:latin typeface="Calibri" pitchFamily="34" charset="0"/>
                <a:cs typeface="Calibri" pitchFamily="34" charset="0"/>
              </a:rPr>
              <a:t> </a:t>
            </a:r>
            <a:r>
              <a:rPr lang="fr-FR" i="1" dirty="0">
                <a:latin typeface="Calibri" pitchFamily="34" charset="0"/>
                <a:cs typeface="Calibri" pitchFamily="34" charset="0"/>
              </a:rPr>
              <a:t> </a:t>
            </a:r>
            <a:r>
              <a:rPr lang="pt-BR" i="1" dirty="0">
                <a:latin typeface="Calibri" pitchFamily="34" charset="0"/>
                <a:cs typeface="Calibri" pitchFamily="34" charset="0"/>
              </a:rPr>
              <a:t>δ</a:t>
            </a:r>
            <a:r>
              <a:rPr lang="pt-BR" i="1" baseline="-25000" dirty="0">
                <a:latin typeface="Calibri" pitchFamily="34" charset="0"/>
                <a:cs typeface="Calibri" pitchFamily="34" charset="0"/>
              </a:rPr>
              <a:t>2</a:t>
            </a:r>
            <a:r>
              <a:rPr lang="fr-FR" i="1" dirty="0">
                <a:latin typeface="Calibri" pitchFamily="34" charset="0"/>
                <a:cs typeface="Calibri" pitchFamily="34" charset="0"/>
              </a:rPr>
              <a:t>= 90</a:t>
            </a:r>
            <a:r>
              <a:rPr lang="fr-FR" i="1" baseline="30000" dirty="0">
                <a:latin typeface="Calibri" pitchFamily="34" charset="0"/>
                <a:cs typeface="Calibri" pitchFamily="34" charset="0"/>
              </a:rPr>
              <a:t>0</a:t>
            </a:r>
            <a:r>
              <a:rPr lang="fr-FR" dirty="0">
                <a:latin typeface="Calibri" pitchFamily="34" charset="0"/>
                <a:cs typeface="Calibri" pitchFamily="34" charset="0"/>
              </a:rPr>
              <a:t> </a:t>
            </a:r>
            <a:r>
              <a:rPr lang="fr-FR" dirty="0" err="1">
                <a:latin typeface="Calibri" pitchFamily="34" charset="0"/>
                <a:cs typeface="Calibri" pitchFamily="34" charset="0"/>
              </a:rPr>
              <a:t>atunci</a:t>
            </a:r>
            <a:r>
              <a:rPr lang="fr-FR" dirty="0">
                <a:latin typeface="Calibri" pitchFamily="34" charset="0"/>
                <a:cs typeface="Calibri" pitchFamily="34" charset="0"/>
              </a:rPr>
              <a:t> </a:t>
            </a:r>
            <a:r>
              <a:rPr lang="fr-FR" dirty="0" err="1">
                <a:latin typeface="Calibri" pitchFamily="34" charset="0"/>
                <a:cs typeface="Calibri" pitchFamily="34" charset="0"/>
              </a:rPr>
              <a:t>roata</a:t>
            </a:r>
            <a:r>
              <a:rPr lang="fr-FR" dirty="0">
                <a:latin typeface="Calibri" pitchFamily="34" charset="0"/>
                <a:cs typeface="Calibri" pitchFamily="34" charset="0"/>
              </a:rPr>
              <a:t> </a:t>
            </a:r>
            <a:r>
              <a:rPr lang="fr-FR" dirty="0" err="1">
                <a:latin typeface="Calibri" pitchFamily="34" charset="0"/>
                <a:cs typeface="Calibri" pitchFamily="34" charset="0"/>
              </a:rPr>
              <a:t>dinţată</a:t>
            </a:r>
            <a:r>
              <a:rPr lang="fr-FR" dirty="0">
                <a:latin typeface="Calibri" pitchFamily="34" charset="0"/>
                <a:cs typeface="Calibri" pitchFamily="34" charset="0"/>
              </a:rPr>
              <a:t> 2 devine </a:t>
            </a:r>
            <a:r>
              <a:rPr lang="fr-FR" dirty="0" err="1">
                <a:latin typeface="Calibri" pitchFamily="34" charset="0"/>
                <a:cs typeface="Calibri" pitchFamily="34" charset="0"/>
              </a:rPr>
              <a:t>plană</a:t>
            </a:r>
            <a:r>
              <a:rPr lang="fr-FR" dirty="0">
                <a:latin typeface="Calibri" pitchFamily="34" charset="0"/>
                <a:cs typeface="Calibri" pitchFamily="34" charset="0"/>
              </a:rPr>
              <a:t> </a:t>
            </a:r>
            <a:r>
              <a:rPr lang="fr-FR" dirty="0" err="1">
                <a:latin typeface="Calibri" pitchFamily="34" charset="0"/>
                <a:cs typeface="Calibri" pitchFamily="34" charset="0"/>
              </a:rPr>
              <a:t>şi</a:t>
            </a:r>
            <a:r>
              <a:rPr lang="fr-FR" dirty="0">
                <a:latin typeface="Calibri" pitchFamily="34" charset="0"/>
                <a:cs typeface="Calibri" pitchFamily="34" charset="0"/>
              </a:rPr>
              <a:t> </a:t>
            </a:r>
            <a:r>
              <a:rPr lang="fr-FR" dirty="0" err="1">
                <a:latin typeface="Calibri" pitchFamily="34" charset="0"/>
                <a:cs typeface="Calibri" pitchFamily="34" charset="0"/>
              </a:rPr>
              <a:t>conul</a:t>
            </a:r>
            <a:r>
              <a:rPr lang="fr-FR" dirty="0">
                <a:latin typeface="Calibri" pitchFamily="34" charset="0"/>
                <a:cs typeface="Calibri" pitchFamily="34" charset="0"/>
              </a:rPr>
              <a:t> </a:t>
            </a:r>
            <a:r>
              <a:rPr lang="fr-FR" dirty="0" err="1">
                <a:latin typeface="Calibri" pitchFamily="34" charset="0"/>
                <a:cs typeface="Calibri" pitchFamily="34" charset="0"/>
              </a:rPr>
              <a:t>ei</a:t>
            </a:r>
            <a:r>
              <a:rPr lang="fr-FR" dirty="0">
                <a:latin typeface="Calibri" pitchFamily="34" charset="0"/>
                <a:cs typeface="Calibri" pitchFamily="34" charset="0"/>
              </a:rPr>
              <a:t> de </a:t>
            </a:r>
            <a:r>
              <a:rPr lang="fr-FR" dirty="0" err="1">
                <a:latin typeface="Calibri" pitchFamily="34" charset="0"/>
                <a:cs typeface="Calibri" pitchFamily="34" charset="0"/>
              </a:rPr>
              <a:t>rostogolire</a:t>
            </a:r>
            <a:r>
              <a:rPr lang="fr-FR" dirty="0">
                <a:latin typeface="Calibri" pitchFamily="34" charset="0"/>
                <a:cs typeface="Calibri" pitchFamily="34" charset="0"/>
              </a:rPr>
              <a:t> devine un plan. </a:t>
            </a:r>
            <a:r>
              <a:rPr lang="fr-FR" dirty="0" err="1">
                <a:latin typeface="Calibri" pitchFamily="34" charset="0"/>
                <a:cs typeface="Calibri" pitchFamily="34" charset="0"/>
              </a:rPr>
              <a:t>Acesta</a:t>
            </a:r>
            <a:r>
              <a:rPr lang="fr-FR" dirty="0">
                <a:latin typeface="Calibri" pitchFamily="34" charset="0"/>
                <a:cs typeface="Calibri" pitchFamily="34" charset="0"/>
              </a:rPr>
              <a:t> </a:t>
            </a:r>
            <a:r>
              <a:rPr lang="fr-FR" dirty="0" err="1">
                <a:latin typeface="Calibri" pitchFamily="34" charset="0"/>
                <a:cs typeface="Calibri" pitchFamily="34" charset="0"/>
              </a:rPr>
              <a:t>roată</a:t>
            </a:r>
            <a:r>
              <a:rPr lang="fr-FR" dirty="0">
                <a:latin typeface="Calibri" pitchFamily="34" charset="0"/>
                <a:cs typeface="Calibri" pitchFamily="34" charset="0"/>
              </a:rPr>
              <a:t>  se </a:t>
            </a:r>
            <a:r>
              <a:rPr lang="fr-FR" dirty="0" err="1">
                <a:latin typeface="Calibri" pitchFamily="34" charset="0"/>
                <a:cs typeface="Calibri" pitchFamily="34" charset="0"/>
              </a:rPr>
              <a:t>numeşte</a:t>
            </a:r>
            <a:r>
              <a:rPr lang="fr-FR" b="1" dirty="0">
                <a:latin typeface="Calibri" pitchFamily="34" charset="0"/>
                <a:cs typeface="Calibri" pitchFamily="34" charset="0"/>
              </a:rPr>
              <a:t> </a:t>
            </a:r>
            <a:r>
              <a:rPr lang="fr-FR" b="1" dirty="0" err="1">
                <a:latin typeface="Calibri" pitchFamily="34" charset="0"/>
                <a:cs typeface="Calibri" pitchFamily="34" charset="0"/>
              </a:rPr>
              <a:t>roată</a:t>
            </a:r>
            <a:r>
              <a:rPr lang="fr-FR" b="1" dirty="0">
                <a:latin typeface="Calibri" pitchFamily="34" charset="0"/>
                <a:cs typeface="Calibri" pitchFamily="34" charset="0"/>
              </a:rPr>
              <a:t> </a:t>
            </a:r>
            <a:r>
              <a:rPr lang="fr-FR" b="1" dirty="0" err="1">
                <a:latin typeface="Calibri" pitchFamily="34" charset="0"/>
                <a:cs typeface="Calibri" pitchFamily="34" charset="0"/>
              </a:rPr>
              <a:t>plană</a:t>
            </a:r>
            <a:r>
              <a:rPr lang="fr-FR" b="1" dirty="0">
                <a:latin typeface="Calibri" pitchFamily="34" charset="0"/>
                <a:cs typeface="Calibri" pitchFamily="34" charset="0"/>
              </a:rPr>
              <a:t> de </a:t>
            </a:r>
            <a:r>
              <a:rPr lang="fr-FR" b="1" dirty="0" err="1">
                <a:latin typeface="Calibri" pitchFamily="34" charset="0"/>
                <a:cs typeface="Calibri" pitchFamily="34" charset="0"/>
              </a:rPr>
              <a:t>referinţă</a:t>
            </a:r>
            <a:r>
              <a:rPr lang="fr-FR" dirty="0">
                <a:latin typeface="Calibri" pitchFamily="34" charset="0"/>
                <a:cs typeface="Calibri" pitchFamily="34" charset="0"/>
              </a:rPr>
              <a:t> </a:t>
            </a:r>
            <a:r>
              <a:rPr lang="fr-FR" dirty="0" err="1">
                <a:latin typeface="Calibri" pitchFamily="34" charset="0"/>
                <a:cs typeface="Calibri" pitchFamily="34" charset="0"/>
              </a:rPr>
              <a:t>sau</a:t>
            </a:r>
            <a:r>
              <a:rPr lang="fr-FR" dirty="0">
                <a:latin typeface="Calibri" pitchFamily="34" charset="0"/>
                <a:cs typeface="Calibri" pitchFamily="34" charset="0"/>
              </a:rPr>
              <a:t> </a:t>
            </a:r>
            <a:r>
              <a:rPr lang="fr-FR" dirty="0" err="1">
                <a:latin typeface="Calibri" pitchFamily="34" charset="0"/>
                <a:cs typeface="Calibri" pitchFamily="34" charset="0"/>
              </a:rPr>
              <a:t>cremalieră</a:t>
            </a:r>
            <a:r>
              <a:rPr lang="fr-FR" dirty="0">
                <a:latin typeface="Calibri" pitchFamily="34" charset="0"/>
                <a:cs typeface="Calibri" pitchFamily="34" charset="0"/>
              </a:rPr>
              <a:t> </a:t>
            </a:r>
            <a:r>
              <a:rPr lang="fr-FR" dirty="0" err="1">
                <a:latin typeface="Calibri" pitchFamily="34" charset="0"/>
                <a:cs typeface="Calibri" pitchFamily="34" charset="0"/>
              </a:rPr>
              <a:t>sferică</a:t>
            </a:r>
            <a:r>
              <a:rPr lang="fr-FR" dirty="0">
                <a:latin typeface="Calibri" pitchFamily="34" charset="0"/>
                <a:cs typeface="Calibri" pitchFamily="34" charset="0"/>
              </a:rPr>
              <a:t> </a:t>
            </a:r>
            <a:r>
              <a:rPr lang="fr-FR" dirty="0" err="1">
                <a:latin typeface="Calibri" pitchFamily="34" charset="0"/>
                <a:cs typeface="Calibri" pitchFamily="34" charset="0"/>
              </a:rPr>
              <a:t>şi</a:t>
            </a:r>
            <a:r>
              <a:rPr lang="fr-FR" dirty="0">
                <a:latin typeface="Calibri" pitchFamily="34" charset="0"/>
                <a:cs typeface="Calibri" pitchFamily="34" charset="0"/>
              </a:rPr>
              <a:t> are </a:t>
            </a:r>
            <a:r>
              <a:rPr lang="fr-FR" dirty="0" err="1">
                <a:latin typeface="Calibri" pitchFamily="34" charset="0"/>
                <a:cs typeface="Calibri" pitchFamily="34" charset="0"/>
              </a:rPr>
              <a:t>parametrii</a:t>
            </a:r>
            <a:r>
              <a:rPr lang="fr-FR" dirty="0">
                <a:latin typeface="Calibri" pitchFamily="34" charset="0"/>
                <a:cs typeface="Calibri" pitchFamily="34" charset="0"/>
              </a:rPr>
              <a:t> </a:t>
            </a:r>
            <a:r>
              <a:rPr lang="fr-FR" dirty="0" err="1">
                <a:latin typeface="Calibri" pitchFamily="34" charset="0"/>
                <a:cs typeface="Calibri" pitchFamily="34" charset="0"/>
              </a:rPr>
              <a:t>standardizaţi</a:t>
            </a:r>
            <a:r>
              <a:rPr lang="fr-FR" dirty="0">
                <a:latin typeface="Calibri" pitchFamily="34" charset="0"/>
                <a:cs typeface="Calibri" pitchFamily="34" charset="0"/>
              </a:rPr>
              <a:t> </a:t>
            </a:r>
            <a:endParaRPr lang="en-US"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0"/>
            <a:ext cx="3257045" cy="461665"/>
          </a:xfrm>
          <a:prstGeom prst="rect">
            <a:avLst/>
          </a:prstGeom>
          <a:solidFill>
            <a:srgbClr val="FFFFFF"/>
          </a:solidFill>
        </p:spPr>
        <p:txBody>
          <a:bodyPr wrap="none">
            <a:spAutoFit/>
          </a:bodyPr>
          <a:lstStyle/>
          <a:p>
            <a:r>
              <a:rPr lang="en-US" sz="2400" b="1" dirty="0">
                <a:solidFill>
                  <a:srgbClr val="7030A0"/>
                </a:solidFill>
              </a:rPr>
              <a:t>ANGRENAJUL CILINDRIC</a:t>
            </a:r>
            <a:endParaRPr lang="en-US" sz="2400" dirty="0">
              <a:solidFill>
                <a:srgbClr val="7030A0"/>
              </a:solidFill>
            </a:endParaRPr>
          </a:p>
        </p:txBody>
      </p:sp>
      <p:sp>
        <p:nvSpPr>
          <p:cNvPr id="1025" name="Rectangle 1"/>
          <p:cNvSpPr>
            <a:spLocks noChangeArrowheads="1"/>
          </p:cNvSpPr>
          <p:nvPr/>
        </p:nvSpPr>
        <p:spPr bwMode="auto">
          <a:xfrm>
            <a:off x="304800" y="685800"/>
            <a:ext cx="8458201" cy="646331"/>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ro-RO" b="0" i="0" u="none" strike="noStrike" cap="none" normalizeH="0" baseline="0" dirty="0">
                <a:ln>
                  <a:noFill/>
                </a:ln>
                <a:solidFill>
                  <a:schemeClr val="tx1"/>
                </a:solidFill>
                <a:effectLst/>
                <a:ea typeface="Times New Roman" pitchFamily="18" charset="0"/>
                <a:cs typeface="Arial" pitchFamily="34" charset="0"/>
              </a:rPr>
              <a:t>Studiul angrenajelor plane (formate din roţi dinţate cilindrice) se face într-un plan perpendicular pe cele două axe ale roţilor. </a:t>
            </a:r>
            <a:endParaRPr kumimoji="0" lang="ro-RO" b="0" i="0" u="none" strike="noStrike" cap="none" normalizeH="0" baseline="0" dirty="0">
              <a:ln>
                <a:noFill/>
              </a:ln>
              <a:solidFill>
                <a:schemeClr val="tx1"/>
              </a:solidFill>
              <a:effectLst/>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28600" y="1371600"/>
            <a:ext cx="4256116" cy="2438400"/>
          </a:xfrm>
          <a:prstGeom prst="rect">
            <a:avLst/>
          </a:prstGeom>
          <a:noFill/>
          <a:ln w="9525">
            <a:noFill/>
            <a:miter lim="800000"/>
            <a:headEnd/>
            <a:tailEnd/>
          </a:ln>
        </p:spPr>
      </p:pic>
      <p:sp>
        <p:nvSpPr>
          <p:cNvPr id="1028" name="Rectangle 4"/>
          <p:cNvSpPr>
            <a:spLocks noChangeArrowheads="1"/>
          </p:cNvSpPr>
          <p:nvPr/>
        </p:nvSpPr>
        <p:spPr bwMode="auto">
          <a:xfrm>
            <a:off x="4876800" y="1738699"/>
            <a:ext cx="373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ea typeface="Times New Roman" pitchFamily="18" charset="0"/>
                <a:cs typeface="Arial" pitchFamily="34" charset="0"/>
              </a:rPr>
              <a:t>A</a:t>
            </a:r>
            <a:r>
              <a:rPr kumimoji="0" lang="ro-RO" b="0" i="0" u="none" strike="noStrike" cap="none" normalizeH="0" baseline="0" dirty="0">
                <a:ln>
                  <a:noFill/>
                </a:ln>
                <a:effectLst/>
                <a:ea typeface="Times New Roman" pitchFamily="18" charset="0"/>
                <a:cs typeface="Arial" pitchFamily="34" charset="0"/>
              </a:rPr>
              <a:t>ngrenajul</a:t>
            </a:r>
            <a:r>
              <a:rPr kumimoji="0" lang="en-US" b="0" i="0" u="none" strike="noStrike" cap="none" normalizeH="0" baseline="0" dirty="0">
                <a:ln>
                  <a:noFill/>
                </a:ln>
                <a:effectLst/>
                <a:ea typeface="Times New Roman" pitchFamily="18" charset="0"/>
                <a:cs typeface="Arial" pitchFamily="34" charset="0"/>
              </a:rPr>
              <a:t> </a:t>
            </a:r>
            <a:r>
              <a:rPr kumimoji="0" lang="en-US" b="0" i="0" u="none" strike="noStrike" cap="none" normalizeH="0" baseline="0" dirty="0" err="1">
                <a:ln>
                  <a:noFill/>
                </a:ln>
                <a:effectLst/>
                <a:ea typeface="Times New Roman" pitchFamily="18" charset="0"/>
                <a:cs typeface="Arial" pitchFamily="34" charset="0"/>
              </a:rPr>
              <a:t>este</a:t>
            </a:r>
            <a:r>
              <a:rPr kumimoji="0" lang="en-US" b="0" i="0" u="none" strike="noStrike" cap="none" normalizeH="0" baseline="0" dirty="0">
                <a:ln>
                  <a:noFill/>
                </a:ln>
                <a:effectLst/>
                <a:ea typeface="Times New Roman" pitchFamily="18" charset="0"/>
                <a:cs typeface="Arial" pitchFamily="34" charset="0"/>
              </a:rPr>
              <a:t> </a:t>
            </a:r>
            <a:r>
              <a:rPr kumimoji="0" lang="ro-RO" b="0" i="0" u="none" strike="noStrike" cap="none" normalizeH="0" baseline="0" dirty="0">
                <a:ln>
                  <a:noFill/>
                </a:ln>
                <a:effectLst/>
                <a:ea typeface="Times New Roman" pitchFamily="18" charset="0"/>
                <a:cs typeface="Arial" pitchFamily="34" charset="0"/>
              </a:rPr>
              <a:t>reprezentat în plan </a:t>
            </a:r>
            <a:r>
              <a:rPr kumimoji="0" lang="en-US" b="0" i="0" u="none" strike="noStrike" cap="none" normalizeH="0" baseline="0" dirty="0">
                <a:ln>
                  <a:noFill/>
                </a:ln>
                <a:effectLst/>
                <a:ea typeface="Times New Roman" pitchFamily="18" charset="0"/>
                <a:cs typeface="Arial" pitchFamily="34" charset="0"/>
              </a:rPr>
              <a:t>de </a:t>
            </a:r>
            <a:r>
              <a:rPr kumimoji="0" lang="ro-RO" b="0" i="0" u="none" strike="noStrike" cap="none" normalizeH="0" baseline="0" dirty="0">
                <a:ln>
                  <a:noFill/>
                </a:ln>
                <a:effectLst/>
                <a:ea typeface="Times New Roman" pitchFamily="18" charset="0"/>
                <a:cs typeface="Arial" pitchFamily="34" charset="0"/>
              </a:rPr>
              <a:t>cercurile de rostogolire R</a:t>
            </a:r>
            <a:r>
              <a:rPr kumimoji="0" lang="ro-RO" b="0" i="0" u="none" strike="noStrike" cap="none" normalizeH="0" baseline="-30000" dirty="0">
                <a:ln>
                  <a:noFill/>
                </a:ln>
                <a:effectLst/>
                <a:ea typeface="Times New Roman" pitchFamily="18" charset="0"/>
                <a:cs typeface="Arial" pitchFamily="34" charset="0"/>
              </a:rPr>
              <a:t>1</a:t>
            </a:r>
            <a:r>
              <a:rPr kumimoji="0" lang="ro-RO" b="0" i="0" u="none" strike="noStrike" cap="none" normalizeH="0" baseline="0" dirty="0">
                <a:ln>
                  <a:noFill/>
                </a:ln>
                <a:effectLst/>
                <a:ea typeface="Times New Roman" pitchFamily="18" charset="0"/>
                <a:cs typeface="Arial" pitchFamily="34" charset="0"/>
              </a:rPr>
              <a:t> şi R</a:t>
            </a:r>
            <a:r>
              <a:rPr kumimoji="0" lang="ro-RO" b="0" i="0" u="none" strike="noStrike" cap="none" normalizeH="0" baseline="-30000" dirty="0">
                <a:ln>
                  <a:noFill/>
                </a:ln>
                <a:effectLst/>
                <a:ea typeface="Times New Roman" pitchFamily="18" charset="0"/>
                <a:cs typeface="Arial" pitchFamily="34" charset="0"/>
              </a:rPr>
              <a:t>2</a:t>
            </a:r>
            <a:r>
              <a:rPr kumimoji="0" lang="ro-RO" b="0" i="0" u="none" strike="noStrike" cap="none" normalizeH="0" baseline="0" dirty="0">
                <a:ln>
                  <a:noFill/>
                </a:ln>
                <a:effectLst/>
                <a:ea typeface="Times New Roman" pitchFamily="18" charset="0"/>
                <a:cs typeface="Arial" pitchFamily="34" charset="0"/>
              </a:rPr>
              <a:t> de raza r</a:t>
            </a:r>
            <a:r>
              <a:rPr kumimoji="0" lang="ro-RO" b="0" i="0" u="none" strike="noStrike" cap="none" normalizeH="0" baseline="-30000" dirty="0">
                <a:ln>
                  <a:noFill/>
                </a:ln>
                <a:effectLst/>
                <a:ea typeface="Times New Roman" pitchFamily="18" charset="0"/>
                <a:cs typeface="Arial" pitchFamily="34" charset="0"/>
              </a:rPr>
              <a:t>wl</a:t>
            </a:r>
            <a:r>
              <a:rPr kumimoji="0" lang="ro-RO" b="0" i="0" u="none" strike="noStrike" cap="none" normalizeH="0" baseline="0" dirty="0">
                <a:ln>
                  <a:noFill/>
                </a:ln>
                <a:effectLst/>
                <a:ea typeface="Times New Roman" pitchFamily="18" charset="0"/>
                <a:cs typeface="Arial" pitchFamily="34" charset="0"/>
              </a:rPr>
              <a:t> şi r</a:t>
            </a:r>
            <a:r>
              <a:rPr kumimoji="0" lang="ro-RO" b="0" i="0" u="none" strike="noStrike" cap="none" normalizeH="0" baseline="-30000" dirty="0">
                <a:ln>
                  <a:noFill/>
                </a:ln>
                <a:effectLst/>
                <a:ea typeface="Times New Roman" pitchFamily="18" charset="0"/>
                <a:cs typeface="Arial" pitchFamily="34" charset="0"/>
              </a:rPr>
              <a:t>w2</a:t>
            </a:r>
            <a:r>
              <a:rPr kumimoji="0" lang="ro-RO" b="0" i="0" u="none" strike="noStrike" cap="none" normalizeH="0" baseline="0" dirty="0">
                <a:ln>
                  <a:noFill/>
                </a:ln>
                <a:effectLst/>
                <a:ea typeface="Times New Roman" pitchFamily="18" charset="0"/>
                <a:cs typeface="Arial" pitchFamily="34" charset="0"/>
              </a:rPr>
              <a:t> şi profilele ce compun cupla cinematică superioară C</a:t>
            </a:r>
            <a:r>
              <a:rPr kumimoji="0" lang="ro-RO" b="0" i="0" u="none" strike="noStrike" cap="none" normalizeH="0" baseline="-30000" dirty="0">
                <a:ln>
                  <a:noFill/>
                </a:ln>
                <a:effectLst/>
                <a:ea typeface="Times New Roman" pitchFamily="18" charset="0"/>
                <a:cs typeface="Arial" pitchFamily="34" charset="0"/>
              </a:rPr>
              <a:t>1</a:t>
            </a:r>
            <a:r>
              <a:rPr kumimoji="0" lang="ro-RO" b="0" i="0" u="none" strike="noStrike" cap="none" normalizeH="0" baseline="0" dirty="0">
                <a:ln>
                  <a:noFill/>
                </a:ln>
                <a:effectLst/>
                <a:ea typeface="Times New Roman" pitchFamily="18" charset="0"/>
                <a:cs typeface="Arial" pitchFamily="34" charset="0"/>
              </a:rPr>
              <a:t> şi </a:t>
            </a:r>
            <a:endParaRPr lang="ro-RO" dirty="0">
              <a:cs typeface="Arial" pitchFamily="34" charset="0"/>
            </a:endParaRPr>
          </a:p>
        </p:txBody>
      </p:sp>
      <p:graphicFrame>
        <p:nvGraphicFramePr>
          <p:cNvPr id="1027" name="Object 3"/>
          <p:cNvGraphicFramePr>
            <a:graphicFrameLocks noChangeAspect="1"/>
          </p:cNvGraphicFramePr>
          <p:nvPr/>
        </p:nvGraphicFramePr>
        <p:xfrm>
          <a:off x="8077200" y="2667000"/>
          <a:ext cx="304800" cy="219075"/>
        </p:xfrm>
        <a:graphic>
          <a:graphicData uri="http://schemas.openxmlformats.org/presentationml/2006/ole">
            <mc:AlternateContent xmlns:mc="http://schemas.openxmlformats.org/markup-compatibility/2006">
              <mc:Choice xmlns:v="urn:schemas-microsoft-com:vml" Requires="v">
                <p:oleObj spid="_x0000_s1080" name="Equation" r:id="rId4" imgW="177569" imgH="215619" progId="Equation.3">
                  <p:embed/>
                </p:oleObj>
              </mc:Choice>
              <mc:Fallback>
                <p:oleObj name="Equation" r:id="rId4" imgW="177569" imgH="215619"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667000"/>
                        <a:ext cx="3048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 name="Object 20"/>
          <p:cNvGraphicFramePr>
            <a:graphicFrameLocks noChangeAspect="1"/>
          </p:cNvGraphicFramePr>
          <p:nvPr/>
        </p:nvGraphicFramePr>
        <p:xfrm>
          <a:off x="8458200" y="3200401"/>
          <a:ext cx="251792" cy="304800"/>
        </p:xfrm>
        <a:graphic>
          <a:graphicData uri="http://schemas.openxmlformats.org/presentationml/2006/ole">
            <mc:AlternateContent xmlns:mc="http://schemas.openxmlformats.org/markup-compatibility/2006">
              <mc:Choice xmlns:v="urn:schemas-microsoft-com:vml" Requires="v">
                <p:oleObj spid="_x0000_s1081" name="Equation" r:id="rId6" imgW="177569" imgH="215619" progId="Equation.3">
                  <p:embed/>
                </p:oleObj>
              </mc:Choice>
              <mc:Fallback>
                <p:oleObj name="Equation" r:id="rId6" imgW="177569" imgH="215619" progId="Equation.3">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3200401"/>
                        <a:ext cx="25179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3" name="Object 19"/>
          <p:cNvGraphicFramePr>
            <a:graphicFrameLocks noChangeAspect="1"/>
          </p:cNvGraphicFramePr>
          <p:nvPr/>
        </p:nvGraphicFramePr>
        <p:xfrm>
          <a:off x="7010400" y="3733800"/>
          <a:ext cx="228600" cy="250372"/>
        </p:xfrm>
        <a:graphic>
          <a:graphicData uri="http://schemas.openxmlformats.org/presentationml/2006/ole">
            <mc:AlternateContent xmlns:mc="http://schemas.openxmlformats.org/markup-compatibility/2006">
              <mc:Choice xmlns:v="urn:schemas-microsoft-com:vml" Requires="v">
                <p:oleObj spid="_x0000_s1082" name="Equation" r:id="rId8" imgW="203024" imgH="215713" progId="Equation.3">
                  <p:embed/>
                </p:oleObj>
              </mc:Choice>
              <mc:Fallback>
                <p:oleObj name="Equation" r:id="rId8" imgW="203024" imgH="215713"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733800"/>
                        <a:ext cx="228600" cy="250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2" name="Object 18"/>
          <p:cNvGraphicFramePr>
            <a:graphicFrameLocks noChangeAspect="1"/>
          </p:cNvGraphicFramePr>
          <p:nvPr/>
        </p:nvGraphicFramePr>
        <p:xfrm>
          <a:off x="5029200" y="4648200"/>
          <a:ext cx="1294357" cy="381000"/>
        </p:xfrm>
        <a:graphic>
          <a:graphicData uri="http://schemas.openxmlformats.org/presentationml/2006/ole">
            <mc:AlternateContent xmlns:mc="http://schemas.openxmlformats.org/markup-compatibility/2006">
              <mc:Choice xmlns:v="urn:schemas-microsoft-com:vml" Requires="v">
                <p:oleObj spid="_x0000_s1083" name="Equation" r:id="rId10" imgW="787320" imgH="228600" progId="Equation.3">
                  <p:embed/>
                </p:oleObj>
              </mc:Choice>
              <mc:Fallback>
                <p:oleObj name="Equation" r:id="rId10" imgW="787320" imgH="228600" progId="Equation.3">
                  <p:embed/>
                  <p:pic>
                    <p:nvPicPr>
                      <p:cNvPr id="0"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4648200"/>
                        <a:ext cx="129435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15"/>
          <p:cNvGraphicFramePr>
            <a:graphicFrameLocks noChangeAspect="1"/>
          </p:cNvGraphicFramePr>
          <p:nvPr/>
        </p:nvGraphicFramePr>
        <p:xfrm>
          <a:off x="304800" y="5105400"/>
          <a:ext cx="3350550" cy="361950"/>
        </p:xfrm>
        <a:graphic>
          <a:graphicData uri="http://schemas.openxmlformats.org/presentationml/2006/ole">
            <mc:AlternateContent xmlns:mc="http://schemas.openxmlformats.org/markup-compatibility/2006">
              <mc:Choice xmlns:v="urn:schemas-microsoft-com:vml" Requires="v">
                <p:oleObj spid="_x0000_s1084" name="Equation" r:id="rId12" imgW="2171520" imgH="228600" progId="Equation.3">
                  <p:embed/>
                </p:oleObj>
              </mc:Choice>
              <mc:Fallback>
                <p:oleObj name="Equation" r:id="rId12" imgW="2171520" imgH="228600" progId="Equation.3">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5105400"/>
                        <a:ext cx="33505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 name="Rectangle 21"/>
          <p:cNvSpPr>
            <a:spLocks noChangeArrowheads="1"/>
          </p:cNvSpPr>
          <p:nvPr/>
        </p:nvSpPr>
        <p:spPr bwMode="auto">
          <a:xfrm>
            <a:off x="4648200" y="2819400"/>
            <a:ext cx="426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Pentru continuitatea trans­miterii mişcării, la ieşirea din angrenare a profilelor C</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 şi</a:t>
            </a:r>
            <a:r>
              <a:rPr kumimoji="0" lang="en-US" b="0" i="0" u="none" strike="noStrike" cap="none" normalizeH="0" baseline="0" dirty="0">
                <a:ln>
                  <a:noFill/>
                </a:ln>
                <a:solidFill>
                  <a:schemeClr val="tx1"/>
                </a:solidFill>
                <a:effectLst/>
                <a:ea typeface="Times New Roman" pitchFamily="18" charset="0"/>
                <a:cs typeface="Arial" pitchFamily="34" charset="0"/>
              </a:rPr>
              <a:t>       </a:t>
            </a:r>
          </a:p>
          <a:p>
            <a:pPr algn="just" fontAlgn="base">
              <a:spcBef>
                <a:spcPct val="0"/>
              </a:spcBef>
              <a:spcAft>
                <a:spcPct val="0"/>
              </a:spcAft>
            </a:pPr>
            <a:r>
              <a:rPr lang="ro-RO" dirty="0">
                <a:ea typeface="Times New Roman" pitchFamily="18" charset="0"/>
                <a:cs typeface="Arial" pitchFamily="34" charset="0"/>
              </a:rPr>
              <a:t>este necesar să intre în angrenare o altă pereche de profile C</a:t>
            </a:r>
            <a:r>
              <a:rPr lang="ro-RO" baseline="-30000" dirty="0">
                <a:ea typeface="Times New Roman" pitchFamily="18" charset="0"/>
                <a:cs typeface="Arial" pitchFamily="34" charset="0"/>
              </a:rPr>
              <a:t>2</a:t>
            </a:r>
            <a:r>
              <a:rPr lang="ro-RO" dirty="0">
                <a:ea typeface="Times New Roman" pitchFamily="18" charset="0"/>
                <a:cs typeface="Arial" pitchFamily="34" charset="0"/>
              </a:rPr>
              <a:t> şi</a:t>
            </a:r>
            <a:endParaRPr lang="ro-RO" sz="3200" dirty="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ea typeface="Times New Roman" pitchFamily="18" charset="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 </a:t>
            </a:r>
            <a:endParaRPr kumimoji="0" lang="ro-RO" b="0" i="0" u="none" strike="noStrike" cap="none" normalizeH="0" baseline="0" dirty="0">
              <a:ln>
                <a:noFill/>
              </a:ln>
              <a:solidFill>
                <a:schemeClr val="tx1"/>
              </a:solidFill>
              <a:effectLst/>
              <a:cs typeface="Arial" pitchFamily="34" charset="0"/>
            </a:endParaRPr>
          </a:p>
        </p:txBody>
      </p:sp>
      <p:sp>
        <p:nvSpPr>
          <p:cNvPr id="1047" name="Rectangle 23"/>
          <p:cNvSpPr>
            <a:spLocks noChangeArrowheads="1"/>
          </p:cNvSpPr>
          <p:nvPr/>
        </p:nvSpPr>
        <p:spPr bwMode="auto">
          <a:xfrm>
            <a:off x="228600" y="3900101"/>
            <a:ext cx="8686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o-RO" b="0" i="0" u="none" strike="noStrike" cap="none" normalizeH="0" baseline="0" dirty="0">
                <a:ln>
                  <a:noFill/>
                </a:ln>
                <a:solidFill>
                  <a:schemeClr val="tx1"/>
                </a:solidFill>
                <a:effectLst/>
                <a:ea typeface="Times New Roman" pitchFamily="18" charset="0"/>
                <a:cs typeface="Arial" pitchFamily="34" charset="0"/>
              </a:rPr>
              <a:t>Pentru schimbarea sensului de mişcare este necesar ca profilele ce compun cupla cinematică superioară să se repete şi pe partea opusă a dintelui. Din acest motiv, atât dinţii cât şi golurile au forma simetrică, fiind mărginite la mişcarea întrun sens de profilele C</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 C</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,...,C</a:t>
            </a:r>
            <a:r>
              <a:rPr kumimoji="0" lang="ro-RO" b="0" i="0" u="none" strike="noStrike" cap="none" normalizeH="0" baseline="-30000" dirty="0">
                <a:ln>
                  <a:noFill/>
                </a:ln>
                <a:solidFill>
                  <a:schemeClr val="tx1"/>
                </a:solidFill>
                <a:effectLst/>
                <a:ea typeface="Times New Roman" pitchFamily="18" charset="0"/>
                <a:cs typeface="Arial" pitchFamily="34" charset="0"/>
              </a:rPr>
              <a:t>n</a:t>
            </a:r>
            <a:r>
              <a:rPr kumimoji="0" lang="ro-RO" b="0" i="0" u="none" strike="noStrike" cap="none" normalizeH="0" baseline="0" dirty="0">
                <a:ln>
                  <a:noFill/>
                </a:ln>
                <a:solidFill>
                  <a:schemeClr val="tx1"/>
                </a:solidFill>
                <a:effectLst/>
                <a:ea typeface="Times New Roman" pitchFamily="18" charset="0"/>
                <a:cs typeface="Arial" pitchFamily="34" charset="0"/>
              </a:rPr>
              <a:t>, iar la mişcarea în sens invers de profilele</a:t>
            </a:r>
            <a:r>
              <a:rPr kumimoji="0" lang="en-US" b="0" i="0" u="none" strike="noStrike" cap="none" normalizeH="0" baseline="0" dirty="0">
                <a:ln>
                  <a:noFill/>
                </a:ln>
                <a:solidFill>
                  <a:schemeClr val="tx1"/>
                </a:solidFill>
                <a:effectLst/>
                <a:ea typeface="Times New Roman" pitchFamily="18" charset="0"/>
                <a:cs typeface="Arial" pitchFamily="34" charset="0"/>
              </a:rPr>
              <a:t>                              </a:t>
            </a:r>
            <a:r>
              <a:rPr lang="ro-RO" dirty="0">
                <a:latin typeface="Arial" pitchFamily="34" charset="0"/>
                <a:ea typeface="Times New Roman" pitchFamily="18" charset="0"/>
                <a:cs typeface="Arial" pitchFamily="34" charset="0"/>
              </a:rPr>
              <a:t> </a:t>
            </a:r>
            <a:r>
              <a:rPr lang="ro-RO" dirty="0">
                <a:ea typeface="Times New Roman" pitchFamily="18" charset="0"/>
                <a:cs typeface="Arial" pitchFamily="34" charset="0"/>
              </a:rPr>
              <a:t>cu condiţia:</a:t>
            </a:r>
            <a:endParaRPr lang="en-US" sz="1100" dirty="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ro-RO" b="0" i="0" u="none" strike="noStrike" cap="none" normalizeH="0" baseline="0" dirty="0">
              <a:ln>
                <a:noFill/>
              </a:ln>
              <a:solidFill>
                <a:schemeClr val="tx1"/>
              </a:solidFill>
              <a:effectLst/>
              <a:cs typeface="Arial" pitchFamily="34" charset="0"/>
            </a:endParaRPr>
          </a:p>
        </p:txBody>
      </p:sp>
      <p:sp>
        <p:nvSpPr>
          <p:cNvPr id="1048" name="Rectangle 24"/>
          <p:cNvSpPr>
            <a:spLocks noChangeArrowheads="1"/>
          </p:cNvSpPr>
          <p:nvPr/>
        </p:nvSpPr>
        <p:spPr bwMode="auto">
          <a:xfrm>
            <a:off x="0" y="11144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2438" algn="just" defTabSz="914400" rtl="0" eaLnBrk="1" fontAlgn="base" latinLnBrk="0" hangingPunct="1">
              <a:lnSpc>
                <a:spcPct val="100000"/>
              </a:lnSpc>
              <a:spcBef>
                <a:spcPct val="0"/>
              </a:spcBef>
              <a:spcAft>
                <a:spcPct val="0"/>
              </a:spcAft>
              <a:buClrTx/>
              <a:buSzTx/>
              <a:buFontTx/>
              <a:buNone/>
              <a:tabLst/>
            </a:pPr>
            <a:r>
              <a:rPr kumimoji="0" lang="ro-RO" sz="11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0" y="13335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2438" algn="just" defTabSz="914400" rtl="0" eaLnBrk="1" fontAlgn="base" latinLnBrk="0" hangingPunct="1">
              <a:lnSpc>
                <a:spcPct val="100000"/>
              </a:lnSpc>
              <a:spcBef>
                <a:spcPct val="0"/>
              </a:spcBef>
              <a:spcAft>
                <a:spcPct val="0"/>
              </a:spcAft>
              <a:buClrTx/>
              <a:buSzTx/>
              <a:buFontTx/>
              <a:buNone/>
              <a:tabLst/>
            </a:pPr>
            <a:r>
              <a:rPr kumimoji="0" lang="ro-RO" sz="1100" b="0" i="0" u="none" strike="noStrike" cap="none" normalizeH="0" baseline="0">
                <a:ln>
                  <a:noFill/>
                </a:ln>
                <a:solidFill>
                  <a:schemeClr val="tx1"/>
                </a:solidFill>
                <a:effectLst/>
                <a:latin typeface="Arial" pitchFamily="34" charset="0"/>
                <a:ea typeface="Times New Roman" pitchFamily="18" charset="0"/>
                <a:cs typeface="Arial" pitchFamily="34" charset="0"/>
              </a:rPr>
              <a:t>, ... </a:t>
            </a:r>
            <a:endParaRPr kumimoji="0" lang="ro-RO" sz="1800" b="0" i="0" u="none" strike="noStrike" cap="none" normalizeH="0" baseline="0">
              <a:ln>
                <a:noFill/>
              </a:ln>
              <a:solidFill>
                <a:schemeClr val="tx1"/>
              </a:solidFill>
              <a:effectLst/>
              <a:latin typeface="Arial" pitchFamily="34" charset="0"/>
              <a:cs typeface="Arial" pitchFamily="34" charset="0"/>
            </a:endParaRPr>
          </a:p>
        </p:txBody>
      </p:sp>
      <p:sp>
        <p:nvSpPr>
          <p:cNvPr id="1054" name="Rectangle 30"/>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2800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3705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7"/>
          <p:cNvSpPr/>
          <p:nvPr/>
        </p:nvSpPr>
        <p:spPr>
          <a:xfrm>
            <a:off x="304800" y="5562600"/>
            <a:ext cx="8534400" cy="646331"/>
          </a:xfrm>
          <a:prstGeom prst="rect">
            <a:avLst/>
          </a:prstGeom>
        </p:spPr>
        <p:txBody>
          <a:bodyPr wrap="square">
            <a:spAutoFit/>
          </a:bodyPr>
          <a:lstStyle/>
          <a:p>
            <a:r>
              <a:rPr lang="ro-RO" dirty="0"/>
              <a:t>Roata unu va avea </a:t>
            </a:r>
            <a:r>
              <a:rPr lang="ro-RO" b="1" dirty="0"/>
              <a:t>z</a:t>
            </a:r>
            <a:r>
              <a:rPr lang="ro-RO" b="1" baseline="-25000" dirty="0"/>
              <a:t>1</a:t>
            </a:r>
            <a:r>
              <a:rPr lang="ro-RO" dirty="0"/>
              <a:t> dinţi, iar roata doi </a:t>
            </a:r>
            <a:r>
              <a:rPr lang="ro-RO" b="1" dirty="0"/>
              <a:t>z</a:t>
            </a:r>
            <a:r>
              <a:rPr lang="ro-RO" b="1" baseline="-25000" dirty="0"/>
              <a:t>2</a:t>
            </a:r>
            <a:r>
              <a:rPr lang="ro-RO" dirty="0"/>
              <a:t>. Totalitatea dinţilor şi golurilor de pe periferia unei roţi dinţate formează dantura</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92"/>
          <p:cNvPicPr>
            <a:picLocks noChangeAspect="1" noChangeArrowheads="1"/>
          </p:cNvPicPr>
          <p:nvPr/>
        </p:nvPicPr>
        <p:blipFill>
          <a:blip r:embed="rId3" cstate="print"/>
          <a:srcRect/>
          <a:stretch>
            <a:fillRect/>
          </a:stretch>
        </p:blipFill>
        <p:spPr bwMode="auto">
          <a:xfrm>
            <a:off x="0" y="0"/>
            <a:ext cx="7876761" cy="3886200"/>
          </a:xfrm>
          <a:prstGeom prst="rect">
            <a:avLst/>
          </a:prstGeom>
          <a:noFill/>
          <a:ln w="9525">
            <a:noFill/>
            <a:miter lim="800000"/>
            <a:headEnd/>
            <a:tailEnd/>
          </a:ln>
        </p:spPr>
      </p:pic>
      <p:sp>
        <p:nvSpPr>
          <p:cNvPr id="63491" name="Rectangle 3"/>
          <p:cNvSpPr>
            <a:spLocks noChangeArrowheads="1"/>
          </p:cNvSpPr>
          <p:nvPr/>
        </p:nvSpPr>
        <p:spPr bwMode="auto">
          <a:xfrm>
            <a:off x="228600" y="3429000"/>
            <a:ext cx="2743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Raportul de transmitere </a:t>
            </a: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pt-BR" b="0" i="0" u="none" strike="noStrike" cap="none" normalizeH="0" baseline="0" dirty="0">
              <a:ln>
                <a:noFill/>
              </a:ln>
              <a:solidFill>
                <a:schemeClr val="tx1"/>
              </a:solidFill>
              <a:effectLst/>
              <a:latin typeface="Calibri" pitchFamily="34" charset="0"/>
              <a:cs typeface="Calibri" pitchFamily="34" charset="0"/>
            </a:endParaRP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92" name="Object 4"/>
          <p:cNvGraphicFramePr>
            <a:graphicFrameLocks noChangeAspect="1"/>
          </p:cNvGraphicFramePr>
          <p:nvPr/>
        </p:nvGraphicFramePr>
        <p:xfrm>
          <a:off x="685800" y="3962400"/>
          <a:ext cx="3351212" cy="739775"/>
        </p:xfrm>
        <a:graphic>
          <a:graphicData uri="http://schemas.openxmlformats.org/presentationml/2006/ole">
            <mc:AlternateContent xmlns:mc="http://schemas.openxmlformats.org/markup-compatibility/2006">
              <mc:Choice xmlns:v="urn:schemas-microsoft-com:vml" Requires="v">
                <p:oleObj spid="_x0000_s63509" name="Equation" r:id="rId4" imgW="1981080" imgH="431640" progId="Equation.3">
                  <p:embed/>
                </p:oleObj>
              </mc:Choice>
              <mc:Fallback>
                <p:oleObj name="Equation" r:id="rId4" imgW="19810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62400"/>
                        <a:ext cx="3351212"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7" name="Rectangle 9"/>
          <p:cNvSpPr>
            <a:spLocks noChangeArrowheads="1"/>
          </p:cNvSpPr>
          <p:nvPr/>
        </p:nvSpPr>
        <p:spPr bwMode="auto">
          <a:xfrm>
            <a:off x="304800" y="4890313"/>
            <a:ext cx="8534400" cy="553998"/>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La angrenajul ortogonal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sym typeface="Symbol" pitchFamily="18" charset="2"/>
              </a:rPr>
              <a:t></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 </a:t>
            </a:r>
            <a:r>
              <a:rPr kumimoji="0" lang="el-G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δ</a:t>
            </a:r>
            <a:r>
              <a:rPr kumimoji="0" lang="en-US" sz="1200" b="0" i="1" u="none" strike="noStrike" cap="none" normalizeH="0" baseline="0" dirty="0">
                <a:ln>
                  <a:noFill/>
                </a:ln>
                <a:solidFill>
                  <a:schemeClr val="tx1"/>
                </a:solidFill>
                <a:effectLst/>
                <a:latin typeface="Calibri" pitchFamily="34" charset="0"/>
                <a:ea typeface="Times New Roman" pitchFamily="18" charset="0"/>
                <a:cs typeface="Calibri" pitchFamily="34" charset="0"/>
              </a:rPr>
              <a:t>1</a:t>
            </a:r>
            <a:r>
              <a:rPr kumimoji="0" lang="en-US"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lang="pt-BR" i="1" dirty="0">
                <a:latin typeface="Calibri" pitchFamily="34" charset="0"/>
                <a:ea typeface="Times New Roman" pitchFamily="18" charset="0"/>
                <a:cs typeface="Calibri" pitchFamily="34" charset="0"/>
              </a:rPr>
              <a:t> </a:t>
            </a:r>
            <a:r>
              <a:rPr lang="el-GR" i="1" dirty="0">
                <a:latin typeface="Calibri" pitchFamily="34" charset="0"/>
                <a:ea typeface="Times New Roman" pitchFamily="18" charset="0"/>
                <a:cs typeface="Calibri" pitchFamily="34" charset="0"/>
              </a:rPr>
              <a:t>δ</a:t>
            </a:r>
            <a:r>
              <a:rPr lang="en-US" sz="1200" i="1" dirty="0">
                <a:latin typeface="Calibri" pitchFamily="34" charset="0"/>
                <a:ea typeface="Times New Roman" pitchFamily="18" charset="0"/>
                <a:cs typeface="Calibri" pitchFamily="34" charset="0"/>
              </a:rPr>
              <a:t>2 </a:t>
            </a:r>
            <a:r>
              <a:rPr lang="pt-BR" dirty="0">
                <a:latin typeface="Calibri" pitchFamily="34" charset="0"/>
                <a:ea typeface="Times New Roman" pitchFamily="18" charset="0"/>
                <a:cs typeface="Calibri" pitchFamily="34" charset="0"/>
              </a:rPr>
              <a:t>= </a:t>
            </a:r>
            <a:r>
              <a:rPr lang="pt-BR" i="1" dirty="0">
                <a:latin typeface="Calibri" pitchFamily="34" charset="0"/>
                <a:ea typeface="Times New Roman" pitchFamily="18" charset="0"/>
                <a:cs typeface="Calibri" pitchFamily="34" charset="0"/>
              </a:rPr>
              <a:t>90</a:t>
            </a:r>
            <a:r>
              <a:rPr lang="pt-BR" i="1" baseline="30000" dirty="0">
                <a:latin typeface="Calibri" pitchFamily="34" charset="0"/>
                <a:ea typeface="Times New Roman" pitchFamily="18" charset="0"/>
                <a:cs typeface="Calibri" pitchFamily="34" charset="0"/>
              </a:rPr>
              <a:t>0</a:t>
            </a:r>
            <a:r>
              <a:rPr lang="pt-BR" baseline="30000" dirty="0">
                <a:latin typeface="Calibri" pitchFamily="34" charset="0"/>
                <a:ea typeface="Times New Roman" pitchFamily="18" charset="0"/>
                <a:cs typeface="Calibri" pitchFamily="34" charset="0"/>
              </a:rPr>
              <a:t> </a:t>
            </a:r>
            <a:r>
              <a:rPr lang="pt-BR" dirty="0">
                <a:latin typeface="Calibri" pitchFamily="34" charset="0"/>
                <a:ea typeface="Times New Roman" pitchFamily="18" charset="0"/>
                <a:cs typeface="Calibri" pitchFamily="34" charset="0"/>
              </a:rPr>
              <a:t>, raportul de transmitere va fi:</a:t>
            </a:r>
            <a:r>
              <a:rPr lang="ro-RO" dirty="0">
                <a:latin typeface="Calibri" pitchFamily="34" charset="0"/>
                <a:ea typeface="Times New Roman" pitchFamily="18" charset="0"/>
                <a:cs typeface="Calibri" pitchFamily="34" charset="0"/>
              </a:rPr>
              <a:t> </a:t>
            </a:r>
            <a:endParaRPr lang="ro-RO" dirty="0">
              <a:latin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200" b="0" i="1" u="none" strike="noStrike" cap="none" normalizeH="0" baseline="0" dirty="0">
              <a:ln>
                <a:noFill/>
              </a:ln>
              <a:solidFill>
                <a:schemeClr val="tx1"/>
              </a:solidFill>
              <a:effectLst/>
              <a:latin typeface="Times New Roman" pitchFamily="18" charset="0"/>
              <a:ea typeface="Times New Roman" pitchFamily="18" charset="0"/>
              <a:cs typeface="Arial" pitchFamily="34" charset="0"/>
              <a:sym typeface="Symbol" pitchFamily="18" charset="2"/>
            </a:endParaRPr>
          </a:p>
        </p:txBody>
      </p:sp>
      <p:sp>
        <p:nvSpPr>
          <p:cNvPr id="63500" name="Rectangle 12"/>
          <p:cNvSpPr>
            <a:spLocks noChangeArrowheads="1"/>
          </p:cNvSpPr>
          <p:nvPr/>
        </p:nvSpPr>
        <p:spPr bwMode="auto">
          <a:xfrm>
            <a:off x="0" y="1323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Object 6">
            <a:extLst>
              <a:ext uri="{FF2B5EF4-FFF2-40B4-BE49-F238E27FC236}">
                <a16:creationId xmlns:a16="http://schemas.microsoft.com/office/drawing/2014/main" xmlns="" id="{74E9EAD7-0248-428F-9B3E-CDBE7975281E}"/>
              </a:ext>
            </a:extLst>
          </p:cNvPr>
          <p:cNvGraphicFramePr>
            <a:graphicFrameLocks noChangeAspect="1"/>
          </p:cNvGraphicFramePr>
          <p:nvPr>
            <p:extLst>
              <p:ext uri="{D42A27DB-BD31-4B8C-83A1-F6EECF244321}">
                <p14:modId xmlns:p14="http://schemas.microsoft.com/office/powerpoint/2010/main" val="4141544029"/>
              </p:ext>
            </p:extLst>
          </p:nvPr>
        </p:nvGraphicFramePr>
        <p:xfrm>
          <a:off x="7086600" y="4800600"/>
          <a:ext cx="1463040" cy="609600"/>
        </p:xfrm>
        <a:graphic>
          <a:graphicData uri="http://schemas.openxmlformats.org/presentationml/2006/ole">
            <mc:AlternateContent xmlns:mc="http://schemas.openxmlformats.org/markup-compatibility/2006">
              <mc:Choice xmlns:v="urn:schemas-microsoft-com:vml" Requires="v">
                <p:oleObj spid="_x0000_s63510" name="Equation" r:id="rId6" imgW="1028520" imgH="431640" progId="Equation.3">
                  <p:embed/>
                </p:oleObj>
              </mc:Choice>
              <mc:Fallback>
                <p:oleObj name="Equation" r:id="rId6" imgW="1028520" imgH="431640" progId="Equation.3">
                  <p:embed/>
                  <p:pic>
                    <p:nvPicPr>
                      <p:cNvPr id="6349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800600"/>
                        <a:ext cx="146304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2862322"/>
          </a:xfrm>
          <a:prstGeom prst="rect">
            <a:avLst/>
          </a:prstGeom>
        </p:spPr>
        <p:txBody>
          <a:bodyPr wrap="square">
            <a:spAutoFit/>
          </a:bodyPr>
          <a:lstStyle/>
          <a:p>
            <a:r>
              <a:rPr lang="ro-RO" dirty="0">
                <a:latin typeface="Calibri" pitchFamily="34" charset="0"/>
                <a:cs typeface="Calibri" pitchFamily="34" charset="0"/>
              </a:rPr>
              <a:t>Deoarece studiul roţilor dinţate pe suprafeţe sferice este complicat se admite </a:t>
            </a:r>
            <a:r>
              <a:rPr lang="ro-RO" b="1" dirty="0">
                <a:latin typeface="Calibri" pitchFamily="34" charset="0"/>
                <a:cs typeface="Calibri" pitchFamily="34" charset="0"/>
              </a:rPr>
              <a:t>aproximaţia Tredgold</a:t>
            </a:r>
            <a:r>
              <a:rPr lang="ro-RO" dirty="0">
                <a:latin typeface="Calibri" pitchFamily="34" charset="0"/>
                <a:cs typeface="Calibri" pitchFamily="34" charset="0"/>
              </a:rPr>
              <a:t>,  prin care suprafaţa sferică se înlocuieşte prin două conuri CO</a:t>
            </a:r>
            <a:r>
              <a:rPr lang="ro-RO" baseline="-25000" dirty="0">
                <a:latin typeface="Calibri" pitchFamily="34" charset="0"/>
                <a:cs typeface="Calibri" pitchFamily="34" charset="0"/>
              </a:rPr>
              <a:t>1</a:t>
            </a:r>
            <a:r>
              <a:rPr lang="ro-RO" dirty="0">
                <a:latin typeface="Calibri" pitchFamily="34" charset="0"/>
                <a:cs typeface="Calibri" pitchFamily="34" charset="0"/>
              </a:rPr>
              <a:t>C</a:t>
            </a:r>
            <a:r>
              <a:rPr lang="ro-RO" baseline="-25000" dirty="0">
                <a:latin typeface="Calibri" pitchFamily="34" charset="0"/>
                <a:cs typeface="Calibri" pitchFamily="34" charset="0"/>
              </a:rPr>
              <a:t>1</a:t>
            </a:r>
            <a:r>
              <a:rPr lang="ro-RO" dirty="0">
                <a:latin typeface="Calibri" pitchFamily="34" charset="0"/>
                <a:cs typeface="Calibri" pitchFamily="34" charset="0"/>
              </a:rPr>
              <a:t>  şi CO</a:t>
            </a:r>
            <a:r>
              <a:rPr lang="ro-RO" baseline="-25000" dirty="0">
                <a:latin typeface="Calibri" pitchFamily="34" charset="0"/>
                <a:cs typeface="Calibri" pitchFamily="34" charset="0"/>
              </a:rPr>
              <a:t>2</a:t>
            </a:r>
            <a:r>
              <a:rPr lang="ro-RO" dirty="0">
                <a:latin typeface="Calibri" pitchFamily="34" charset="0"/>
                <a:cs typeface="Calibri" pitchFamily="34" charset="0"/>
              </a:rPr>
              <a:t>C</a:t>
            </a:r>
            <a:r>
              <a:rPr lang="ro-RO" baseline="-25000" dirty="0">
                <a:latin typeface="Calibri" pitchFamily="34" charset="0"/>
                <a:cs typeface="Calibri" pitchFamily="34" charset="0"/>
              </a:rPr>
              <a:t>2</a:t>
            </a:r>
            <a:r>
              <a:rPr lang="ro-RO" dirty="0">
                <a:latin typeface="Calibri" pitchFamily="34" charset="0"/>
                <a:cs typeface="Calibri" pitchFamily="34" charset="0"/>
              </a:rPr>
              <a:t> tangente la sferă şi având generatoarea comună O</a:t>
            </a:r>
            <a:r>
              <a:rPr lang="ro-RO" baseline="-25000" dirty="0">
                <a:latin typeface="Calibri" pitchFamily="34" charset="0"/>
                <a:cs typeface="Calibri" pitchFamily="34" charset="0"/>
              </a:rPr>
              <a:t>1</a:t>
            </a:r>
            <a:r>
              <a:rPr lang="ro-RO" dirty="0">
                <a:latin typeface="Calibri" pitchFamily="34" charset="0"/>
                <a:cs typeface="Calibri" pitchFamily="34" charset="0"/>
              </a:rPr>
              <a:t>O</a:t>
            </a:r>
            <a:r>
              <a:rPr lang="ro-RO" baseline="-25000" dirty="0">
                <a:latin typeface="Calibri" pitchFamily="34" charset="0"/>
                <a:cs typeface="Calibri" pitchFamily="34" charset="0"/>
              </a:rPr>
              <a:t>2</a:t>
            </a:r>
            <a:r>
              <a:rPr lang="ro-RO" dirty="0">
                <a:latin typeface="Calibri" pitchFamily="34" charset="0"/>
                <a:cs typeface="Calibri" pitchFamily="34" charset="0"/>
              </a:rPr>
              <a:t>. Cercurile de bază ale acestor conuri sunt aceleşi cu cercurile exterioare</a:t>
            </a:r>
            <a:r>
              <a:rPr lang="ro-RO" i="1" dirty="0">
                <a:latin typeface="Calibri" pitchFamily="34" charset="0"/>
                <a:cs typeface="Calibri" pitchFamily="34" charset="0"/>
              </a:rPr>
              <a:t> d</a:t>
            </a:r>
            <a:r>
              <a:rPr lang="ro-RO" i="1" baseline="-25000" dirty="0">
                <a:latin typeface="Calibri" pitchFamily="34" charset="0"/>
                <a:cs typeface="Calibri" pitchFamily="34" charset="0"/>
              </a:rPr>
              <a:t>w1</a:t>
            </a:r>
            <a:r>
              <a:rPr lang="ro-RO" dirty="0">
                <a:latin typeface="Calibri" pitchFamily="34" charset="0"/>
                <a:cs typeface="Calibri" pitchFamily="34" charset="0"/>
              </a:rPr>
              <a:t> şi </a:t>
            </a:r>
            <a:r>
              <a:rPr lang="ro-RO" i="1" dirty="0">
                <a:latin typeface="Calibri" pitchFamily="34" charset="0"/>
                <a:cs typeface="Calibri" pitchFamily="34" charset="0"/>
              </a:rPr>
              <a:t>d</a:t>
            </a:r>
            <a:r>
              <a:rPr lang="ro-RO" i="1" baseline="-25000" dirty="0">
                <a:latin typeface="Calibri" pitchFamily="34" charset="0"/>
                <a:cs typeface="Calibri" pitchFamily="34" charset="0"/>
              </a:rPr>
              <a:t>w2</a:t>
            </a:r>
            <a:r>
              <a:rPr lang="ro-RO" dirty="0">
                <a:latin typeface="Calibri" pitchFamily="34" charset="0"/>
                <a:cs typeface="Calibri" pitchFamily="34" charset="0"/>
              </a:rPr>
              <a:t> ale celor două roţi conice considerate CC</a:t>
            </a:r>
            <a:r>
              <a:rPr lang="ro-RO" baseline="-25000" dirty="0">
                <a:latin typeface="Calibri" pitchFamily="34" charset="0"/>
                <a:cs typeface="Calibri" pitchFamily="34" charset="0"/>
              </a:rPr>
              <a:t>1</a:t>
            </a:r>
            <a:r>
              <a:rPr lang="ro-RO" dirty="0">
                <a:latin typeface="Calibri" pitchFamily="34" charset="0"/>
                <a:cs typeface="Calibri" pitchFamily="34" charset="0"/>
              </a:rPr>
              <a:t> şi CC</a:t>
            </a:r>
            <a:r>
              <a:rPr lang="ro-RO" baseline="-25000" dirty="0">
                <a:latin typeface="Calibri" pitchFamily="34" charset="0"/>
                <a:cs typeface="Calibri" pitchFamily="34" charset="0"/>
              </a:rPr>
              <a:t>2</a:t>
            </a:r>
            <a:r>
              <a:rPr lang="ro-RO" dirty="0">
                <a:latin typeface="Calibri" pitchFamily="34" charset="0"/>
                <a:cs typeface="Calibri" pitchFamily="34" charset="0"/>
              </a:rPr>
              <a:t>. Desfăşurând suprafaţa exterioară a celor doua conuri CO</a:t>
            </a:r>
            <a:r>
              <a:rPr lang="ro-RO" baseline="-25000" dirty="0">
                <a:latin typeface="Calibri" pitchFamily="34" charset="0"/>
                <a:cs typeface="Calibri" pitchFamily="34" charset="0"/>
              </a:rPr>
              <a:t>1</a:t>
            </a:r>
            <a:r>
              <a:rPr lang="ro-RO" dirty="0">
                <a:latin typeface="Calibri" pitchFamily="34" charset="0"/>
                <a:cs typeface="Calibri" pitchFamily="34" charset="0"/>
              </a:rPr>
              <a:t>C</a:t>
            </a:r>
            <a:r>
              <a:rPr lang="ro-RO" baseline="-25000" dirty="0">
                <a:latin typeface="Calibri" pitchFamily="34" charset="0"/>
                <a:cs typeface="Calibri" pitchFamily="34" charset="0"/>
              </a:rPr>
              <a:t>1</a:t>
            </a:r>
            <a:r>
              <a:rPr lang="ro-RO" dirty="0">
                <a:latin typeface="Calibri" pitchFamily="34" charset="0"/>
                <a:cs typeface="Calibri" pitchFamily="34" charset="0"/>
              </a:rPr>
              <a:t>  şi CO</a:t>
            </a:r>
            <a:r>
              <a:rPr lang="ro-RO" baseline="-25000" dirty="0">
                <a:latin typeface="Calibri" pitchFamily="34" charset="0"/>
                <a:cs typeface="Calibri" pitchFamily="34" charset="0"/>
              </a:rPr>
              <a:t>2</a:t>
            </a:r>
            <a:r>
              <a:rPr lang="ro-RO" dirty="0">
                <a:latin typeface="Calibri" pitchFamily="34" charset="0"/>
                <a:cs typeface="Calibri" pitchFamily="34" charset="0"/>
              </a:rPr>
              <a:t>C</a:t>
            </a:r>
            <a:r>
              <a:rPr lang="ro-RO" baseline="-25000" dirty="0">
                <a:latin typeface="Calibri" pitchFamily="34" charset="0"/>
                <a:cs typeface="Calibri" pitchFamily="34" charset="0"/>
              </a:rPr>
              <a:t>2</a:t>
            </a:r>
            <a:r>
              <a:rPr lang="ro-RO" dirty="0">
                <a:latin typeface="Calibri" pitchFamily="34" charset="0"/>
                <a:cs typeface="Calibri" pitchFamily="34" charset="0"/>
              </a:rPr>
              <a:t> într-un plan perpendicular pe pe OC şi care conţine vârfurile O</a:t>
            </a:r>
            <a:r>
              <a:rPr lang="ro-RO" baseline="-25000" dirty="0">
                <a:latin typeface="Calibri" pitchFamily="34" charset="0"/>
                <a:cs typeface="Calibri" pitchFamily="34" charset="0"/>
              </a:rPr>
              <a:t>1 </a:t>
            </a:r>
            <a:r>
              <a:rPr lang="ro-RO" dirty="0">
                <a:latin typeface="Calibri" pitchFamily="34" charset="0"/>
                <a:cs typeface="Calibri" pitchFamily="34" charset="0"/>
              </a:rPr>
              <a:t>şi O</a:t>
            </a:r>
            <a:r>
              <a:rPr lang="ro-RO" baseline="-25000" dirty="0">
                <a:latin typeface="Calibri" pitchFamily="34" charset="0"/>
                <a:cs typeface="Calibri" pitchFamily="34" charset="0"/>
              </a:rPr>
              <a:t>2,</a:t>
            </a:r>
            <a:r>
              <a:rPr lang="ro-RO" dirty="0">
                <a:latin typeface="Calibri" pitchFamily="34" charset="0"/>
                <a:cs typeface="Calibri" pitchFamily="34" charset="0"/>
              </a:rPr>
              <a:t>  se obţine  un angrenaj cilindric de înlocuire care are pasul, modulul, înălţimea capului şi piciorului dintelui egale cu elementele similare ale roţilor dinţate conice în cauză măsurate la nivelul diametrelor de rostogolire exterioare</a:t>
            </a:r>
            <a:r>
              <a:rPr lang="ro-RO" i="1" dirty="0">
                <a:latin typeface="Calibri" pitchFamily="34" charset="0"/>
                <a:cs typeface="Calibri" pitchFamily="34" charset="0"/>
              </a:rPr>
              <a:t> d</a:t>
            </a:r>
            <a:r>
              <a:rPr lang="ro-RO" i="1" baseline="-25000" dirty="0">
                <a:latin typeface="Calibri" pitchFamily="34" charset="0"/>
                <a:cs typeface="Calibri" pitchFamily="34" charset="0"/>
              </a:rPr>
              <a:t>w1</a:t>
            </a:r>
            <a:r>
              <a:rPr lang="ro-RO" dirty="0">
                <a:latin typeface="Calibri" pitchFamily="34" charset="0"/>
                <a:cs typeface="Calibri" pitchFamily="34" charset="0"/>
              </a:rPr>
              <a:t> şi </a:t>
            </a:r>
            <a:r>
              <a:rPr lang="ro-RO" i="1" dirty="0">
                <a:latin typeface="Calibri" pitchFamily="34" charset="0"/>
                <a:cs typeface="Calibri" pitchFamily="34" charset="0"/>
              </a:rPr>
              <a:t>d</a:t>
            </a:r>
            <a:r>
              <a:rPr lang="ro-RO" i="1" baseline="-25000" dirty="0">
                <a:latin typeface="Calibri" pitchFamily="34" charset="0"/>
                <a:cs typeface="Calibri" pitchFamily="34" charset="0"/>
              </a:rPr>
              <a:t>w2,</a:t>
            </a:r>
            <a:r>
              <a:rPr lang="ro-RO" baseline="-25000" dirty="0">
                <a:latin typeface="Calibri" pitchFamily="34" charset="0"/>
                <a:cs typeface="Calibri" pitchFamily="34" charset="0"/>
              </a:rPr>
              <a:t> </a:t>
            </a:r>
            <a:r>
              <a:rPr lang="ro-RO" dirty="0">
                <a:latin typeface="Calibri" pitchFamily="34" charset="0"/>
                <a:cs typeface="Calibri" pitchFamily="34" charset="0"/>
              </a:rPr>
              <a:t>dar cu un numar de dinţi şi raport de transmitere diferit. Astfel:</a:t>
            </a:r>
            <a:endParaRPr lang="en-US" dirty="0">
              <a:latin typeface="Calibri" pitchFamily="34" charset="0"/>
              <a:cs typeface="Calibri" pitchFamily="34" charset="0"/>
            </a:endParaRPr>
          </a:p>
        </p:txBody>
      </p:sp>
      <p:pic>
        <p:nvPicPr>
          <p:cNvPr id="64515" name="Picture 1093"/>
          <p:cNvPicPr>
            <a:picLocks noChangeAspect="1" noChangeArrowheads="1"/>
          </p:cNvPicPr>
          <p:nvPr/>
        </p:nvPicPr>
        <p:blipFill>
          <a:blip r:embed="rId3" cstate="print"/>
          <a:srcRect r="27362"/>
          <a:stretch>
            <a:fillRect/>
          </a:stretch>
        </p:blipFill>
        <p:spPr bwMode="auto">
          <a:xfrm>
            <a:off x="5410200" y="2698524"/>
            <a:ext cx="3505200" cy="4159476"/>
          </a:xfrm>
          <a:prstGeom prst="rect">
            <a:avLst/>
          </a:prstGeom>
          <a:noFill/>
          <a:ln w="9525">
            <a:noFill/>
            <a:miter lim="800000"/>
            <a:headEnd/>
            <a:tailEnd/>
          </a:ln>
        </p:spPr>
      </p:pic>
      <p:sp>
        <p:nvSpPr>
          <p:cNvPr id="645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6" name="Object 4"/>
          <p:cNvGraphicFramePr>
            <a:graphicFrameLocks noChangeAspect="1"/>
          </p:cNvGraphicFramePr>
          <p:nvPr/>
        </p:nvGraphicFramePr>
        <p:xfrm>
          <a:off x="457200" y="3124200"/>
          <a:ext cx="1698625" cy="962025"/>
        </p:xfrm>
        <a:graphic>
          <a:graphicData uri="http://schemas.openxmlformats.org/presentationml/2006/ole">
            <mc:AlternateContent xmlns:mc="http://schemas.openxmlformats.org/markup-compatibility/2006">
              <mc:Choice xmlns:v="urn:schemas-microsoft-com:vml" Requires="v">
                <p:oleObj spid="_x0000_s64567" name="Equation" r:id="rId4" imgW="761760" imgH="431640" progId="Equation.3">
                  <p:embed/>
                </p:oleObj>
              </mc:Choice>
              <mc:Fallback>
                <p:oleObj name="Equation" r:id="rId4" imgW="76176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4200"/>
                        <a:ext cx="169862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6"/>
          <p:cNvGraphicFramePr>
            <a:graphicFrameLocks noChangeAspect="1"/>
          </p:cNvGraphicFramePr>
          <p:nvPr/>
        </p:nvGraphicFramePr>
        <p:xfrm>
          <a:off x="2624138" y="3200400"/>
          <a:ext cx="1784350" cy="962025"/>
        </p:xfrm>
        <a:graphic>
          <a:graphicData uri="http://schemas.openxmlformats.org/presentationml/2006/ole">
            <mc:AlternateContent xmlns:mc="http://schemas.openxmlformats.org/markup-compatibility/2006">
              <mc:Choice xmlns:v="urn:schemas-microsoft-com:vml" Requires="v">
                <p:oleObj spid="_x0000_s64568" name="Equation" r:id="rId6" imgW="799920" imgH="431640" progId="Equation.3">
                  <p:embed/>
                </p:oleObj>
              </mc:Choice>
              <mc:Fallback>
                <p:oleObj name="Equation" r:id="rId6" imgW="799920" imgH="4316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4138" y="3200400"/>
                        <a:ext cx="178435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9" name="Object 7"/>
          <p:cNvGraphicFramePr>
            <a:graphicFrameLocks noChangeAspect="1"/>
          </p:cNvGraphicFramePr>
          <p:nvPr/>
        </p:nvGraphicFramePr>
        <p:xfrm>
          <a:off x="381001" y="4419600"/>
          <a:ext cx="1447800" cy="848517"/>
        </p:xfrm>
        <a:graphic>
          <a:graphicData uri="http://schemas.openxmlformats.org/presentationml/2006/ole">
            <mc:AlternateContent xmlns:mc="http://schemas.openxmlformats.org/markup-compatibility/2006">
              <mc:Choice xmlns:v="urn:schemas-microsoft-com:vml" Requires="v">
                <p:oleObj spid="_x0000_s64569" name="Equation" r:id="rId8" imgW="736560" imgH="431640" progId="Equation.3">
                  <p:embed/>
                </p:oleObj>
              </mc:Choice>
              <mc:Fallback>
                <p:oleObj name="Equation" r:id="rId8" imgW="736560" imgH="4316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419600"/>
                        <a:ext cx="1447800" cy="848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0" name="Rectangle 8"/>
          <p:cNvSpPr>
            <a:spLocks noChangeArrowheads="1"/>
          </p:cNvSpPr>
          <p:nvPr/>
        </p:nvSpPr>
        <p:spPr bwMode="auto">
          <a:xfrm>
            <a:off x="381000" y="4114800"/>
            <a:ext cx="2057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a:ln>
                  <a:noFill/>
                </a:ln>
                <a:solidFill>
                  <a:schemeClr val="tx1"/>
                </a:solidFill>
                <a:effectLst/>
                <a:latin typeface="Calibri" pitchFamily="34" charset="0"/>
                <a:ea typeface="Times New Roman" pitchFamily="18" charset="0"/>
                <a:cs typeface="Calibri" pitchFamily="34" charset="0"/>
              </a:rPr>
              <a:t>- </a:t>
            </a:r>
            <a:r>
              <a:rPr kumimoji="0" lang="pt-BR" b="1" i="0" u="none" strike="noStrike" cap="none" normalizeH="0" baseline="0">
                <a:ln>
                  <a:noFill/>
                </a:ln>
                <a:solidFill>
                  <a:schemeClr val="tx1"/>
                </a:solidFill>
                <a:effectLst/>
                <a:latin typeface="Calibri" pitchFamily="34" charset="0"/>
                <a:ea typeface="Times New Roman" pitchFamily="18" charset="0"/>
                <a:cs typeface="Calibri" pitchFamily="34" charset="0"/>
              </a:rPr>
              <a:t>numărul de dinţi</a:t>
            </a:r>
            <a:r>
              <a:rPr kumimoji="0" lang="pt-BR" b="0" i="0" u="none" strike="noStrike" cap="none" normalizeH="0" baseline="0">
                <a:ln>
                  <a:noFill/>
                </a:ln>
                <a:solidFill>
                  <a:schemeClr val="tx1"/>
                </a:solidFill>
                <a:effectLst/>
                <a:latin typeface="Calibri" pitchFamily="34" charset="0"/>
                <a:ea typeface="Times New Roman" pitchFamily="18" charset="0"/>
                <a:cs typeface="Calibri" pitchFamily="34" charset="0"/>
              </a:rPr>
              <a:t>:</a:t>
            </a:r>
            <a:endParaRPr kumimoji="0" lang="pt-BR" b="0" i="0" u="none" strike="noStrike" cap="none" normalizeH="0" baseline="0">
              <a:ln>
                <a:noFill/>
              </a:ln>
              <a:solidFill>
                <a:schemeClr val="tx1"/>
              </a:solidFill>
              <a:effectLst/>
              <a:latin typeface="Calibri" pitchFamily="34" charset="0"/>
              <a:cs typeface="Calibri" pitchFamily="34" charset="0"/>
            </a:endParaRPr>
          </a:p>
        </p:txBody>
      </p:sp>
      <p:graphicFrame>
        <p:nvGraphicFramePr>
          <p:cNvPr id="64521" name="Object 9"/>
          <p:cNvGraphicFramePr>
            <a:graphicFrameLocks noChangeAspect="1"/>
          </p:cNvGraphicFramePr>
          <p:nvPr/>
        </p:nvGraphicFramePr>
        <p:xfrm>
          <a:off x="2108200" y="4419600"/>
          <a:ext cx="1498600" cy="847725"/>
        </p:xfrm>
        <a:graphic>
          <a:graphicData uri="http://schemas.openxmlformats.org/presentationml/2006/ole">
            <mc:AlternateContent xmlns:mc="http://schemas.openxmlformats.org/markup-compatibility/2006">
              <mc:Choice xmlns:v="urn:schemas-microsoft-com:vml" Requires="v">
                <p:oleObj spid="_x0000_s64570" name="Equation" r:id="rId10" imgW="761760" imgH="431640" progId="Equation.3">
                  <p:embed/>
                </p:oleObj>
              </mc:Choice>
              <mc:Fallback>
                <p:oleObj name="Equation" r:id="rId10" imgW="761760" imgH="43164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8200" y="4419600"/>
                        <a:ext cx="14986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Rectangle 10"/>
          <p:cNvSpPr>
            <a:spLocks noChangeArrowheads="1"/>
          </p:cNvSpPr>
          <p:nvPr/>
        </p:nvSpPr>
        <p:spPr bwMode="auto">
          <a:xfrm>
            <a:off x="228600" y="5257800"/>
            <a:ext cx="4343400" cy="646331"/>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t-B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raportul de transmitere a angrenajului </a:t>
            </a:r>
          </a:p>
          <a:p>
            <a:pPr marL="0" marR="0" lvl="0" indent="0" algn="just" defTabSz="914400" rtl="0" eaLnBrk="1" fontAlgn="base" latinLnBrk="0" hangingPunct="1">
              <a:lnSpc>
                <a:spcPct val="100000"/>
              </a:lnSpc>
              <a:spcBef>
                <a:spcPct val="0"/>
              </a:spcBef>
              <a:spcAft>
                <a:spcPct val="0"/>
              </a:spcAft>
              <a:buClrTx/>
              <a:buSzTx/>
              <a:tabLst/>
            </a:pPr>
            <a:r>
              <a:rPr kumimoji="0" lang="pt-B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cilindric </a:t>
            </a:r>
            <a:r>
              <a:rPr kumimoji="0" lang="ro-RO" b="1" i="0" u="none" strike="noStrike" cap="none" normalizeH="0" baseline="0" dirty="0">
                <a:ln>
                  <a:noFill/>
                </a:ln>
                <a:solidFill>
                  <a:schemeClr val="tx1"/>
                </a:solidFill>
                <a:effectLst/>
                <a:latin typeface="Calibri" pitchFamily="34" charset="0"/>
                <a:ea typeface="Times New Roman" pitchFamily="18" charset="0"/>
                <a:cs typeface="Calibri" pitchFamily="34" charset="0"/>
              </a:rPr>
              <a:t>î</a:t>
            </a:r>
            <a:r>
              <a:rPr kumimoji="0" lang="pt-B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nlocuitor</a:t>
            </a: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pt-BR" b="0" i="0" u="none" strike="noStrike" cap="none" normalizeH="0" baseline="0" dirty="0">
              <a:ln>
                <a:noFill/>
              </a:ln>
              <a:solidFill>
                <a:schemeClr val="tx1"/>
              </a:solidFill>
              <a:effectLst/>
              <a:latin typeface="Calibri" pitchFamily="34" charset="0"/>
              <a:cs typeface="Calibri" pitchFamily="34" charset="0"/>
            </a:endParaRPr>
          </a:p>
        </p:txBody>
      </p:sp>
      <p:graphicFrame>
        <p:nvGraphicFramePr>
          <p:cNvPr id="64523" name="Object 11"/>
          <p:cNvGraphicFramePr>
            <a:graphicFrameLocks noChangeAspect="1"/>
          </p:cNvGraphicFramePr>
          <p:nvPr/>
        </p:nvGraphicFramePr>
        <p:xfrm>
          <a:off x="533400" y="5867400"/>
          <a:ext cx="1009650" cy="739775"/>
        </p:xfrm>
        <a:graphic>
          <a:graphicData uri="http://schemas.openxmlformats.org/presentationml/2006/ole">
            <mc:AlternateContent xmlns:mc="http://schemas.openxmlformats.org/markup-compatibility/2006">
              <mc:Choice xmlns:v="urn:schemas-microsoft-com:vml" Requires="v">
                <p:oleObj spid="_x0000_s64571" name="Equation" r:id="rId12" imgW="596880" imgH="431640" progId="Equation.3">
                  <p:embed/>
                </p:oleObj>
              </mc:Choice>
              <mc:Fallback>
                <p:oleObj name="Equation" r:id="rId12" imgW="596880" imgH="43164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5867400"/>
                        <a:ext cx="1009650"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5" name="Rectangle 13"/>
          <p:cNvSpPr>
            <a:spLocks noChangeArrowheads="1"/>
          </p:cNvSpPr>
          <p:nvPr/>
        </p:nvSpPr>
        <p:spPr bwMode="auto">
          <a:xfrm>
            <a:off x="1676400" y="6019800"/>
            <a:ext cx="2667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pentru </a:t>
            </a:r>
            <a:r>
              <a:rPr lang="ro-RO" i="1" dirty="0">
                <a:latin typeface="Calibri" pitchFamily="34" charset="0"/>
                <a:ea typeface="Times New Roman" pitchFamily="18" charset="0"/>
                <a:cs typeface="Calibri" pitchFamily="34" charset="0"/>
              </a:rPr>
              <a:t>Σ</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=90</a:t>
            </a:r>
            <a:r>
              <a:rPr kumimoji="0" lang="pt-BR"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o </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 i</a:t>
            </a:r>
            <a:r>
              <a:rPr kumimoji="0" lang="pt-BR"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v12</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r>
              <a:rPr lang="pt-BR" i="1" dirty="0">
                <a:latin typeface="Calibri" pitchFamily="34" charset="0"/>
                <a:ea typeface="Times New Roman" pitchFamily="18" charset="0"/>
                <a:cs typeface="Calibri" pitchFamily="34" charset="0"/>
              </a:rPr>
              <a:t> i</a:t>
            </a:r>
            <a:r>
              <a:rPr lang="pt-BR" i="1" baseline="-30000" dirty="0">
                <a:latin typeface="Calibri" pitchFamily="34" charset="0"/>
                <a:ea typeface="Times New Roman" pitchFamily="18" charset="0"/>
                <a:cs typeface="Calibri" pitchFamily="34" charset="0"/>
              </a:rPr>
              <a:t>12</a:t>
            </a:r>
            <a:r>
              <a:rPr lang="pt-BR" i="1" baseline="30000" dirty="0">
                <a:latin typeface="Calibri" pitchFamily="34" charset="0"/>
                <a:ea typeface="Times New Roman" pitchFamily="18" charset="0"/>
                <a:cs typeface="Calibri" pitchFamily="34" charset="0"/>
              </a:rPr>
              <a:t>2</a:t>
            </a:r>
            <a:endParaRPr kumimoji="0" lang="pt-BR" b="0" i="0" u="none" strike="noStrike" cap="none" normalizeH="0" baseline="30000" dirty="0">
              <a:ln>
                <a:noFill/>
              </a:ln>
              <a:solidFill>
                <a:schemeClr val="tx1"/>
              </a:solidFill>
              <a:effectLst/>
              <a:latin typeface="Calibri" pitchFamily="34" charset="0"/>
              <a:cs typeface="Calibri" pitchFamily="34" charset="0"/>
            </a:endParaRPr>
          </a:p>
        </p:txBody>
      </p:sp>
      <p:graphicFrame>
        <p:nvGraphicFramePr>
          <p:cNvPr id="64524" name="Object 12"/>
          <p:cNvGraphicFramePr>
            <a:graphicFrameLocks noChangeAspect="1"/>
          </p:cNvGraphicFramePr>
          <p:nvPr/>
        </p:nvGraphicFramePr>
        <p:xfrm>
          <a:off x="0" y="0"/>
          <a:ext cx="180975" cy="228600"/>
        </p:xfrm>
        <a:graphic>
          <a:graphicData uri="http://schemas.openxmlformats.org/presentationml/2006/ole">
            <mc:AlternateContent xmlns:mc="http://schemas.openxmlformats.org/markup-compatibility/2006">
              <mc:Choice xmlns:v="urn:schemas-microsoft-com:vml" Requires="v">
                <p:oleObj spid="_x0000_s64572" name="Equation" r:id="rId14" imgW="177646" imgH="228402" progId="Equation.3">
                  <p:embed/>
                </p:oleObj>
              </mc:Choice>
              <mc:Fallback>
                <p:oleObj name="Equation" r:id="rId14" imgW="177646" imgH="228402" progId="Equation.3">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6" name="Rectangle 14"/>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369332"/>
          </a:xfrm>
          <a:prstGeom prst="rect">
            <a:avLst/>
          </a:prstGeom>
        </p:spPr>
        <p:txBody>
          <a:bodyPr wrap="square">
            <a:spAutoFit/>
          </a:bodyPr>
          <a:lstStyle/>
          <a:p>
            <a:r>
              <a:rPr lang="ro-RO" dirty="0">
                <a:latin typeface="Calibri" pitchFamily="34" charset="0"/>
                <a:cs typeface="Calibri" pitchFamily="34" charset="0"/>
              </a:rPr>
              <a:t>Principalele </a:t>
            </a:r>
            <a:r>
              <a:rPr lang="ro-RO" b="1" dirty="0">
                <a:latin typeface="Calibri" pitchFamily="34" charset="0"/>
                <a:cs typeface="Calibri" pitchFamily="34" charset="0"/>
              </a:rPr>
              <a:t>elementele geometrice </a:t>
            </a:r>
            <a:r>
              <a:rPr lang="ro-RO" dirty="0">
                <a:latin typeface="Calibri" pitchFamily="34" charset="0"/>
                <a:cs typeface="Calibri" pitchFamily="34" charset="0"/>
              </a:rPr>
              <a:t>ale angrenajelor conice sunt prezentate în figura </a:t>
            </a:r>
            <a:r>
              <a:rPr lang="en-US" dirty="0">
                <a:latin typeface="Calibri" pitchFamily="34" charset="0"/>
                <a:cs typeface="Calibri" pitchFamily="34" charset="0"/>
              </a:rPr>
              <a:t> </a:t>
            </a:r>
            <a:r>
              <a:rPr lang="en-US" dirty="0" err="1">
                <a:latin typeface="Calibri" pitchFamily="34" charset="0"/>
                <a:cs typeface="Calibri" pitchFamily="34" charset="0"/>
              </a:rPr>
              <a:t>urmatoare</a:t>
            </a:r>
            <a:endParaRPr lang="en-US" dirty="0">
              <a:latin typeface="Calibri" pitchFamily="34" charset="0"/>
              <a:cs typeface="Calibri" pitchFamily="34" charset="0"/>
            </a:endParaRPr>
          </a:p>
        </p:txBody>
      </p:sp>
      <p:pic>
        <p:nvPicPr>
          <p:cNvPr id="65538" name="Picture 1100"/>
          <p:cNvPicPr>
            <a:picLocks noChangeAspect="1" noChangeArrowheads="1"/>
          </p:cNvPicPr>
          <p:nvPr/>
        </p:nvPicPr>
        <p:blipFill>
          <a:blip r:embed="rId2" cstate="print"/>
          <a:srcRect/>
          <a:stretch>
            <a:fillRect/>
          </a:stretch>
        </p:blipFill>
        <p:spPr bwMode="auto">
          <a:xfrm>
            <a:off x="609600" y="838200"/>
            <a:ext cx="6705600" cy="4955521"/>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D:\Organe de masini - Corectat final 30martie2010\CURS OM I\tab conic_Page_1.jpg"/>
          <p:cNvPicPr/>
          <p:nvPr/>
        </p:nvPicPr>
        <p:blipFill>
          <a:blip r:embed="rId2" cstate="print"/>
          <a:srcRect l="10584" t="8802" r="29078" b="52247"/>
          <a:stretch>
            <a:fillRect/>
          </a:stretch>
        </p:blipFill>
        <p:spPr bwMode="auto">
          <a:xfrm>
            <a:off x="685800" y="0"/>
            <a:ext cx="7315199"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rgane de masini - Corectat final 30martie2010\CURS OM I\tab conic_Page_1.jpg"/>
          <p:cNvPicPr/>
          <p:nvPr/>
        </p:nvPicPr>
        <p:blipFill>
          <a:blip r:embed="rId2" cstate="print"/>
          <a:srcRect l="10584" t="46724" r="29078" b="11985"/>
          <a:stretch>
            <a:fillRect/>
          </a:stretch>
        </p:blipFill>
        <p:spPr bwMode="auto">
          <a:xfrm>
            <a:off x="1143000" y="-228600"/>
            <a:ext cx="7391399"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rgane de masini - Corectat final 30martie2010\CURS OM I\tab conic_Page_2.jpg"/>
          <p:cNvPicPr/>
          <p:nvPr/>
        </p:nvPicPr>
        <p:blipFill>
          <a:blip r:embed="rId2" cstate="print"/>
          <a:srcRect l="10462" t="8801" r="28957" b="35300"/>
          <a:stretch>
            <a:fillRect/>
          </a:stretch>
        </p:blipFill>
        <p:spPr bwMode="auto">
          <a:xfrm>
            <a:off x="1066800" y="0"/>
            <a:ext cx="70866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114300" y="228600"/>
            <a:ext cx="8915400" cy="6494085"/>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Modificarea danturii roţilor conice se poate realiza prin deplasare radială sau prin deplasare tangenţială.</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b="1" i="0" u="none" strike="noStrike" cap="none" normalizeH="0" baseline="0" dirty="0">
                <a:ln>
                  <a:noFill/>
                </a:ln>
                <a:solidFill>
                  <a:schemeClr val="tx1"/>
                </a:solidFill>
                <a:effectLst/>
                <a:latin typeface="Calibri" pitchFamily="34" charset="0"/>
                <a:ea typeface="Times New Roman" pitchFamily="18" charset="0"/>
                <a:cs typeface="Calibri" pitchFamily="34" charset="0"/>
              </a:rPr>
              <a:t>Deplasarea radială</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reprezintă distanţa dintre linia de referinţă a profilului de referinţă şi planul de divizare a roţii plane.</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În functie de valoarea acestei deplasări angrenajele conice pot fi:</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a:t>
            </a:r>
            <a:r>
              <a:rPr kumimoji="0" lang="ro-RO"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zero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x</a:t>
            </a:r>
            <a:r>
              <a:rPr kumimoji="0" lang="ro-RO"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r1</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=x</a:t>
            </a:r>
            <a:r>
              <a:rPr kumimoji="0" lang="pt-BR"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r2</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=0</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 </a:t>
            </a:r>
            <a:r>
              <a:rPr kumimoji="0" lang="pt-B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zero </a:t>
            </a:r>
            <a:r>
              <a:rPr kumimoji="0" lang="ro-RO" b="1" i="0" u="none" strike="noStrike" cap="none" normalizeH="0" baseline="0" dirty="0">
                <a:ln>
                  <a:noFill/>
                </a:ln>
                <a:solidFill>
                  <a:schemeClr val="tx1"/>
                </a:solidFill>
                <a:effectLst/>
                <a:latin typeface="Calibri" pitchFamily="34" charset="0"/>
                <a:ea typeface="Times New Roman" pitchFamily="18" charset="0"/>
                <a:cs typeface="Calibri" pitchFamily="34" charset="0"/>
              </a:rPr>
              <a:t>deplasate</a:t>
            </a:r>
            <a:r>
              <a:rPr kumimoji="0" lang="pt-B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x</a:t>
            </a:r>
            <a:r>
              <a:rPr kumimoji="0" lang="ro-RO"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r1 </a:t>
            </a:r>
            <a:r>
              <a:rPr kumimoji="0" lang="pt-B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-x</a:t>
            </a:r>
            <a:r>
              <a:rPr kumimoji="0" lang="pt-BR"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r2</a:t>
            </a:r>
            <a:r>
              <a:rPr kumimoji="0" lang="pt-BR" b="0" i="1" u="none" strike="noStrike" cap="none" normalizeH="0" dirty="0">
                <a:ln>
                  <a:noFill/>
                </a:ln>
                <a:solidFill>
                  <a:schemeClr val="tx1"/>
                </a:solidFill>
                <a:effectLst/>
                <a:latin typeface="Calibri" pitchFamily="34" charset="0"/>
                <a:ea typeface="Times New Roman" pitchFamily="18" charset="0"/>
                <a:cs typeface="Calibri" pitchFamily="34" charset="0"/>
              </a:rPr>
              <a:t> ≠0</a:t>
            </a:r>
          </a:p>
          <a:p>
            <a:pPr algn="just" eaLnBrk="0" fontAlgn="base" hangingPunct="0">
              <a:spcBef>
                <a:spcPct val="0"/>
              </a:spcBef>
              <a:spcAft>
                <a:spcPct val="0"/>
              </a:spcAft>
            </a:pPr>
            <a:r>
              <a:rPr lang="pt-BR" dirty="0">
                <a:latin typeface="Arial" pitchFamily="34" charset="0"/>
                <a:ea typeface="Times New Roman" pitchFamily="18" charset="0"/>
                <a:cs typeface="Arial" pitchFamily="34" charset="0"/>
              </a:rPr>
              <a:t>c. </a:t>
            </a:r>
            <a:r>
              <a:rPr lang="pt-BR" b="1" dirty="0">
                <a:latin typeface="Arial" pitchFamily="34" charset="0"/>
                <a:ea typeface="Times New Roman" pitchFamily="18" charset="0"/>
                <a:cs typeface="Arial" pitchFamily="34" charset="0"/>
              </a:rPr>
              <a:t>deplaste</a:t>
            </a:r>
            <a:r>
              <a:rPr lang="pt-BR" dirty="0">
                <a:latin typeface="Arial" pitchFamily="34" charset="0"/>
                <a:ea typeface="Times New Roman" pitchFamily="18" charset="0"/>
                <a:cs typeface="Arial" pitchFamily="34" charset="0"/>
              </a:rPr>
              <a:t> :  </a:t>
            </a:r>
            <a:r>
              <a:rPr lang="ro-RO" i="1" dirty="0">
                <a:latin typeface="Arial" pitchFamily="34" charset="0"/>
                <a:ea typeface="Times New Roman" pitchFamily="18" charset="0"/>
                <a:cs typeface="Arial" pitchFamily="34" charset="0"/>
              </a:rPr>
              <a:t>x</a:t>
            </a:r>
            <a:r>
              <a:rPr lang="ro-RO" i="1" baseline="-30000" dirty="0">
                <a:latin typeface="Arial" pitchFamily="34" charset="0"/>
                <a:ea typeface="Times New Roman" pitchFamily="18" charset="0"/>
                <a:cs typeface="Arial" pitchFamily="34" charset="0"/>
              </a:rPr>
              <a:t>rs</a:t>
            </a:r>
            <a:r>
              <a:rPr lang="ro-RO" i="1" dirty="0">
                <a:latin typeface="Arial" pitchFamily="34" charset="0"/>
                <a:ea typeface="Times New Roman" pitchFamily="18" charset="0"/>
                <a:cs typeface="Arial" pitchFamily="34" charset="0"/>
              </a:rPr>
              <a:t>= x</a:t>
            </a:r>
            <a:r>
              <a:rPr lang="ro-RO" i="1" baseline="-30000" dirty="0">
                <a:latin typeface="Arial" pitchFamily="34" charset="0"/>
                <a:ea typeface="Times New Roman" pitchFamily="18" charset="0"/>
                <a:cs typeface="Arial" pitchFamily="34" charset="0"/>
              </a:rPr>
              <a:t>r1 </a:t>
            </a:r>
            <a:r>
              <a:rPr lang="pt-BR" i="1" dirty="0">
                <a:latin typeface="Arial" pitchFamily="34" charset="0"/>
                <a:ea typeface="Times New Roman" pitchFamily="18" charset="0"/>
                <a:cs typeface="Arial" pitchFamily="34" charset="0"/>
              </a:rPr>
              <a:t>+</a:t>
            </a:r>
            <a:r>
              <a:rPr lang="pt-BR" b="1" i="1" dirty="0">
                <a:latin typeface="Calibri" pitchFamily="34" charset="0"/>
                <a:ea typeface="Times New Roman" pitchFamily="18" charset="0"/>
                <a:cs typeface="Calibri" pitchFamily="34" charset="0"/>
              </a:rPr>
              <a:t>x</a:t>
            </a:r>
            <a:r>
              <a:rPr lang="pt-BR" b="1" i="1" baseline="-30000" dirty="0">
                <a:latin typeface="Calibri" pitchFamily="34" charset="0"/>
                <a:ea typeface="Times New Roman" pitchFamily="18" charset="0"/>
                <a:cs typeface="Calibri" pitchFamily="34" charset="0"/>
              </a:rPr>
              <a:t>r2</a:t>
            </a:r>
            <a:r>
              <a:rPr lang="pt-BR" sz="2800" b="1" i="1" dirty="0">
                <a:latin typeface="Calibri" pitchFamily="34" charset="0"/>
                <a:ea typeface="Times New Roman" pitchFamily="18" charset="0"/>
                <a:cs typeface="Calibri" pitchFamily="34" charset="0"/>
              </a:rPr>
              <a:t> </a:t>
            </a:r>
            <a:r>
              <a:rPr lang="pt-BR" i="1" dirty="0">
                <a:latin typeface="Calibri" pitchFamily="34" charset="0"/>
                <a:ea typeface="Times New Roman" pitchFamily="18" charset="0"/>
                <a:cs typeface="Calibri" pitchFamily="34" charset="0"/>
              </a:rPr>
              <a:t>≠0  la angrenare exterioara </a:t>
            </a:r>
          </a:p>
          <a:p>
            <a:pPr algn="just" eaLnBrk="0" fontAlgn="base" hangingPunct="0">
              <a:spcBef>
                <a:spcPct val="0"/>
              </a:spcBef>
              <a:spcAft>
                <a:spcPct val="0"/>
              </a:spcAft>
            </a:pPr>
            <a:r>
              <a:rPr lang="pt-BR" i="1" dirty="0">
                <a:latin typeface="Calibri" pitchFamily="34" charset="0"/>
                <a:ea typeface="Times New Roman" pitchFamily="18" charset="0"/>
                <a:cs typeface="Calibri" pitchFamily="34" charset="0"/>
              </a:rPr>
              <a:t>                            </a:t>
            </a:r>
            <a:r>
              <a:rPr lang="ro-RO" i="1" dirty="0">
                <a:latin typeface="Arial" pitchFamily="34" charset="0"/>
                <a:ea typeface="Times New Roman" pitchFamily="18" charset="0"/>
                <a:cs typeface="Arial" pitchFamily="34" charset="0"/>
              </a:rPr>
              <a:t>x</a:t>
            </a:r>
            <a:r>
              <a:rPr lang="ro-RO" i="1" baseline="-30000" dirty="0">
                <a:latin typeface="Arial" pitchFamily="34" charset="0"/>
                <a:ea typeface="Times New Roman" pitchFamily="18" charset="0"/>
                <a:cs typeface="Arial" pitchFamily="34" charset="0"/>
              </a:rPr>
              <a:t>rs</a:t>
            </a:r>
            <a:r>
              <a:rPr lang="ro-RO" i="1" dirty="0">
                <a:latin typeface="Arial" pitchFamily="34" charset="0"/>
                <a:ea typeface="Times New Roman" pitchFamily="18" charset="0"/>
                <a:cs typeface="Arial" pitchFamily="34" charset="0"/>
              </a:rPr>
              <a:t>= x</a:t>
            </a:r>
            <a:r>
              <a:rPr lang="ro-RO" i="1" baseline="-30000" dirty="0">
                <a:latin typeface="Arial" pitchFamily="34" charset="0"/>
                <a:ea typeface="Times New Roman" pitchFamily="18" charset="0"/>
                <a:cs typeface="Arial" pitchFamily="34" charset="0"/>
              </a:rPr>
              <a:t>r1 </a:t>
            </a:r>
            <a:r>
              <a:rPr lang="pt-BR" i="1" dirty="0">
                <a:latin typeface="Arial" pitchFamily="34" charset="0"/>
                <a:ea typeface="Times New Roman" pitchFamily="18" charset="0"/>
                <a:cs typeface="Arial" pitchFamily="34" charset="0"/>
              </a:rPr>
              <a:t>-</a:t>
            </a:r>
            <a:r>
              <a:rPr lang="pt-BR" b="1" i="1" dirty="0">
                <a:latin typeface="Calibri" pitchFamily="34" charset="0"/>
                <a:ea typeface="Times New Roman" pitchFamily="18" charset="0"/>
                <a:cs typeface="Calibri" pitchFamily="34" charset="0"/>
              </a:rPr>
              <a:t>x</a:t>
            </a:r>
            <a:r>
              <a:rPr lang="pt-BR" b="1" i="1" baseline="-30000" dirty="0">
                <a:latin typeface="Calibri" pitchFamily="34" charset="0"/>
                <a:ea typeface="Times New Roman" pitchFamily="18" charset="0"/>
                <a:cs typeface="Calibri" pitchFamily="34" charset="0"/>
              </a:rPr>
              <a:t>r2</a:t>
            </a:r>
            <a:r>
              <a:rPr lang="pt-BR" sz="2800" b="1" i="1" dirty="0">
                <a:latin typeface="Calibri" pitchFamily="34" charset="0"/>
                <a:ea typeface="Times New Roman" pitchFamily="18" charset="0"/>
                <a:cs typeface="Calibri" pitchFamily="34" charset="0"/>
              </a:rPr>
              <a:t> </a:t>
            </a:r>
            <a:r>
              <a:rPr lang="pt-BR" i="1" dirty="0">
                <a:latin typeface="Calibri" pitchFamily="34" charset="0"/>
                <a:ea typeface="Times New Roman" pitchFamily="18" charset="0"/>
                <a:cs typeface="Calibri" pitchFamily="34" charset="0"/>
              </a:rPr>
              <a:t>≠0  la angrenare  interioara</a:t>
            </a:r>
          </a:p>
          <a:p>
            <a:pPr algn="just" eaLnBrk="0" fontAlgn="base" hangingPunct="0">
              <a:spcBef>
                <a:spcPct val="0"/>
              </a:spcBef>
              <a:spcAft>
                <a:spcPct val="0"/>
              </a:spcAft>
            </a:pPr>
            <a:r>
              <a:rPr lang="ro-RO" dirty="0"/>
              <a:t>De obicei se folosesc angrenaje zero sau zero deplasate.Valorile recomandate pentru coeficienţii de deplasare radială sunt prezentate în tabel</a:t>
            </a:r>
            <a:r>
              <a:rPr lang="en-US" dirty="0"/>
              <a:t>e </a:t>
            </a:r>
            <a:r>
              <a:rPr lang="en-US" dirty="0" err="1"/>
              <a:t>functie</a:t>
            </a:r>
            <a:r>
              <a:rPr lang="en-US" dirty="0"/>
              <a:t> de i</a:t>
            </a:r>
            <a:r>
              <a:rPr lang="en-US" sz="1200" dirty="0"/>
              <a:t>12</a:t>
            </a:r>
            <a:r>
              <a:rPr lang="en-US" dirty="0"/>
              <a:t> </a:t>
            </a:r>
            <a:r>
              <a:rPr lang="en-US" dirty="0" err="1"/>
              <a:t>si</a:t>
            </a:r>
            <a:r>
              <a:rPr lang="en-US" dirty="0"/>
              <a:t> z</a:t>
            </a:r>
            <a:r>
              <a:rPr lang="en-US" sz="1200" dirty="0"/>
              <a:t>1,2</a:t>
            </a:r>
          </a:p>
          <a:p>
            <a:r>
              <a:rPr lang="ro-RO" b="1" dirty="0"/>
              <a:t>Deplasarea tangenţială </a:t>
            </a:r>
            <a:r>
              <a:rPr lang="ro-RO" dirty="0"/>
              <a:t> reprezintă distanţa cu care se mareşte sau se micşorează grosimea dinţilor profilului de referinţă faţă de grosimea convenţională. Se utilizează in general atunci cînd se prelucrează datura cu o sculă cu un singur dinte. La o roată se modifică grosimea cu </a:t>
            </a:r>
            <a:r>
              <a:rPr lang="ro-RO" i="1" dirty="0"/>
              <a:t>+</a:t>
            </a:r>
            <a:r>
              <a:rPr lang="el-GR" i="1" dirty="0"/>
              <a:t>Δ</a:t>
            </a:r>
            <a:r>
              <a:rPr lang="ro-RO" i="1" dirty="0"/>
              <a:t>S</a:t>
            </a:r>
            <a:r>
              <a:rPr lang="ro-RO" dirty="0"/>
              <a:t> şi la cealaltă cu  </a:t>
            </a:r>
            <a:r>
              <a:rPr lang="ro-RO" i="1" dirty="0"/>
              <a:t>-</a:t>
            </a:r>
            <a:r>
              <a:rPr lang="el-GR" i="1" dirty="0"/>
              <a:t> Δ </a:t>
            </a:r>
            <a:r>
              <a:rPr lang="ro-RO" i="1" dirty="0"/>
              <a:t>S</a:t>
            </a:r>
            <a:r>
              <a:rPr lang="ro-RO" dirty="0"/>
              <a:t>. Scopul deplasării tangeţiale este de:</a:t>
            </a:r>
            <a:endParaRPr lang="en-US" dirty="0"/>
          </a:p>
          <a:p>
            <a:pPr>
              <a:buFontTx/>
              <a:buChar char="-"/>
            </a:pPr>
            <a:r>
              <a:rPr lang="ro-RO" dirty="0"/>
              <a:t>a mari rezistenţa la încovoiere a dinţilor roţii mai slabe;</a:t>
            </a:r>
            <a:endParaRPr lang="en-US" dirty="0"/>
          </a:p>
          <a:p>
            <a:pPr lvl="0">
              <a:buFontTx/>
              <a:buChar char="-"/>
            </a:pPr>
            <a:r>
              <a:rPr lang="pt-BR" dirty="0"/>
              <a:t>a înlătura ascuţirea excesică la o roată.</a:t>
            </a:r>
            <a:endParaRPr lang="en-US" dirty="0"/>
          </a:p>
          <a:p>
            <a:pPr>
              <a:buFontTx/>
              <a:buChar char="-"/>
            </a:pPr>
            <a:r>
              <a:rPr lang="ro-RO" dirty="0"/>
              <a:t>Acest tip de deplasare nu influenţează rezistenţa la presiunea de contact, alunecarea specifică, gradul de acoperire, interferenţa şi subtăierea. Valorile recomandate pentru coeficienţii de deplasare tangenţială sunt prezentate în tabel</a:t>
            </a:r>
            <a:r>
              <a:rPr lang="en-US" dirty="0"/>
              <a:t>e </a:t>
            </a:r>
            <a:r>
              <a:rPr lang="en-US" dirty="0" err="1"/>
              <a:t>functie</a:t>
            </a:r>
            <a:r>
              <a:rPr lang="en-US" dirty="0"/>
              <a:t> de i</a:t>
            </a:r>
            <a:r>
              <a:rPr lang="en-US" sz="1200" dirty="0"/>
              <a:t>12</a:t>
            </a:r>
            <a:r>
              <a:rPr lang="en-US" dirty="0"/>
              <a:t> </a:t>
            </a:r>
            <a:r>
              <a:rPr lang="en-US" dirty="0" err="1"/>
              <a:t>si</a:t>
            </a:r>
            <a:r>
              <a:rPr lang="en-US" dirty="0"/>
              <a:t> z</a:t>
            </a:r>
            <a:r>
              <a:rPr lang="en-US" sz="1200" dirty="0"/>
              <a:t>1,2  </a:t>
            </a:r>
            <a:r>
              <a:rPr lang="en-US" dirty="0" err="1">
                <a:latin typeface="Calibri" pitchFamily="34" charset="0"/>
                <a:cs typeface="Calibri" pitchFamily="34" charset="0"/>
              </a:rPr>
              <a:t>si</a:t>
            </a:r>
            <a:r>
              <a:rPr lang="en-US" dirty="0">
                <a:latin typeface="Calibri" pitchFamily="34" charset="0"/>
                <a:cs typeface="Calibri" pitchFamily="34" charset="0"/>
              </a:rPr>
              <a:t>  </a:t>
            </a:r>
            <a:r>
              <a:rPr lang="el-GR" dirty="0">
                <a:latin typeface="Calibri" pitchFamily="34" charset="0"/>
                <a:cs typeface="Calibri" pitchFamily="34" charset="0"/>
              </a:rPr>
              <a:t>β</a:t>
            </a:r>
            <a:r>
              <a:rPr lang="en-US" sz="1200" dirty="0">
                <a:latin typeface="Calibri" pitchFamily="34" charset="0"/>
                <a:cs typeface="Calibri" pitchFamily="34" charset="0"/>
              </a:rPr>
              <a:t>m</a:t>
            </a:r>
            <a:endParaRPr lang="pt-BR" i="1" dirty="0">
              <a:latin typeface="Calibri" pitchFamily="34" charset="0"/>
              <a:ea typeface="Times New Roman" pitchFamily="18" charset="0"/>
              <a:cs typeface="Calibri" pitchFamily="34" charset="0"/>
            </a:endParaRPr>
          </a:p>
          <a:p>
            <a:pPr algn="just" eaLnBrk="0" fontAlgn="base" hangingPunct="0">
              <a:spcBef>
                <a:spcPct val="0"/>
              </a:spcBef>
              <a:spcAft>
                <a:spcPct val="0"/>
              </a:spcAft>
            </a:pPr>
            <a:r>
              <a:rPr lang="pt-BR" i="1" dirty="0">
                <a:latin typeface="Calibri" pitchFamily="34" charset="0"/>
                <a:cs typeface="Calibri"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a:ln>
                <a:noFill/>
              </a:ln>
              <a:solidFill>
                <a:schemeClr val="tx1"/>
              </a:solidFill>
              <a:effectLst/>
              <a:latin typeface="Calibri" pitchFamily="34" charset="0"/>
              <a:cs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Rectangle 8"/>
          <p:cNvSpPr>
            <a:spLocks noChangeArrowheads="1"/>
          </p:cNvSpPr>
          <p:nvPr/>
        </p:nvSpPr>
        <p:spPr bwMode="auto">
          <a:xfrm>
            <a:off x="533400" y="304800"/>
            <a:ext cx="2339551" cy="400110"/>
          </a:xfrm>
          <a:prstGeom prst="rect">
            <a:avLst/>
          </a:prstGeom>
          <a:solidFill>
            <a:srgbClr val="FF99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FORTE SI MOMENTE</a:t>
            </a:r>
            <a:endParaRPr kumimoji="0" lang="pt-BR" sz="2000" b="0" i="0" u="none" strike="noStrike" cap="none" normalizeH="0" baseline="0" dirty="0">
              <a:ln>
                <a:noFill/>
              </a:ln>
              <a:solidFill>
                <a:schemeClr val="tx1"/>
              </a:solidFill>
              <a:effectLst/>
              <a:latin typeface="Calibri" pitchFamily="34" charset="0"/>
              <a:cs typeface="Calibri" pitchFamily="34" charset="0"/>
            </a:endParaRPr>
          </a:p>
        </p:txBody>
      </p:sp>
      <p:sp>
        <p:nvSpPr>
          <p:cNvPr id="10" name="Rectangle 9"/>
          <p:cNvSpPr/>
          <p:nvPr/>
        </p:nvSpPr>
        <p:spPr>
          <a:xfrm>
            <a:off x="228600" y="914400"/>
            <a:ext cx="8534400" cy="1477328"/>
          </a:xfrm>
          <a:prstGeom prst="rect">
            <a:avLst/>
          </a:prstGeom>
        </p:spPr>
        <p:txBody>
          <a:bodyPr wrap="square">
            <a:spAutoFit/>
          </a:bodyPr>
          <a:lstStyle/>
          <a:p>
            <a:r>
              <a:rPr lang="ro-RO" dirty="0"/>
              <a:t>În general, rolul angrenajelor conice întro transmisie mecanică este de a transmite puterea şi mişcarea între doi arbori cu axe concurente. Puterea de intrare P</a:t>
            </a:r>
            <a:r>
              <a:rPr lang="ro-RO" baseline="-25000" dirty="0"/>
              <a:t>i</a:t>
            </a:r>
            <a:r>
              <a:rPr lang="ro-RO" dirty="0"/>
              <a:t> se transmite de la pinion la roată prin intermediul dandurii. Din această putere o parte se pierde datorită frecărilor din lagărele pe care se sprijină cei doi arbori şi frecărilor din angrenaj. La iesire din angrenaj puterea transmisă va avea valoarea </a:t>
            </a:r>
            <a:r>
              <a:rPr lang="ro-RO" i="1" dirty="0"/>
              <a:t>P</a:t>
            </a:r>
            <a:r>
              <a:rPr lang="ro-RO" i="1" baseline="-25000" dirty="0"/>
              <a:t>e</a:t>
            </a:r>
            <a:endParaRPr lang="en-US" dirty="0"/>
          </a:p>
        </p:txBody>
      </p:sp>
      <p:sp>
        <p:nvSpPr>
          <p:cNvPr id="11" name="Rectangle 10"/>
          <p:cNvSpPr/>
          <p:nvPr/>
        </p:nvSpPr>
        <p:spPr>
          <a:xfrm>
            <a:off x="6172200" y="2133600"/>
            <a:ext cx="1877630" cy="369332"/>
          </a:xfrm>
          <a:prstGeom prst="rect">
            <a:avLst/>
          </a:prstGeom>
        </p:spPr>
        <p:txBody>
          <a:bodyPr wrap="none">
            <a:spAutoFit/>
          </a:bodyPr>
          <a:lstStyle/>
          <a:p>
            <a:r>
              <a:rPr lang="ro-RO" i="1" dirty="0"/>
              <a:t>P</a:t>
            </a:r>
            <a:r>
              <a:rPr lang="ro-RO" i="1" baseline="-25000" dirty="0"/>
              <a:t>e</a:t>
            </a:r>
            <a:r>
              <a:rPr lang="ro-RO" i="1" dirty="0"/>
              <a:t>= P</a:t>
            </a:r>
            <a:r>
              <a:rPr lang="ro-RO" i="1" baseline="-25000" dirty="0"/>
              <a:t>i </a:t>
            </a:r>
            <a:r>
              <a:rPr lang="ro-RO" i="1" baseline="30000" dirty="0"/>
              <a:t>. </a:t>
            </a:r>
            <a:r>
              <a:rPr lang="ro-RO" i="1" dirty="0">
                <a:latin typeface="Grotesque" panose="020B0504020202020204" pitchFamily="34" charset="0"/>
                <a:ea typeface="Times New Roman" pitchFamily="18" charset="0"/>
                <a:cs typeface="Calibri" pitchFamily="34" charset="0"/>
              </a:rPr>
              <a:t>Ƞ</a:t>
            </a:r>
            <a:r>
              <a:rPr lang="ro-RO" i="1" baseline="-25000" dirty="0"/>
              <a:t>L1 </a:t>
            </a:r>
            <a:r>
              <a:rPr lang="ro-RO" i="1" baseline="30000" dirty="0"/>
              <a:t>. </a:t>
            </a:r>
            <a:r>
              <a:rPr lang="ro-RO" i="1" dirty="0">
                <a:latin typeface="Grotesque" panose="020B0504020202020204" pitchFamily="34" charset="0"/>
                <a:ea typeface="Times New Roman" pitchFamily="18" charset="0"/>
                <a:cs typeface="Calibri" pitchFamily="34" charset="0"/>
              </a:rPr>
              <a:t>Ƞ</a:t>
            </a:r>
            <a:r>
              <a:rPr lang="ro-RO" i="1" baseline="-25000" dirty="0"/>
              <a:t>K </a:t>
            </a:r>
            <a:r>
              <a:rPr lang="ro-RO" i="1" baseline="30000" dirty="0"/>
              <a:t>. </a:t>
            </a:r>
            <a:r>
              <a:rPr lang="ro-RO" i="1" dirty="0">
                <a:latin typeface="Grotesque" panose="020B0504020202020204" pitchFamily="34" charset="0"/>
                <a:ea typeface="Times New Roman" pitchFamily="18" charset="0"/>
                <a:cs typeface="Calibri" pitchFamily="34" charset="0"/>
              </a:rPr>
              <a:t>Ƞ</a:t>
            </a:r>
            <a:r>
              <a:rPr lang="ro-RO" i="1" baseline="-25000" dirty="0"/>
              <a:t>L2</a:t>
            </a:r>
            <a:r>
              <a:rPr lang="ro-RO" i="1" dirty="0"/>
              <a:t> </a:t>
            </a:r>
            <a:endParaRPr lang="en-US" dirty="0"/>
          </a:p>
        </p:txBody>
      </p:sp>
      <p:sp>
        <p:nvSpPr>
          <p:cNvPr id="70666" name="Rectangle 10"/>
          <p:cNvSpPr>
            <a:spLocks noChangeArrowheads="1"/>
          </p:cNvSpPr>
          <p:nvPr/>
        </p:nvSpPr>
        <p:spPr bwMode="auto">
          <a:xfrm>
            <a:off x="228600" y="2438400"/>
            <a:ext cx="8686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unde: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1" u="none" strike="noStrike" cap="none" normalizeH="0" baseline="0" dirty="0">
                <a:ln>
                  <a:noFill/>
                </a:ln>
                <a:solidFill>
                  <a:schemeClr val="tx1"/>
                </a:solidFill>
                <a:effectLst/>
                <a:latin typeface="Grotesque" panose="020B0504020202020204" pitchFamily="34" charset="0"/>
                <a:ea typeface="Times New Roman" pitchFamily="18" charset="0"/>
                <a:cs typeface="Calibri" pitchFamily="34" charset="0"/>
              </a:rPr>
              <a:t>Ƞ</a:t>
            </a:r>
            <a:r>
              <a:rPr kumimoji="0" lang="ro-RO"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L1 </a:t>
            </a:r>
            <a:r>
              <a:rPr kumimoji="0" lang="ro-RO" b="0" i="1"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lang="ro-RO" i="1" dirty="0">
                <a:latin typeface="Grotesque" panose="020B0504020202020204" pitchFamily="34" charset="0"/>
                <a:ea typeface="Times New Roman" pitchFamily="18" charset="0"/>
                <a:cs typeface="Calibri" pitchFamily="34" charset="0"/>
              </a:rPr>
              <a:t>Ƞ</a:t>
            </a:r>
            <a:r>
              <a:rPr kumimoji="0" lang="ro-RO" b="0" i="1" u="none" strike="noStrike" cap="none" normalizeH="0" baseline="-30000" dirty="0">
                <a:ln>
                  <a:noFill/>
                </a:ln>
                <a:solidFill>
                  <a:schemeClr val="tx1"/>
                </a:solidFill>
                <a:effectLst/>
                <a:latin typeface="Calibri" pitchFamily="34" charset="0"/>
                <a:ea typeface="Times New Roman" pitchFamily="18" charset="0"/>
                <a:cs typeface="Calibri" pitchFamily="34" charset="0"/>
              </a:rPr>
              <a:t>L2</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 randamentele lagărelor pe care se sprijină arborele de intrare, respectiv arborele de ieşire(la lagarele cu rulmenţi pot lua valori între</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0,98….0,99 </a:t>
            </a:r>
            <a:r>
              <a:rPr lang="ro-RO" dirty="0">
                <a:latin typeface="Calibri" pitchFamily="34" charset="0"/>
                <a:ea typeface="Times New Roman" pitchFamily="18" charset="0"/>
                <a:cs typeface="Calibri" pitchFamily="34" charset="0"/>
              </a:rPr>
              <a:t> funcţie de tipul rulmentului şi condiţiile de funcţionare);</a:t>
            </a:r>
            <a:endParaRPr lang="en-US" dirty="0">
              <a:latin typeface="Calibri" pitchFamily="34" charset="0"/>
              <a:ea typeface="Times New Roman" pitchFamily="18" charset="0"/>
              <a:cs typeface="Calibri" pitchFamily="34" charset="0"/>
            </a:endParaRPr>
          </a:p>
          <a:p>
            <a:pPr algn="just" fontAlgn="base">
              <a:spcBef>
                <a:spcPct val="0"/>
              </a:spcBef>
              <a:spcAft>
                <a:spcPct val="0"/>
              </a:spcAft>
            </a:pPr>
            <a:r>
              <a:rPr lang="ro-RO" i="1" dirty="0">
                <a:latin typeface="Grotesque" panose="020B0504020202020204" pitchFamily="34" charset="0"/>
                <a:ea typeface="Times New Roman" pitchFamily="18" charset="0"/>
                <a:cs typeface="Calibri" pitchFamily="34" charset="0"/>
              </a:rPr>
              <a:t>Ƞ</a:t>
            </a:r>
            <a:r>
              <a:rPr lang="ro-RO" i="1" baseline="-25000" dirty="0"/>
              <a:t>K </a:t>
            </a:r>
            <a:r>
              <a:rPr lang="ro-RO" baseline="-25000" dirty="0"/>
              <a:t>-</a:t>
            </a:r>
            <a:r>
              <a:rPr lang="pt-BR" dirty="0"/>
              <a:t> randamentul angrenajului conic, </a:t>
            </a:r>
            <a:r>
              <a:rPr lang="ro-RO" dirty="0"/>
              <a:t>cu valori între</a:t>
            </a:r>
            <a:r>
              <a:rPr lang="en-US" dirty="0"/>
              <a:t> </a:t>
            </a:r>
            <a:r>
              <a:rPr lang="ro-RO" dirty="0">
                <a:latin typeface="Calibri" pitchFamily="34" charset="0"/>
                <a:ea typeface="Times New Roman" pitchFamily="18" charset="0"/>
                <a:cs typeface="Calibri" pitchFamily="34" charset="0"/>
              </a:rPr>
              <a:t>între</a:t>
            </a:r>
            <a:r>
              <a:rPr lang="en-US" dirty="0">
                <a:latin typeface="Calibri" pitchFamily="34" charset="0"/>
                <a:ea typeface="Times New Roman" pitchFamily="18" charset="0"/>
                <a:cs typeface="Calibri" pitchFamily="34" charset="0"/>
              </a:rPr>
              <a:t> 0,92….0,96</a:t>
            </a:r>
            <a:r>
              <a:rPr lang="ro-RO" dirty="0">
                <a:latin typeface="Calibri" pitchFamily="34" charset="0"/>
                <a:ea typeface="Times New Roman" pitchFamily="18" charset="0"/>
                <a:cs typeface="Calibri" pitchFamily="34" charset="0"/>
              </a:rPr>
              <a:t> </a:t>
            </a:r>
            <a:endParaRPr lang="en-US" dirty="0">
              <a:latin typeface="Calibri" pitchFamily="34" charset="0"/>
              <a:ea typeface="Times New Roman" pitchFamily="18" charset="0"/>
              <a:cs typeface="Calibri" pitchFamily="34" charset="0"/>
            </a:endParaRPr>
          </a:p>
          <a:p>
            <a:r>
              <a:rPr lang="ro-RO" dirty="0"/>
              <a:t>funcţie de construcţia reductorului şi condiţiile de funcţionare</a:t>
            </a:r>
            <a:r>
              <a:rPr lang="pt-BR" dirty="0"/>
              <a:t>;</a:t>
            </a:r>
            <a:endParaRPr lang="en-US" dirty="0"/>
          </a:p>
          <a:p>
            <a:r>
              <a:rPr lang="pt-BR" dirty="0"/>
              <a:t>Pentru calculul puterilor intermediare se consideră doar pierderile până la punctul considerat.</a:t>
            </a:r>
            <a:endParaRPr lang="en-US" dirty="0"/>
          </a:p>
          <a:p>
            <a:r>
              <a:rPr lang="pt-BR" dirty="0"/>
              <a:t>Momentul de torsiune transmis de cele două roţi în angrenare se determină cu relaţia</a:t>
            </a:r>
            <a:r>
              <a:rPr lang="en-US" dirty="0">
                <a:latin typeface="Calibri" pitchFamily="34" charset="0"/>
                <a:ea typeface="Times New Roman" pitchFamily="18" charset="0"/>
                <a:cs typeface="Calibri" pitchFamily="34" charset="0"/>
              </a:rPr>
              <a:t> </a:t>
            </a:r>
            <a:endParaRPr lang="ro-RO" dirty="0">
              <a:latin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ro-RO" b="0" i="0" u="none" strike="noStrike" cap="none" normalizeH="0" baseline="0" dirty="0">
              <a:ln>
                <a:noFill/>
              </a:ln>
              <a:solidFill>
                <a:schemeClr val="tx1"/>
              </a:solidFill>
              <a:effectLst/>
              <a:latin typeface="Calibri" pitchFamily="34" charset="0"/>
              <a:cs typeface="Calibri" pitchFamily="34" charset="0"/>
            </a:endParaRPr>
          </a:p>
        </p:txBody>
      </p:sp>
      <p:sp>
        <p:nvSpPr>
          <p:cNvPr id="7067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0669" name="Object 13"/>
          <p:cNvGraphicFramePr>
            <a:graphicFrameLocks noChangeAspect="1"/>
          </p:cNvGraphicFramePr>
          <p:nvPr/>
        </p:nvGraphicFramePr>
        <p:xfrm>
          <a:off x="609600" y="4724400"/>
          <a:ext cx="2381250" cy="677863"/>
        </p:xfrm>
        <a:graphic>
          <a:graphicData uri="http://schemas.openxmlformats.org/presentationml/2006/ole">
            <mc:AlternateContent xmlns:mc="http://schemas.openxmlformats.org/markup-compatibility/2006">
              <mc:Choice xmlns:v="urn:schemas-microsoft-com:vml" Requires="v">
                <p:oleObj spid="_x0000_s70678" name="Equation" r:id="rId3" imgW="1562040" imgH="444240" progId="Equation.3">
                  <p:embed/>
                </p:oleObj>
              </mc:Choice>
              <mc:Fallback>
                <p:oleObj name="Equation" r:id="rId3" imgW="1562040" imgH="44424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24400"/>
                        <a:ext cx="2381250"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228600" y="5486400"/>
            <a:ext cx="8305800" cy="923330"/>
          </a:xfrm>
          <a:prstGeom prst="rect">
            <a:avLst/>
          </a:prstGeom>
        </p:spPr>
        <p:txBody>
          <a:bodyPr wrap="square">
            <a:spAutoFit/>
          </a:bodyPr>
          <a:lstStyle/>
          <a:p>
            <a:r>
              <a:rPr lang="ro-RO" dirty="0"/>
              <a:t>Angrenajele conice cu dinţi drepţi sunt executate de obicei cu dantură nedeplasată. În aceste condiţii </a:t>
            </a:r>
            <a:r>
              <a:rPr lang="ro-RO" i="1" dirty="0"/>
              <a:t>d</a:t>
            </a:r>
            <a:r>
              <a:rPr lang="ro-RO" i="1" baseline="-25000" dirty="0"/>
              <a:t>w1,2</a:t>
            </a:r>
            <a:r>
              <a:rPr lang="ro-RO" i="1" dirty="0"/>
              <a:t>= d</a:t>
            </a:r>
            <a:r>
              <a:rPr lang="ro-RO" i="1" baseline="-25000" dirty="0"/>
              <a:t>1,2</a:t>
            </a:r>
            <a:r>
              <a:rPr lang="ro-RO" dirty="0"/>
              <a:t> </a:t>
            </a:r>
            <a:r>
              <a:rPr lang="en-US" dirty="0"/>
              <a:t>. </a:t>
            </a:r>
            <a:r>
              <a:rPr lang="ro-RO" dirty="0"/>
              <a:t>Datorita înălţimii variabile a danturii , pentru calculul forţelor se lucrează cu elementele geometrice calculate pe conul suplimentar mediu.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923330"/>
          </a:xfrm>
          <a:prstGeom prst="rect">
            <a:avLst/>
          </a:prstGeom>
        </p:spPr>
        <p:txBody>
          <a:bodyPr wrap="square">
            <a:spAutoFit/>
          </a:bodyPr>
          <a:lstStyle/>
          <a:p>
            <a:r>
              <a:rPr lang="ro-RO" dirty="0"/>
              <a:t>Considerând angrenajul cilindric de înlocuire al angrenajului conic</a:t>
            </a:r>
            <a:r>
              <a:rPr lang="ro-RO" i="1" dirty="0"/>
              <a:t> O1 </a:t>
            </a:r>
            <a:r>
              <a:rPr lang="ro-RO" dirty="0"/>
              <a:t>şi </a:t>
            </a:r>
            <a:r>
              <a:rPr lang="ro-RO" i="1" dirty="0"/>
              <a:t>O2</a:t>
            </a:r>
            <a:r>
              <a:rPr lang="ro-RO" dirty="0"/>
              <a:t>,</a:t>
            </a:r>
            <a:r>
              <a:rPr lang="en-US" dirty="0"/>
              <a:t> </a:t>
            </a:r>
            <a:r>
              <a:rPr lang="ro-RO" dirty="0"/>
              <a:t>forţele nominale, </a:t>
            </a:r>
            <a:r>
              <a:rPr lang="ro-RO" i="1" dirty="0"/>
              <a:t>F</a:t>
            </a:r>
            <a:r>
              <a:rPr lang="ro-RO" i="1" baseline="-25000" dirty="0"/>
              <a:t>n1,2</a:t>
            </a:r>
            <a:r>
              <a:rPr lang="ro-RO" baseline="-25000" dirty="0"/>
              <a:t> </a:t>
            </a:r>
            <a:r>
              <a:rPr lang="ro-RO" dirty="0"/>
              <a:t>, pot fi descompuse după direcţiile  principale în forţele tangenţiale</a:t>
            </a:r>
            <a:r>
              <a:rPr lang="ro-RO" i="1" dirty="0"/>
              <a:t> F</a:t>
            </a:r>
            <a:r>
              <a:rPr lang="ro-RO" i="1" baseline="-25000" dirty="0"/>
              <a:t>t1,2</a:t>
            </a:r>
            <a:r>
              <a:rPr lang="ro-RO" i="1" dirty="0"/>
              <a:t> </a:t>
            </a:r>
            <a:r>
              <a:rPr lang="ro-RO" dirty="0"/>
              <a:t>şi forţele radiale ale angrenajului înlocuitor  </a:t>
            </a:r>
            <a:r>
              <a:rPr lang="ro-RO" i="1" dirty="0"/>
              <a:t>F</a:t>
            </a:r>
            <a:r>
              <a:rPr lang="ro-RO" i="1" baseline="-25000" dirty="0"/>
              <a:t>x1,2</a:t>
            </a:r>
            <a:r>
              <a:rPr lang="ro-RO" i="1" dirty="0"/>
              <a:t>.</a:t>
            </a:r>
            <a:endParaRPr lang="en-US" dirty="0"/>
          </a:p>
        </p:txBody>
      </p:sp>
      <p:pic>
        <p:nvPicPr>
          <p:cNvPr id="71682" name="Picture 1250"/>
          <p:cNvPicPr>
            <a:picLocks noChangeAspect="1" noChangeArrowheads="1"/>
          </p:cNvPicPr>
          <p:nvPr/>
        </p:nvPicPr>
        <p:blipFill>
          <a:blip r:embed="rId3" cstate="print"/>
          <a:srcRect/>
          <a:stretch>
            <a:fillRect/>
          </a:stretch>
        </p:blipFill>
        <p:spPr bwMode="auto">
          <a:xfrm>
            <a:off x="2334417" y="1600200"/>
            <a:ext cx="6809583" cy="4114800"/>
          </a:xfrm>
          <a:prstGeom prst="rect">
            <a:avLst/>
          </a:prstGeom>
          <a:noFill/>
          <a:ln w="9525">
            <a:noFill/>
            <a:miter lim="800000"/>
            <a:headEnd/>
            <a:tailEnd/>
          </a:ln>
        </p:spPr>
      </p:pic>
      <p:sp>
        <p:nvSpPr>
          <p:cNvPr id="4" name="Rectangle 3"/>
          <p:cNvSpPr/>
          <p:nvPr/>
        </p:nvSpPr>
        <p:spPr>
          <a:xfrm>
            <a:off x="0" y="1295400"/>
            <a:ext cx="2110321" cy="369332"/>
          </a:xfrm>
          <a:prstGeom prst="rect">
            <a:avLst/>
          </a:prstGeom>
        </p:spPr>
        <p:txBody>
          <a:bodyPr wrap="none">
            <a:spAutoFit/>
          </a:bodyPr>
          <a:lstStyle/>
          <a:p>
            <a:r>
              <a:rPr lang="ro-RO" b="1" dirty="0"/>
              <a:t>Forţele  tangenţiale</a:t>
            </a:r>
            <a:r>
              <a:rPr lang="ro-RO" dirty="0"/>
              <a:t>:</a:t>
            </a:r>
            <a:endParaRPr lang="en-US" dirty="0"/>
          </a:p>
        </p:txBody>
      </p:sp>
      <p:sp>
        <p:nvSpPr>
          <p:cNvPr id="716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3" name="Object 3"/>
          <p:cNvGraphicFramePr>
            <a:graphicFrameLocks noChangeAspect="1"/>
          </p:cNvGraphicFramePr>
          <p:nvPr/>
        </p:nvGraphicFramePr>
        <p:xfrm>
          <a:off x="2447925" y="1295400"/>
          <a:ext cx="4311650" cy="685800"/>
        </p:xfrm>
        <a:graphic>
          <a:graphicData uri="http://schemas.openxmlformats.org/presentationml/2006/ole">
            <mc:AlternateContent xmlns:mc="http://schemas.openxmlformats.org/markup-compatibility/2006">
              <mc:Choice xmlns:v="urn:schemas-microsoft-com:vml" Requires="v">
                <p:oleObj spid="_x0000_s71704" name="Equation" r:id="rId4" imgW="2882880" imgH="457200" progId="Equation.3">
                  <p:embed/>
                </p:oleObj>
              </mc:Choice>
              <mc:Fallback>
                <p:oleObj name="Equation" r:id="rId4" imgW="2882880" imgH="457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925" y="1295400"/>
                        <a:ext cx="43116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0" y="1905000"/>
            <a:ext cx="4189095" cy="369332"/>
          </a:xfrm>
          <a:prstGeom prst="rect">
            <a:avLst/>
          </a:prstGeom>
        </p:spPr>
        <p:txBody>
          <a:bodyPr wrap="none">
            <a:spAutoFit/>
          </a:bodyPr>
          <a:lstStyle/>
          <a:p>
            <a:r>
              <a:rPr lang="ro-RO" b="1" dirty="0"/>
              <a:t>Forţele radiale ale angrenajului inlocuitor</a:t>
            </a:r>
            <a:r>
              <a:rPr lang="ro-RO" dirty="0"/>
              <a:t>:</a:t>
            </a:r>
            <a:endParaRPr lang="en-US" dirty="0"/>
          </a:p>
        </p:txBody>
      </p:sp>
      <p:graphicFrame>
        <p:nvGraphicFramePr>
          <p:cNvPr id="71687" name="Object 7"/>
          <p:cNvGraphicFramePr>
            <a:graphicFrameLocks noChangeAspect="1"/>
          </p:cNvGraphicFramePr>
          <p:nvPr/>
        </p:nvGraphicFramePr>
        <p:xfrm>
          <a:off x="304800" y="2286000"/>
          <a:ext cx="1754504" cy="457200"/>
        </p:xfrm>
        <a:graphic>
          <a:graphicData uri="http://schemas.openxmlformats.org/presentationml/2006/ole">
            <mc:AlternateContent xmlns:mc="http://schemas.openxmlformats.org/markup-compatibility/2006">
              <mc:Choice xmlns:v="urn:schemas-microsoft-com:vml" Requires="v">
                <p:oleObj spid="_x0000_s71705" name="Equation" r:id="rId6" imgW="977760" imgH="253800" progId="Equation.3">
                  <p:embed/>
                </p:oleObj>
              </mc:Choice>
              <mc:Fallback>
                <p:oleObj name="Equation" r:id="rId6" imgW="977760" imgH="2538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286000"/>
                        <a:ext cx="1754504"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0" y="2743200"/>
            <a:ext cx="2514600" cy="1754326"/>
          </a:xfrm>
          <a:prstGeom prst="rect">
            <a:avLst/>
          </a:prstGeom>
        </p:spPr>
        <p:txBody>
          <a:bodyPr wrap="square">
            <a:spAutoFit/>
          </a:bodyPr>
          <a:lstStyle/>
          <a:p>
            <a:r>
              <a:rPr lang="ro-RO" dirty="0"/>
              <a:t>Aceaste forţe se descompun la rândul lor  în componentele radiale şi axiale reale care actionează pe angrenajul conic în cauză:</a:t>
            </a:r>
            <a:endParaRPr lang="en-US" dirty="0"/>
          </a:p>
        </p:txBody>
      </p:sp>
      <p:sp>
        <p:nvSpPr>
          <p:cNvPr id="12" name="Rectangle 11"/>
          <p:cNvSpPr/>
          <p:nvPr/>
        </p:nvSpPr>
        <p:spPr>
          <a:xfrm>
            <a:off x="0" y="5029200"/>
            <a:ext cx="1683602" cy="369332"/>
          </a:xfrm>
          <a:prstGeom prst="rect">
            <a:avLst/>
          </a:prstGeom>
        </p:spPr>
        <p:txBody>
          <a:bodyPr wrap="none">
            <a:spAutoFit/>
          </a:bodyPr>
          <a:lstStyle/>
          <a:p>
            <a:r>
              <a:rPr lang="ro-RO" dirty="0"/>
              <a:t> </a:t>
            </a:r>
            <a:r>
              <a:rPr lang="ro-RO" b="1" dirty="0"/>
              <a:t>Forţele radiale</a:t>
            </a:r>
            <a:r>
              <a:rPr lang="ro-RO" dirty="0"/>
              <a:t>:</a:t>
            </a:r>
            <a:endParaRPr lang="en-US" dirty="0"/>
          </a:p>
        </p:txBody>
      </p:sp>
      <p:sp>
        <p:nvSpPr>
          <p:cNvPr id="13" name="Rectangle 12"/>
          <p:cNvSpPr/>
          <p:nvPr/>
        </p:nvSpPr>
        <p:spPr>
          <a:xfrm>
            <a:off x="0" y="5410200"/>
            <a:ext cx="4288290" cy="400110"/>
          </a:xfrm>
          <a:prstGeom prst="rect">
            <a:avLst/>
          </a:prstGeom>
        </p:spPr>
        <p:txBody>
          <a:bodyPr wrap="none">
            <a:spAutoFit/>
          </a:bodyPr>
          <a:lstStyle/>
          <a:p>
            <a:r>
              <a:rPr lang="ro-RO" sz="2000" b="1" i="1" dirty="0"/>
              <a:t>F</a:t>
            </a:r>
            <a:r>
              <a:rPr lang="ro-RO" sz="2000" b="1" i="1" baseline="-25000" dirty="0"/>
              <a:t>r1,2</a:t>
            </a:r>
            <a:r>
              <a:rPr lang="ro-RO" sz="2000" b="1" i="1" dirty="0"/>
              <a:t>=F</a:t>
            </a:r>
            <a:r>
              <a:rPr lang="ro-RO" sz="2000" b="1" i="1" baseline="-25000" dirty="0"/>
              <a:t>x1,2</a:t>
            </a:r>
            <a:r>
              <a:rPr lang="ro-RO" sz="2000" b="1" i="1" dirty="0"/>
              <a:t> </a:t>
            </a:r>
            <a:r>
              <a:rPr lang="ro-RO" sz="2000" b="1" i="1" baseline="30000" dirty="0"/>
              <a:t>. </a:t>
            </a:r>
            <a:r>
              <a:rPr lang="ro-RO" sz="2000" b="1" i="1" dirty="0"/>
              <a:t>cos d</a:t>
            </a:r>
            <a:r>
              <a:rPr lang="ro-RO" sz="2000" b="1" i="1" baseline="-25000" dirty="0"/>
              <a:t>1,2</a:t>
            </a:r>
            <a:r>
              <a:rPr lang="ro-RO" sz="2000" b="1" i="1" dirty="0"/>
              <a:t>= F</a:t>
            </a:r>
            <a:r>
              <a:rPr lang="ro-RO" sz="2000" b="1" i="1" baseline="-25000" dirty="0"/>
              <a:t>t1,2 </a:t>
            </a:r>
            <a:r>
              <a:rPr lang="ro-RO" sz="2000" b="1" i="1" baseline="30000" dirty="0"/>
              <a:t>.</a:t>
            </a:r>
            <a:r>
              <a:rPr lang="ro-RO" sz="2000" b="1" i="1" dirty="0"/>
              <a:t> tan a</a:t>
            </a:r>
            <a:r>
              <a:rPr lang="ro-RO" sz="2000" b="1" i="1" baseline="-25000" dirty="0"/>
              <a:t>w</a:t>
            </a:r>
            <a:r>
              <a:rPr lang="ro-RO" sz="2000" b="1" i="1" baseline="30000" dirty="0"/>
              <a:t>. </a:t>
            </a:r>
            <a:r>
              <a:rPr lang="ro-RO" sz="2000" b="1" i="1" dirty="0"/>
              <a:t>cos d</a:t>
            </a:r>
            <a:r>
              <a:rPr lang="ro-RO" sz="2000" b="1" i="1" baseline="-25000" dirty="0"/>
              <a:t>1,2</a:t>
            </a:r>
            <a:r>
              <a:rPr lang="ro-RO" sz="2000" b="1" i="1" dirty="0"/>
              <a:t> </a:t>
            </a:r>
            <a:endParaRPr lang="en-US" sz="2000" b="1" dirty="0"/>
          </a:p>
        </p:txBody>
      </p:sp>
      <p:sp>
        <p:nvSpPr>
          <p:cNvPr id="14" name="Rectangle 13"/>
          <p:cNvSpPr/>
          <p:nvPr/>
        </p:nvSpPr>
        <p:spPr>
          <a:xfrm>
            <a:off x="0" y="5791200"/>
            <a:ext cx="1534266" cy="369332"/>
          </a:xfrm>
          <a:prstGeom prst="rect">
            <a:avLst/>
          </a:prstGeom>
        </p:spPr>
        <p:txBody>
          <a:bodyPr wrap="none">
            <a:spAutoFit/>
          </a:bodyPr>
          <a:lstStyle/>
          <a:p>
            <a:r>
              <a:rPr lang="ro-RO" b="1" dirty="0"/>
              <a:t>Forţele axiale</a:t>
            </a:r>
            <a:r>
              <a:rPr lang="ro-RO" dirty="0"/>
              <a:t>:</a:t>
            </a:r>
            <a:endParaRPr lang="en-US" dirty="0"/>
          </a:p>
        </p:txBody>
      </p:sp>
      <p:sp>
        <p:nvSpPr>
          <p:cNvPr id="71688" name="Rectangle 8"/>
          <p:cNvSpPr>
            <a:spLocks noChangeArrowheads="1"/>
          </p:cNvSpPr>
          <p:nvPr/>
        </p:nvSpPr>
        <p:spPr bwMode="auto">
          <a:xfrm>
            <a:off x="381000" y="6172200"/>
            <a:ext cx="43436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b="1" i="1" u="none" strike="noStrike" cap="none" normalizeH="0" baseline="0" dirty="0">
                <a:ln>
                  <a:noFill/>
                </a:ln>
                <a:solidFill>
                  <a:schemeClr val="tx1"/>
                </a:solidFill>
                <a:effectLst/>
                <a:ea typeface="Times New Roman" pitchFamily="18" charset="0"/>
                <a:cs typeface="Calibri" pitchFamily="34" charset="0"/>
              </a:rPr>
              <a:t>F</a:t>
            </a:r>
            <a:r>
              <a:rPr kumimoji="0" lang="ro-RO" sz="2000" b="1" i="1" u="none" strike="noStrike" cap="none" normalizeH="0" baseline="-30000" dirty="0">
                <a:ln>
                  <a:noFill/>
                </a:ln>
                <a:solidFill>
                  <a:schemeClr val="tx1"/>
                </a:solidFill>
                <a:effectLst/>
                <a:ea typeface="Times New Roman" pitchFamily="18" charset="0"/>
                <a:cs typeface="Calibri" pitchFamily="34" charset="0"/>
              </a:rPr>
              <a:t>a1,2</a:t>
            </a:r>
            <a:r>
              <a:rPr kumimoji="0" lang="ro-RO" sz="2000" b="1" i="1" u="none" strike="noStrike" cap="none" normalizeH="0" baseline="0" dirty="0">
                <a:ln>
                  <a:noFill/>
                </a:ln>
                <a:solidFill>
                  <a:schemeClr val="tx1"/>
                </a:solidFill>
                <a:effectLst/>
                <a:ea typeface="Times New Roman" pitchFamily="18" charset="0"/>
                <a:cs typeface="Calibri" pitchFamily="34" charset="0"/>
              </a:rPr>
              <a:t>=F</a:t>
            </a:r>
            <a:r>
              <a:rPr kumimoji="0" lang="ro-RO" sz="2000" b="1" i="1" u="none" strike="noStrike" cap="none" normalizeH="0" baseline="-30000" dirty="0">
                <a:ln>
                  <a:noFill/>
                </a:ln>
                <a:solidFill>
                  <a:schemeClr val="tx1"/>
                </a:solidFill>
                <a:effectLst/>
                <a:ea typeface="Times New Roman" pitchFamily="18" charset="0"/>
                <a:cs typeface="Calibri" pitchFamily="34" charset="0"/>
              </a:rPr>
              <a:t>x1,2</a:t>
            </a:r>
            <a:r>
              <a:rPr kumimoji="0" lang="ro-RO" sz="2000" b="1" i="1" u="none" strike="noStrike" cap="none" normalizeH="0" baseline="0" dirty="0">
                <a:ln>
                  <a:noFill/>
                </a:ln>
                <a:solidFill>
                  <a:schemeClr val="tx1"/>
                </a:solidFill>
                <a:effectLst/>
                <a:ea typeface="Times New Roman" pitchFamily="18" charset="0"/>
                <a:cs typeface="Calibri" pitchFamily="34" charset="0"/>
              </a:rPr>
              <a:t> </a:t>
            </a:r>
            <a:r>
              <a:rPr kumimoji="0" lang="ro-RO" sz="2000" b="1" i="1" u="none" strike="noStrike" cap="none" normalizeH="0" baseline="30000" dirty="0">
                <a:ln>
                  <a:noFill/>
                </a:ln>
                <a:solidFill>
                  <a:schemeClr val="tx1"/>
                </a:solidFill>
                <a:effectLst/>
                <a:ea typeface="Times New Roman" pitchFamily="18" charset="0"/>
                <a:cs typeface="Calibri" pitchFamily="34" charset="0"/>
              </a:rPr>
              <a:t>. </a:t>
            </a:r>
            <a:r>
              <a:rPr kumimoji="0" lang="ro-RO" sz="2000" b="1" i="1" u="none" strike="noStrike" cap="none" normalizeH="0" baseline="0" dirty="0">
                <a:ln>
                  <a:noFill/>
                </a:ln>
                <a:solidFill>
                  <a:schemeClr val="tx1"/>
                </a:solidFill>
                <a:effectLst/>
                <a:ea typeface="Times New Roman" pitchFamily="18" charset="0"/>
                <a:cs typeface="Calibri" pitchFamily="34" charset="0"/>
              </a:rPr>
              <a:t>sin d</a:t>
            </a:r>
            <a:r>
              <a:rPr kumimoji="0" lang="ro-RO" sz="2000" b="1" i="1" u="none" strike="noStrike" cap="none" normalizeH="0" baseline="-30000" dirty="0">
                <a:ln>
                  <a:noFill/>
                </a:ln>
                <a:solidFill>
                  <a:schemeClr val="tx1"/>
                </a:solidFill>
                <a:effectLst/>
                <a:ea typeface="Times New Roman" pitchFamily="18" charset="0"/>
                <a:cs typeface="Calibri" pitchFamily="34" charset="0"/>
              </a:rPr>
              <a:t>1,2</a:t>
            </a:r>
            <a:r>
              <a:rPr kumimoji="0" lang="ro-RO" sz="2000" b="1" i="1" u="none" strike="noStrike" cap="none" normalizeH="0" baseline="0" dirty="0">
                <a:ln>
                  <a:noFill/>
                </a:ln>
                <a:solidFill>
                  <a:schemeClr val="tx1"/>
                </a:solidFill>
                <a:effectLst/>
                <a:ea typeface="Times New Roman" pitchFamily="18" charset="0"/>
                <a:cs typeface="Calibri" pitchFamily="34" charset="0"/>
              </a:rPr>
              <a:t>= F</a:t>
            </a:r>
            <a:r>
              <a:rPr kumimoji="0" lang="ro-RO" sz="2000" b="1" i="1" u="none" strike="noStrike" cap="none" normalizeH="0" baseline="-30000" dirty="0">
                <a:ln>
                  <a:noFill/>
                </a:ln>
                <a:solidFill>
                  <a:schemeClr val="tx1"/>
                </a:solidFill>
                <a:effectLst/>
                <a:ea typeface="Times New Roman" pitchFamily="18" charset="0"/>
                <a:cs typeface="Calibri" pitchFamily="34" charset="0"/>
              </a:rPr>
              <a:t>t1,2 </a:t>
            </a:r>
            <a:r>
              <a:rPr kumimoji="0" lang="ro-RO" sz="2000" b="1" i="1" u="none" strike="noStrike" cap="none" normalizeH="0" baseline="30000" dirty="0">
                <a:ln>
                  <a:noFill/>
                </a:ln>
                <a:solidFill>
                  <a:schemeClr val="tx1"/>
                </a:solidFill>
                <a:effectLst/>
                <a:ea typeface="Times New Roman" pitchFamily="18" charset="0"/>
                <a:cs typeface="Calibri" pitchFamily="34" charset="0"/>
              </a:rPr>
              <a:t>.</a:t>
            </a:r>
            <a:r>
              <a:rPr kumimoji="0" lang="ro-RO" sz="2000" b="1" i="1" u="none" strike="noStrike" cap="none" normalizeH="0" baseline="0" dirty="0">
                <a:ln>
                  <a:noFill/>
                </a:ln>
                <a:solidFill>
                  <a:schemeClr val="tx1"/>
                </a:solidFill>
                <a:effectLst/>
                <a:ea typeface="Times New Roman" pitchFamily="18" charset="0"/>
                <a:cs typeface="Calibri" pitchFamily="34" charset="0"/>
              </a:rPr>
              <a:t> tan a</a:t>
            </a:r>
            <a:r>
              <a:rPr kumimoji="0" lang="ro-RO" sz="2000" b="1" i="1" u="none" strike="noStrike" cap="none" normalizeH="0" baseline="-30000" dirty="0">
                <a:ln>
                  <a:noFill/>
                </a:ln>
                <a:solidFill>
                  <a:schemeClr val="tx1"/>
                </a:solidFill>
                <a:effectLst/>
                <a:ea typeface="Times New Roman" pitchFamily="18" charset="0"/>
                <a:cs typeface="Calibri" pitchFamily="34" charset="0"/>
              </a:rPr>
              <a:t>w</a:t>
            </a:r>
            <a:r>
              <a:rPr kumimoji="0" lang="ro-RO" sz="2000" b="1" i="1" u="none" strike="noStrike" cap="none" normalizeH="0" baseline="30000" dirty="0">
                <a:ln>
                  <a:noFill/>
                </a:ln>
                <a:solidFill>
                  <a:schemeClr val="tx1"/>
                </a:solidFill>
                <a:effectLst/>
                <a:ea typeface="Times New Roman" pitchFamily="18" charset="0"/>
                <a:cs typeface="Calibri" pitchFamily="34" charset="0"/>
              </a:rPr>
              <a:t>. </a:t>
            </a:r>
            <a:r>
              <a:rPr kumimoji="0" lang="ro-RO" sz="2000" b="1" i="1" u="none" strike="noStrike" cap="none" normalizeH="0" baseline="0" dirty="0">
                <a:ln>
                  <a:noFill/>
                </a:ln>
                <a:solidFill>
                  <a:schemeClr val="tx1"/>
                </a:solidFill>
                <a:effectLst/>
                <a:ea typeface="Times New Roman" pitchFamily="18" charset="0"/>
                <a:cs typeface="Calibri" pitchFamily="34" charset="0"/>
              </a:rPr>
              <a:t>sind</a:t>
            </a:r>
            <a:r>
              <a:rPr kumimoji="0" lang="ro-RO" sz="2000" b="1" i="1" u="none" strike="noStrike" cap="none" normalizeH="0" baseline="-30000" dirty="0">
                <a:ln>
                  <a:noFill/>
                </a:ln>
                <a:solidFill>
                  <a:schemeClr val="tx1"/>
                </a:solidFill>
                <a:effectLst/>
                <a:ea typeface="Times New Roman" pitchFamily="18" charset="0"/>
                <a:cs typeface="Calibri" pitchFamily="34" charset="0"/>
              </a:rPr>
              <a:t>1,2 </a:t>
            </a:r>
            <a:r>
              <a:rPr kumimoji="0" lang="ro-RO" sz="2000" b="1" i="1" u="none" strike="noStrike" cap="none" normalizeH="0" baseline="0" dirty="0">
                <a:ln>
                  <a:noFill/>
                </a:ln>
                <a:solidFill>
                  <a:schemeClr val="tx1"/>
                </a:solidFill>
                <a:effectLst/>
                <a:ea typeface="Times New Roman" pitchFamily="18" charset="0"/>
                <a:cs typeface="Calibri" pitchFamily="34" charset="0"/>
              </a:rPr>
              <a:t>; </a:t>
            </a:r>
            <a:r>
              <a:rPr kumimoji="0" lang="ro-RO" sz="2000" b="1" i="0" u="none" strike="noStrike" cap="none" normalizeH="0" baseline="0" dirty="0">
                <a:ln>
                  <a:noFill/>
                </a:ln>
                <a:solidFill>
                  <a:schemeClr val="tx1"/>
                </a:solidFill>
                <a:effectLst/>
                <a:ea typeface="Times New Roman" pitchFamily="18" charset="0"/>
                <a:cs typeface="Calibri" pitchFamily="34" charset="0"/>
              </a:rPr>
              <a:t> </a:t>
            </a:r>
            <a:endParaRPr kumimoji="0" lang="ro-RO" sz="2000" b="1" i="0" u="none" strike="noStrike" cap="none" normalizeH="0" baseline="0" dirty="0">
              <a:ln>
                <a:noFill/>
              </a:ln>
              <a:solidFill>
                <a:schemeClr val="tx1"/>
              </a:solidFill>
              <a:effectLst/>
              <a:cs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50">
            <a:extLst>
              <a:ext uri="{FF2B5EF4-FFF2-40B4-BE49-F238E27FC236}">
                <a16:creationId xmlns:a16="http://schemas.microsoft.com/office/drawing/2014/main" xmlns="" id="{AC07668A-A338-4DED-AFDB-EEBA72D4AF06}"/>
              </a:ext>
            </a:extLst>
          </p:cNvPr>
          <p:cNvPicPr>
            <a:picLocks noChangeAspect="1" noChangeArrowheads="1"/>
          </p:cNvPicPr>
          <p:nvPr/>
        </p:nvPicPr>
        <p:blipFill>
          <a:blip r:embed="rId2" cstate="print"/>
          <a:srcRect/>
          <a:stretch>
            <a:fillRect/>
          </a:stretch>
        </p:blipFill>
        <p:spPr bwMode="auto">
          <a:xfrm>
            <a:off x="-61547" y="304800"/>
            <a:ext cx="9205548" cy="5562600"/>
          </a:xfrm>
          <a:prstGeom prst="rect">
            <a:avLst/>
          </a:prstGeom>
          <a:noFill/>
          <a:ln w="9525">
            <a:noFill/>
            <a:miter lim="800000"/>
            <a:headEnd/>
            <a:tailEnd/>
          </a:ln>
        </p:spPr>
      </p:pic>
    </p:spTree>
    <p:extLst>
      <p:ext uri="{BB962C8B-B14F-4D97-AF65-F5344CB8AC3E}">
        <p14:creationId xmlns:p14="http://schemas.microsoft.com/office/powerpoint/2010/main" val="164217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04801" y="208003"/>
            <a:ext cx="8534400" cy="923330"/>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ea typeface="Times New Roman" pitchFamily="18" charset="0"/>
                <a:cs typeface="Arial" pitchFamily="34" charset="0"/>
              </a:rPr>
              <a:t>R</a:t>
            </a:r>
            <a:r>
              <a:rPr kumimoji="0" lang="ro-RO" b="0" i="0" u="none" strike="noStrike" cap="none" normalizeH="0" baseline="0" dirty="0">
                <a:ln>
                  <a:noFill/>
                </a:ln>
                <a:solidFill>
                  <a:schemeClr val="tx1"/>
                </a:solidFill>
                <a:effectLst/>
                <a:ea typeface="Times New Roman" pitchFamily="18" charset="0"/>
                <a:cs typeface="Arial" pitchFamily="34" charset="0"/>
              </a:rPr>
              <a:t>oata dinţată are o anumită lăţime, deci dantura este spaţială,</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ro-RO" b="0" i="0" u="none" strike="noStrike" cap="none" normalizeH="0" baseline="0" dirty="0">
                <a:ln>
                  <a:noFill/>
                </a:ln>
                <a:solidFill>
                  <a:schemeClr val="tx1"/>
                </a:solidFill>
                <a:effectLst/>
                <a:ea typeface="Times New Roman" pitchFamily="18" charset="0"/>
                <a:cs typeface="Arial" pitchFamily="34" charset="0"/>
              </a:rPr>
              <a:t>Suprafeţele profilate ale danturii se numesc flancuri. Forma danturii poate fi dreaptă, înclinată sau curbă</a:t>
            </a:r>
            <a:r>
              <a:rPr kumimoji="0" lang="en-US" b="0" i="0" u="none" strike="noStrike" cap="none" normalizeH="0" baseline="0" dirty="0">
                <a:ln>
                  <a:noFill/>
                </a:ln>
                <a:solidFill>
                  <a:schemeClr val="tx1"/>
                </a:solidFill>
                <a:effectLst/>
                <a:ea typeface="Times New Roman" pitchFamily="18" charset="0"/>
                <a:cs typeface="Arial" pitchFamily="34" charset="0"/>
              </a:rPr>
              <a:t>,</a:t>
            </a:r>
            <a:r>
              <a:rPr kumimoji="0" lang="ro-RO" b="0" i="0" u="none" strike="noStrike" cap="none" normalizeH="0" baseline="0" dirty="0">
                <a:ln>
                  <a:noFill/>
                </a:ln>
                <a:solidFill>
                  <a:schemeClr val="tx1"/>
                </a:solidFill>
                <a:effectLst/>
                <a:ea typeface="Times New Roman" pitchFamily="18" charset="0"/>
                <a:cs typeface="Arial" pitchFamily="34" charset="0"/>
              </a:rPr>
              <a:t>  având secţiunea în plan axial sau normal la profil, constantă.</a:t>
            </a:r>
            <a:endParaRPr kumimoji="0" lang="ro-RO" b="0" i="0" u="none" strike="noStrike" cap="none" normalizeH="0" baseline="0" dirty="0">
              <a:ln>
                <a:noFill/>
              </a:ln>
              <a:solidFill>
                <a:schemeClr val="tx1"/>
              </a:solidFill>
              <a:effectLst/>
              <a:cs typeface="Arial" pitchFamily="34" charset="0"/>
            </a:endParaRPr>
          </a:p>
        </p:txBody>
      </p:sp>
      <p:sp>
        <p:nvSpPr>
          <p:cNvPr id="4" name="Rectangle 3"/>
          <p:cNvSpPr/>
          <p:nvPr/>
        </p:nvSpPr>
        <p:spPr>
          <a:xfrm>
            <a:off x="228600" y="4191000"/>
            <a:ext cx="3810000" cy="1477328"/>
          </a:xfrm>
          <a:prstGeom prst="rect">
            <a:avLst/>
          </a:prstGeom>
        </p:spPr>
        <p:txBody>
          <a:bodyPr wrap="square">
            <a:spAutoFit/>
          </a:bodyPr>
          <a:lstStyle/>
          <a:p>
            <a:r>
              <a:rPr lang="ro-RO" dirty="0"/>
              <a:t>Pentru ca angrenajul ca funcţioneze, trebuie să fie respectate </a:t>
            </a:r>
            <a:r>
              <a:rPr lang="en-US" dirty="0" err="1"/>
              <a:t>urm</a:t>
            </a:r>
            <a:r>
              <a:rPr lang="ro-RO" dirty="0"/>
              <a:t>ătoarea condiţie:    </a:t>
            </a:r>
            <a:r>
              <a:rPr lang="ro-RO" b="1" i="1" dirty="0"/>
              <a:t>normala comună în punctul de contact taie linia</a:t>
            </a:r>
            <a:r>
              <a:rPr lang="en-US" b="1" i="1" dirty="0"/>
              <a:t> </a:t>
            </a:r>
            <a:r>
              <a:rPr lang="ro-RO" b="1" i="1" dirty="0"/>
              <a:t>centrelor în punctul C, polul angrenării.</a:t>
            </a:r>
            <a:endParaRPr lang="en-US" b="1" i="1" dirty="0"/>
          </a:p>
        </p:txBody>
      </p:sp>
      <p:sp>
        <p:nvSpPr>
          <p:cNvPr id="5" name="Rectangle 4"/>
          <p:cNvSpPr/>
          <p:nvPr/>
        </p:nvSpPr>
        <p:spPr>
          <a:xfrm>
            <a:off x="381000" y="3352800"/>
            <a:ext cx="3322833" cy="369332"/>
          </a:xfrm>
          <a:prstGeom prst="rect">
            <a:avLst/>
          </a:prstGeom>
          <a:solidFill>
            <a:srgbClr val="FFC000"/>
          </a:solidFill>
        </p:spPr>
        <p:txBody>
          <a:bodyPr wrap="none">
            <a:spAutoFit/>
          </a:bodyPr>
          <a:lstStyle/>
          <a:p>
            <a:r>
              <a:rPr lang="en-US" b="1" dirty="0"/>
              <a:t>L</a:t>
            </a:r>
            <a:r>
              <a:rPr lang="ro-RO" b="1" dirty="0"/>
              <a:t>egea fundamenrală a angrenării</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228600" y="1219200"/>
            <a:ext cx="6291701" cy="1447800"/>
          </a:xfrm>
          <a:prstGeom prst="rect">
            <a:avLst/>
          </a:prstGeom>
          <a:noFill/>
          <a:ln w="9525">
            <a:noFill/>
            <a:miter lim="800000"/>
            <a:headEnd/>
            <a:tailEnd/>
          </a:ln>
        </p:spPr>
      </p:pic>
      <p:pic>
        <p:nvPicPr>
          <p:cNvPr id="8" name="Picture 22"/>
          <p:cNvPicPr>
            <a:picLocks noChangeAspect="1" noChangeArrowheads="1"/>
          </p:cNvPicPr>
          <p:nvPr/>
        </p:nvPicPr>
        <p:blipFill>
          <a:blip r:embed="rId3" cstate="print"/>
          <a:srcRect/>
          <a:stretch>
            <a:fillRect/>
          </a:stretch>
        </p:blipFill>
        <p:spPr bwMode="auto">
          <a:xfrm>
            <a:off x="5181600" y="2637706"/>
            <a:ext cx="3581400" cy="422029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2926080" y="121920"/>
            <a:ext cx="2800767" cy="338554"/>
          </a:xfrm>
          <a:prstGeom prst="rect">
            <a:avLst/>
          </a:prstGeom>
          <a:solidFill>
            <a:srgbClr val="FF99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Solicitările danturii</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conice</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167640" y="441960"/>
            <a:ext cx="8839200" cy="1477328"/>
          </a:xfrm>
          <a:prstGeom prst="rect">
            <a:avLst/>
          </a:prstGeom>
        </p:spPr>
        <p:txBody>
          <a:bodyPr wrap="square">
            <a:spAutoFit/>
          </a:bodyPr>
          <a:lstStyle/>
          <a:p>
            <a:pPr algn="just"/>
            <a:r>
              <a:rPr lang="en-US" dirty="0"/>
              <a:t>	</a:t>
            </a:r>
            <a:r>
              <a:rPr lang="ro-RO" dirty="0"/>
              <a:t>Se admit ipotezele simplificatoare de calcul ISO considerându-se angrenajul cilindric înlocuitor pe conul suplimentar mediu şi că între tensiunile hertziene din punctul de început al angrenării singulare şi polul angrenării nu sunt diferenţe mari iar calculul în polul angrenarii este acoperitor pentru tensiunea de contact. În aceste condiţii</a:t>
            </a:r>
            <a:r>
              <a:rPr lang="ro-RO" b="1" dirty="0"/>
              <a:t> tensiunea de contact</a:t>
            </a:r>
            <a:r>
              <a:rPr lang="ro-RO" dirty="0"/>
              <a:t> ia forma :</a:t>
            </a:r>
            <a:endParaRPr lang="en-US" dirty="0"/>
          </a:p>
        </p:txBody>
      </p:sp>
      <p:sp>
        <p:nvSpPr>
          <p:cNvPr id="77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6" name="Object 2"/>
          <p:cNvGraphicFramePr>
            <a:graphicFrameLocks noChangeAspect="1"/>
          </p:cNvGraphicFramePr>
          <p:nvPr/>
        </p:nvGraphicFramePr>
        <p:xfrm>
          <a:off x="685800" y="1676400"/>
          <a:ext cx="6305550" cy="990600"/>
        </p:xfrm>
        <a:graphic>
          <a:graphicData uri="http://schemas.openxmlformats.org/presentationml/2006/ole">
            <mc:AlternateContent xmlns:mc="http://schemas.openxmlformats.org/markup-compatibility/2006">
              <mc:Choice xmlns:v="urn:schemas-microsoft-com:vml" Requires="v">
                <p:oleObj spid="_x0000_s77843" name="Equation" r:id="rId3" imgW="3149600" imgH="495300" progId="Equation.3">
                  <p:embed/>
                </p:oleObj>
              </mc:Choice>
              <mc:Fallback>
                <p:oleObj name="Equation" r:id="rId3" imgW="31496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63055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7467600" y="2057400"/>
            <a:ext cx="780983" cy="369332"/>
          </a:xfrm>
          <a:prstGeom prst="rect">
            <a:avLst/>
          </a:prstGeom>
        </p:spPr>
        <p:txBody>
          <a:bodyPr wrap="none">
            <a:spAutoFit/>
          </a:bodyPr>
          <a:lstStyle/>
          <a:p>
            <a:r>
              <a:rPr lang="ro-RO" dirty="0"/>
              <a:t>unde: </a:t>
            </a:r>
            <a:endParaRPr lang="en-US" dirty="0"/>
          </a:p>
        </p:txBody>
      </p:sp>
      <p:sp>
        <p:nvSpPr>
          <p:cNvPr id="7" name="Rectangle 6"/>
          <p:cNvSpPr/>
          <p:nvPr/>
        </p:nvSpPr>
        <p:spPr>
          <a:xfrm>
            <a:off x="228600" y="2438400"/>
            <a:ext cx="8686800" cy="2585323"/>
          </a:xfrm>
          <a:prstGeom prst="rect">
            <a:avLst/>
          </a:prstGeom>
        </p:spPr>
        <p:txBody>
          <a:bodyPr wrap="square">
            <a:spAutoFit/>
          </a:bodyPr>
          <a:lstStyle/>
          <a:p>
            <a:r>
              <a:rPr lang="ro-RO" i="1" dirty="0"/>
              <a:t>Z</a:t>
            </a:r>
            <a:r>
              <a:rPr lang="ro-RO" i="1" baseline="-25000" dirty="0"/>
              <a:t>E</a:t>
            </a:r>
            <a:r>
              <a:rPr lang="ro-RO" baseline="-25000" dirty="0"/>
              <a:t> </a:t>
            </a:r>
            <a:r>
              <a:rPr lang="ro-RO" dirty="0"/>
              <a:t>– factorul de material ;</a:t>
            </a:r>
            <a:endParaRPr lang="en-US" dirty="0"/>
          </a:p>
          <a:p>
            <a:r>
              <a:rPr lang="ro-RO" i="1" dirty="0"/>
              <a:t>Z</a:t>
            </a:r>
            <a:r>
              <a:rPr lang="ro-RO" i="1" baseline="-25000" dirty="0"/>
              <a:t>HV</a:t>
            </a:r>
            <a:r>
              <a:rPr lang="ro-RO" dirty="0"/>
              <a:t>-  factorul punctului de rostogolire pentru angrenajul înlocuitor; în csazul angrenajelor zero sau nedeplasate </a:t>
            </a:r>
            <a:r>
              <a:rPr lang="ro-RO" i="1" dirty="0"/>
              <a:t>Z</a:t>
            </a:r>
            <a:r>
              <a:rPr lang="ro-RO" i="1" baseline="-25000" dirty="0"/>
              <a:t>HV</a:t>
            </a:r>
            <a:r>
              <a:rPr lang="ro-RO" dirty="0"/>
              <a:t>=1.77;</a:t>
            </a:r>
            <a:endParaRPr lang="en-US" dirty="0"/>
          </a:p>
          <a:p>
            <a:r>
              <a:rPr lang="ro-RO" i="1" dirty="0"/>
              <a:t>K</a:t>
            </a:r>
            <a:r>
              <a:rPr lang="ro-RO" i="1" baseline="-25000" dirty="0"/>
              <a:t>A</a:t>
            </a:r>
            <a:r>
              <a:rPr lang="ro-RO" i="1" dirty="0"/>
              <a:t> </a:t>
            </a:r>
            <a:r>
              <a:rPr lang="ro-RO" dirty="0"/>
              <a:t>– coeficientul sarcinii dinamice externe</a:t>
            </a:r>
            <a:r>
              <a:rPr lang="en-US" dirty="0"/>
              <a:t>;</a:t>
            </a:r>
          </a:p>
          <a:p>
            <a:r>
              <a:rPr lang="ro-RO" i="1" dirty="0"/>
              <a:t>K</a:t>
            </a:r>
            <a:r>
              <a:rPr lang="ro-RO" i="1" baseline="-25000" dirty="0"/>
              <a:t>V</a:t>
            </a:r>
            <a:r>
              <a:rPr lang="ro-RO" baseline="-25000" dirty="0"/>
              <a:t> </a:t>
            </a:r>
            <a:r>
              <a:rPr lang="ro-RO" dirty="0"/>
              <a:t>– coeficientul sarcinii dinamice interne</a:t>
            </a:r>
            <a:r>
              <a:rPr lang="en-US" dirty="0"/>
              <a:t>, initial se consider</a:t>
            </a:r>
            <a:r>
              <a:rPr lang="ro-RO" dirty="0"/>
              <a:t>ă</a:t>
            </a:r>
            <a:r>
              <a:rPr lang="ro-RO" i="1" dirty="0"/>
              <a:t>  K</a:t>
            </a:r>
            <a:r>
              <a:rPr lang="ro-RO" i="1" baseline="-25000" dirty="0"/>
              <a:t>V</a:t>
            </a:r>
            <a:r>
              <a:rPr lang="ro-RO" dirty="0"/>
              <a:t>= 1,15 p</a:t>
            </a:r>
            <a:r>
              <a:rPr lang="en-US" dirty="0"/>
              <a:t>t.</a:t>
            </a:r>
            <a:r>
              <a:rPr lang="ro-RO" dirty="0"/>
              <a:t> dantură dreaptă, </a:t>
            </a:r>
            <a:r>
              <a:rPr lang="ro-RO" i="1" dirty="0"/>
              <a:t>K</a:t>
            </a:r>
            <a:r>
              <a:rPr lang="ro-RO" i="1" baseline="-25000" dirty="0"/>
              <a:t>V</a:t>
            </a:r>
            <a:r>
              <a:rPr lang="ro-RO" dirty="0"/>
              <a:t>= 1,10 p</a:t>
            </a:r>
            <a:r>
              <a:rPr lang="en-US" dirty="0"/>
              <a:t>t.</a:t>
            </a:r>
            <a:r>
              <a:rPr lang="ro-RO" dirty="0"/>
              <a:t> dantură înclinată;</a:t>
            </a:r>
            <a:endParaRPr lang="en-US" dirty="0"/>
          </a:p>
          <a:p>
            <a:r>
              <a:rPr lang="ro-RO" i="1" dirty="0"/>
              <a:t>K</a:t>
            </a:r>
            <a:r>
              <a:rPr lang="ro-RO" i="1" baseline="-25000" dirty="0"/>
              <a:t>H</a:t>
            </a:r>
            <a:r>
              <a:rPr lang="el-GR" i="1" baseline="-25000" dirty="0"/>
              <a:t>β</a:t>
            </a:r>
            <a:r>
              <a:rPr lang="ro-RO" i="1" dirty="0"/>
              <a:t> </a:t>
            </a:r>
            <a:r>
              <a:rPr lang="ro-RO" dirty="0"/>
              <a:t>- coeficientul de repartiţie longitudinală a sarcinii,   </a:t>
            </a:r>
            <a:r>
              <a:rPr lang="ro-RO" i="1" dirty="0"/>
              <a:t>K</a:t>
            </a:r>
            <a:r>
              <a:rPr lang="ro-RO" i="1" baseline="-25000" dirty="0"/>
              <a:t>H</a:t>
            </a:r>
            <a:r>
              <a:rPr lang="el-GR" i="1" baseline="-25000" dirty="0"/>
              <a:t>β</a:t>
            </a:r>
            <a:r>
              <a:rPr lang="ro-RO" dirty="0"/>
              <a:t>=1,15 pentru predimensionare;</a:t>
            </a:r>
            <a:endParaRPr lang="en-US" dirty="0"/>
          </a:p>
          <a:p>
            <a:r>
              <a:rPr lang="ro-RO" i="1" dirty="0"/>
              <a:t>b  </a:t>
            </a:r>
            <a:r>
              <a:rPr lang="ro-RO" dirty="0"/>
              <a:t>- lăţimea danturii;</a:t>
            </a:r>
            <a:endParaRPr lang="en-US" dirty="0"/>
          </a:p>
          <a:p>
            <a:r>
              <a:rPr lang="ro-RO" i="1" dirty="0"/>
              <a:t>u</a:t>
            </a:r>
            <a:r>
              <a:rPr lang="ro-RO" i="1" baseline="-25000" dirty="0"/>
              <a:t>V</a:t>
            </a:r>
            <a:r>
              <a:rPr lang="ro-RO" i="1" dirty="0"/>
              <a:t> </a:t>
            </a:r>
            <a:r>
              <a:rPr lang="ro-RO" dirty="0"/>
              <a:t>- raportul numerelor de dinţi ai angrenajului cilindric înlocuitor;</a:t>
            </a:r>
            <a:endParaRPr lang="en-US" dirty="0"/>
          </a:p>
        </p:txBody>
      </p:sp>
      <p:sp>
        <p:nvSpPr>
          <p:cNvPr id="8" name="Rectangle 7"/>
          <p:cNvSpPr/>
          <p:nvPr/>
        </p:nvSpPr>
        <p:spPr>
          <a:xfrm>
            <a:off x="228600" y="5029200"/>
            <a:ext cx="8915400" cy="646331"/>
          </a:xfrm>
          <a:prstGeom prst="rect">
            <a:avLst/>
          </a:prstGeom>
        </p:spPr>
        <p:txBody>
          <a:bodyPr wrap="square">
            <a:spAutoFit/>
          </a:bodyPr>
          <a:lstStyle/>
          <a:p>
            <a:r>
              <a:rPr lang="ro-RO" b="1" i="1" dirty="0"/>
              <a:t>Pentru angrenajul conic ortogonal cu dinţi drepţi, după înlocuirea elementeor angrenajului înlocuitor se obţine: </a:t>
            </a:r>
            <a:endParaRPr lang="en-US" b="1" i="1" dirty="0"/>
          </a:p>
        </p:txBody>
      </p:sp>
      <p:sp>
        <p:nvSpPr>
          <p:cNvPr id="778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8" name="Object 4"/>
          <p:cNvGraphicFramePr>
            <a:graphicFrameLocks noChangeAspect="1"/>
          </p:cNvGraphicFramePr>
          <p:nvPr/>
        </p:nvGraphicFramePr>
        <p:xfrm>
          <a:off x="2133601" y="5486400"/>
          <a:ext cx="6629400" cy="1130190"/>
        </p:xfrm>
        <a:graphic>
          <a:graphicData uri="http://schemas.openxmlformats.org/presentationml/2006/ole">
            <mc:AlternateContent xmlns:mc="http://schemas.openxmlformats.org/markup-compatibility/2006">
              <mc:Choice xmlns:v="urn:schemas-microsoft-com:vml" Requires="v">
                <p:oleObj spid="_x0000_s77844" name="Equation" r:id="rId5" imgW="3187440" imgH="545760" progId="Equation.3">
                  <p:embed/>
                </p:oleObj>
              </mc:Choice>
              <mc:Fallback>
                <p:oleObj name="Equation" r:id="rId5" imgW="3187440" imgH="5457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1" y="5486400"/>
                        <a:ext cx="6629400" cy="1130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533400" y="0"/>
          <a:ext cx="6812547" cy="1066800"/>
        </p:xfrm>
        <a:graphic>
          <a:graphicData uri="http://schemas.openxmlformats.org/presentationml/2006/ole">
            <mc:AlternateContent xmlns:mc="http://schemas.openxmlformats.org/markup-compatibility/2006">
              <mc:Choice xmlns:v="urn:schemas-microsoft-com:vml" Requires="v">
                <p:oleObj spid="_x0000_s78866" name="Equation" r:id="rId3" imgW="3467100" imgH="546100" progId="Equation.3">
                  <p:embed/>
                </p:oleObj>
              </mc:Choice>
              <mc:Fallback>
                <p:oleObj name="Equation" r:id="rId3" imgW="3467100" imgH="546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6812547" cy="1066800"/>
                      </a:xfrm>
                      <a:prstGeom prst="rect">
                        <a:avLst/>
                      </a:prstGeom>
                      <a:solidFill>
                        <a:srgbClr val="CCFFFF"/>
                      </a:solidFill>
                    </p:spPr>
                  </p:pic>
                </p:oleObj>
              </mc:Fallback>
            </mc:AlternateContent>
          </a:graphicData>
        </a:graphic>
      </p:graphicFrame>
      <p:sp>
        <p:nvSpPr>
          <p:cNvPr id="3" name="Rectangle 2"/>
          <p:cNvSpPr/>
          <p:nvPr/>
        </p:nvSpPr>
        <p:spPr>
          <a:xfrm>
            <a:off x="381000" y="990600"/>
            <a:ext cx="8534400" cy="923330"/>
          </a:xfrm>
          <a:prstGeom prst="rect">
            <a:avLst/>
          </a:prstGeom>
        </p:spPr>
        <p:txBody>
          <a:bodyPr wrap="square">
            <a:spAutoFit/>
          </a:bodyPr>
          <a:lstStyle/>
          <a:p>
            <a:r>
              <a:rPr lang="ro-RO" i="1" dirty="0"/>
              <a:t>u</a:t>
            </a:r>
            <a:r>
              <a:rPr lang="ro-RO" dirty="0"/>
              <a:t> – raportul numerelor de dinţi ai angrenajuli conic;</a:t>
            </a:r>
            <a:endParaRPr lang="en-US" dirty="0"/>
          </a:p>
          <a:p>
            <a:r>
              <a:rPr lang="ro-RO" i="1" dirty="0"/>
              <a:t>d</a:t>
            </a:r>
            <a:r>
              <a:rPr lang="ro-RO" i="1" baseline="-25000" dirty="0"/>
              <a:t>m1</a:t>
            </a:r>
            <a:r>
              <a:rPr lang="ro-RO" dirty="0"/>
              <a:t> – diametrul de divizare al pinionului  pe conul suplimentar mediu;</a:t>
            </a:r>
            <a:endParaRPr lang="en-US" dirty="0"/>
          </a:p>
          <a:p>
            <a:r>
              <a:rPr lang="pt-BR" i="1" dirty="0"/>
              <a:t>σ</a:t>
            </a:r>
            <a:r>
              <a:rPr lang="pt-BR" i="1" baseline="-25000" dirty="0"/>
              <a:t>HP</a:t>
            </a:r>
            <a:r>
              <a:rPr lang="pt-BR" baseline="-25000" dirty="0"/>
              <a:t> </a:t>
            </a:r>
            <a:r>
              <a:rPr lang="pt-BR" dirty="0"/>
              <a:t>- </a:t>
            </a:r>
            <a:r>
              <a:rPr lang="ro-RO" b="1" dirty="0"/>
              <a:t>tensiunea de contact admisibilă</a:t>
            </a:r>
            <a:r>
              <a:rPr lang="ro-RO" dirty="0"/>
              <a:t>, depinde de materialul roţilor dinţate </a:t>
            </a:r>
            <a:endParaRPr lang="en-US" dirty="0"/>
          </a:p>
        </p:txBody>
      </p:sp>
      <p:sp>
        <p:nvSpPr>
          <p:cNvPr id="788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51" name="Object 3"/>
          <p:cNvGraphicFramePr>
            <a:graphicFrameLocks noChangeAspect="1"/>
          </p:cNvGraphicFramePr>
          <p:nvPr/>
        </p:nvGraphicFramePr>
        <p:xfrm>
          <a:off x="304800" y="1828800"/>
          <a:ext cx="3334966" cy="838200"/>
        </p:xfrm>
        <a:graphic>
          <a:graphicData uri="http://schemas.openxmlformats.org/presentationml/2006/ole">
            <mc:AlternateContent xmlns:mc="http://schemas.openxmlformats.org/markup-compatibility/2006">
              <mc:Choice xmlns:v="urn:schemas-microsoft-com:vml" Requires="v">
                <p:oleObj spid="_x0000_s78867" name="Equation" r:id="rId5" imgW="1777229" imgH="444307" progId="Equation.3">
                  <p:embed/>
                </p:oleObj>
              </mc:Choice>
              <mc:Fallback>
                <p:oleObj name="Equation" r:id="rId5" imgW="1777229" imgH="444307"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828800"/>
                        <a:ext cx="333496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8853" name="Picture 1261"/>
          <p:cNvPicPr>
            <a:picLocks noChangeAspect="1" noChangeArrowheads="1"/>
          </p:cNvPicPr>
          <p:nvPr/>
        </p:nvPicPr>
        <p:blipFill>
          <a:blip r:embed="rId7" cstate="print"/>
          <a:srcRect/>
          <a:stretch>
            <a:fillRect/>
          </a:stretch>
        </p:blipFill>
        <p:spPr bwMode="auto">
          <a:xfrm>
            <a:off x="-1" y="2667000"/>
            <a:ext cx="4390245" cy="4191000"/>
          </a:xfrm>
          <a:prstGeom prst="rect">
            <a:avLst/>
          </a:prstGeom>
          <a:noFill/>
          <a:ln w="9525">
            <a:noFill/>
            <a:miter lim="800000"/>
            <a:headEnd/>
            <a:tailEnd/>
          </a:ln>
        </p:spPr>
      </p:pic>
      <p:sp>
        <p:nvSpPr>
          <p:cNvPr id="8" name="Rectangle 7"/>
          <p:cNvSpPr/>
          <p:nvPr/>
        </p:nvSpPr>
        <p:spPr>
          <a:xfrm>
            <a:off x="4572000" y="2514600"/>
            <a:ext cx="4038600" cy="2862322"/>
          </a:xfrm>
          <a:prstGeom prst="rect">
            <a:avLst/>
          </a:prstGeom>
          <a:solidFill>
            <a:srgbClr val="FFFF99"/>
          </a:solidFill>
        </p:spPr>
        <p:txBody>
          <a:bodyPr wrap="square">
            <a:spAutoFit/>
          </a:bodyPr>
          <a:lstStyle/>
          <a:p>
            <a:r>
              <a:rPr lang="pt-BR" i="1" dirty="0"/>
              <a:t>σ</a:t>
            </a:r>
            <a:r>
              <a:rPr lang="ro-RO" i="1" baseline="-25000" dirty="0"/>
              <a:t>Hlim</a:t>
            </a:r>
            <a:r>
              <a:rPr lang="ro-RO" dirty="0"/>
              <a:t> – </a:t>
            </a:r>
            <a:r>
              <a:rPr lang="ro-RO" b="1" dirty="0"/>
              <a:t>tensiunea limită la solicitarea de contact</a:t>
            </a:r>
            <a:r>
              <a:rPr lang="ro-RO" dirty="0"/>
              <a:t> pentru materialul roţilor </a:t>
            </a:r>
            <a:endParaRPr lang="en-US" dirty="0"/>
          </a:p>
          <a:p>
            <a:r>
              <a:rPr lang="ro-RO" i="1" dirty="0"/>
              <a:t>K</a:t>
            </a:r>
            <a:r>
              <a:rPr lang="ro-RO" i="1" baseline="-25000" dirty="0"/>
              <a:t>HN</a:t>
            </a:r>
            <a:r>
              <a:rPr lang="ro-RO" dirty="0"/>
              <a:t> – coeficientul numărului de cicluri de funcţionare pentru solicitarea hertziană (</a:t>
            </a:r>
            <a:r>
              <a:rPr lang="ro-RO" i="1" dirty="0"/>
              <a:t>N</a:t>
            </a:r>
            <a:r>
              <a:rPr lang="ro-RO" i="1" baseline="-25000" dirty="0"/>
              <a:t>Hred</a:t>
            </a:r>
            <a:r>
              <a:rPr lang="ro-RO" dirty="0"/>
              <a:t>)</a:t>
            </a:r>
          </a:p>
          <a:p>
            <a:r>
              <a:rPr lang="ro-RO" i="1" dirty="0"/>
              <a:t>Z</a:t>
            </a:r>
            <a:r>
              <a:rPr lang="ro-RO" i="1" baseline="-25000" dirty="0"/>
              <a:t>R</a:t>
            </a:r>
            <a:r>
              <a:rPr lang="ro-RO" dirty="0"/>
              <a:t> – coeficientul rugozităţii flancurilor;</a:t>
            </a:r>
          </a:p>
          <a:p>
            <a:r>
              <a:rPr lang="ro-RO" i="1" dirty="0"/>
              <a:t>Z</a:t>
            </a:r>
            <a:r>
              <a:rPr lang="ro-RO" i="1" baseline="-25000" dirty="0"/>
              <a:t>W</a:t>
            </a:r>
            <a:r>
              <a:rPr lang="ro-RO" dirty="0"/>
              <a:t> – coeficientul raportului durităţii flancurilor;</a:t>
            </a:r>
          </a:p>
          <a:p>
            <a:r>
              <a:rPr lang="ro-RO" i="1" dirty="0"/>
              <a:t>S</a:t>
            </a:r>
            <a:r>
              <a:rPr lang="ro-RO" i="1" baseline="-25000" dirty="0"/>
              <a:t>H </a:t>
            </a:r>
            <a:r>
              <a:rPr lang="ro-RO" dirty="0"/>
              <a:t> - factorul de siguranţă în raport cu distrugerea prin oboseală a flancurilor</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2451184" cy="369332"/>
          </a:xfrm>
          <a:prstGeom prst="rect">
            <a:avLst/>
          </a:prstGeom>
        </p:spPr>
        <p:txBody>
          <a:bodyPr wrap="none">
            <a:spAutoFit/>
          </a:bodyPr>
          <a:lstStyle/>
          <a:p>
            <a:r>
              <a:rPr lang="ro-RO" b="1" dirty="0"/>
              <a:t>Solicitarea la încovoiere</a:t>
            </a:r>
            <a:endParaRPr lang="en-US" dirty="0"/>
          </a:p>
        </p:txBody>
      </p:sp>
      <p:sp>
        <p:nvSpPr>
          <p:cNvPr id="79874" name="Rectangle 2"/>
          <p:cNvSpPr>
            <a:spLocks noChangeArrowheads="1"/>
          </p:cNvSpPr>
          <p:nvPr/>
        </p:nvSpPr>
        <p:spPr bwMode="auto">
          <a:xfrm>
            <a:off x="304800" y="457200"/>
            <a:ext cx="853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Se admit ipotezele simplificatoare de calcul ISO considerându-se angrenajul cilindric înlocuitor pe conul suplimentar mediu. Folosind elmentele angrenajului de înlocuire (</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m</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m</a:t>
            </a:r>
            <a:r>
              <a:rPr kumimoji="0" lang="ro-RO"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d</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mv1,2</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ro-RO" sz="1600" i="1" dirty="0">
                <a:latin typeface="Arial" pitchFamily="34" charset="0"/>
                <a:ea typeface="Times New Roman" pitchFamily="18" charset="0"/>
                <a:cs typeface="Arial" pitchFamily="34" charset="0"/>
              </a:rPr>
              <a:t>F</a:t>
            </a:r>
            <a:r>
              <a:rPr lang="ro-RO" sz="1600" i="1" baseline="-30000" dirty="0">
                <a:latin typeface="Arial" pitchFamily="34" charset="0"/>
                <a:ea typeface="Times New Roman" pitchFamily="18" charset="0"/>
                <a:cs typeface="Arial" pitchFamily="34" charset="0"/>
              </a:rPr>
              <a:t>tm</a:t>
            </a:r>
            <a:r>
              <a:rPr lang="ro-RO" sz="1600" dirty="0">
                <a:latin typeface="Arial" pitchFamily="34" charset="0"/>
                <a:ea typeface="Times New Roman" pitchFamily="18" charset="0"/>
                <a:cs typeface="Arial" pitchFamily="34" charset="0"/>
              </a:rPr>
              <a:t>) </a:t>
            </a:r>
            <a:r>
              <a:rPr lang="ro-RO" sz="1600" b="1" dirty="0">
                <a:latin typeface="Arial" pitchFamily="34" charset="0"/>
                <a:ea typeface="Times New Roman" pitchFamily="18" charset="0"/>
                <a:cs typeface="Arial" pitchFamily="34" charset="0"/>
              </a:rPr>
              <a:t>tensiunea datorată solicitării de încovoiere</a:t>
            </a:r>
            <a:r>
              <a:rPr lang="ro-RO" sz="1600" dirty="0">
                <a:latin typeface="Arial" pitchFamily="34" charset="0"/>
                <a:ea typeface="Times New Roman" pitchFamily="18" charset="0"/>
                <a:cs typeface="Arial" pitchFamily="34" charset="0"/>
              </a:rPr>
              <a:t> va fi:</a:t>
            </a:r>
            <a:endParaRPr lang="ro-RO" sz="24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9876" name="Object 4"/>
          <p:cNvGraphicFramePr>
            <a:graphicFrameLocks noChangeAspect="1"/>
          </p:cNvGraphicFramePr>
          <p:nvPr/>
        </p:nvGraphicFramePr>
        <p:xfrm>
          <a:off x="533400" y="1447800"/>
          <a:ext cx="3816350" cy="766762"/>
        </p:xfrm>
        <a:graphic>
          <a:graphicData uri="http://schemas.openxmlformats.org/presentationml/2006/ole">
            <mc:AlternateContent xmlns:mc="http://schemas.openxmlformats.org/markup-compatibility/2006">
              <mc:Choice xmlns:v="urn:schemas-microsoft-com:vml" Requires="v">
                <p:oleObj spid="_x0000_s79893" name="Equation" r:id="rId3" imgW="2158920" imgH="431640" progId="Equation.3">
                  <p:embed/>
                </p:oleObj>
              </mc:Choice>
              <mc:Fallback>
                <p:oleObj name="Equation" r:id="rId3" imgW="215892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3816350"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28600" y="2286000"/>
            <a:ext cx="5486400" cy="646331"/>
          </a:xfrm>
          <a:prstGeom prst="rect">
            <a:avLst/>
          </a:prstGeom>
          <a:solidFill>
            <a:srgbClr val="CCFF99"/>
          </a:solidFill>
        </p:spPr>
        <p:txBody>
          <a:bodyPr wrap="square">
            <a:spAutoFit/>
          </a:bodyPr>
          <a:lstStyle/>
          <a:p>
            <a:r>
              <a:rPr lang="ro-RO" dirty="0"/>
              <a:t>Pentru angrenajul conic ortogonal cu dinţi drepţi, după înlocuirea elementeor angrenajului înlocuitor se obţine: </a:t>
            </a:r>
            <a:endParaRPr lang="en-US" dirty="0"/>
          </a:p>
        </p:txBody>
      </p:sp>
      <p:graphicFrame>
        <p:nvGraphicFramePr>
          <p:cNvPr id="79878" name="Object 6"/>
          <p:cNvGraphicFramePr>
            <a:graphicFrameLocks noChangeAspect="1"/>
          </p:cNvGraphicFramePr>
          <p:nvPr/>
        </p:nvGraphicFramePr>
        <p:xfrm>
          <a:off x="596900" y="3048000"/>
          <a:ext cx="5803900" cy="891955"/>
        </p:xfrm>
        <a:graphic>
          <a:graphicData uri="http://schemas.openxmlformats.org/presentationml/2006/ole">
            <mc:AlternateContent xmlns:mc="http://schemas.openxmlformats.org/markup-compatibility/2006">
              <mc:Choice xmlns:v="urn:schemas-microsoft-com:vml" Requires="v">
                <p:oleObj spid="_x0000_s79894" name="Equation" r:id="rId5" imgW="2971800" imgH="457200" progId="Equation.3">
                  <p:embed/>
                </p:oleObj>
              </mc:Choice>
              <mc:Fallback>
                <p:oleObj name="Equation" r:id="rId5" imgW="2971800" imgH="4572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 y="3048000"/>
                        <a:ext cx="5803900" cy="891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0" name="Rectangle 8"/>
          <p:cNvSpPr>
            <a:spLocks noChangeArrowheads="1"/>
          </p:cNvSpPr>
          <p:nvPr/>
        </p:nvSpPr>
        <p:spPr bwMode="auto">
          <a:xfrm>
            <a:off x="304800" y="4161710"/>
            <a:ext cx="8458200" cy="1815882"/>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unde: </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m</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m</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modulul normal pe conul suplimentar mediu;</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K</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Fb</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coeficientul de repartiţie longitudinală a sarcinii pe lăţimea danturii, iniţial  </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K</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Fb</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=1,15;</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K</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a</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coeficientul de repartiţie frontală a sarcinii,</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K</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a</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=0,7 pentru angrenaje durificate superficial</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K</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a</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=1 pentru celelalte angrenaje.</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Y</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F</a:t>
            </a:r>
            <a:r>
              <a:rPr kumimoji="0" lang="ro-RO"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factorul de formă al dintelui </a:t>
            </a:r>
            <a:r>
              <a:rPr kumimoji="0" lang="ro-RO"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Y</a:t>
            </a:r>
            <a:r>
              <a:rPr kumimoji="0" lang="ro-RO"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F</a:t>
            </a:r>
            <a:r>
              <a:rPr kumimoji="0" lang="ro-RO"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 </a:t>
            </a:r>
            <a:r>
              <a:rPr kumimoji="0" lang="pt-B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2,25 pentru predimensionare;</a:t>
            </a:r>
          </a:p>
          <a:p>
            <a:pPr marL="0" marR="0" lvl="0" indent="0" algn="l" defTabSz="914400" rtl="0" eaLnBrk="0" fontAlgn="base" latinLnBrk="0" hangingPunct="0">
              <a:lnSpc>
                <a:spcPct val="100000"/>
              </a:lnSpc>
              <a:spcBef>
                <a:spcPct val="0"/>
              </a:spcBef>
              <a:spcAft>
                <a:spcPct val="0"/>
              </a:spcAft>
              <a:buClrTx/>
              <a:buSzTx/>
              <a:buFontTx/>
              <a:buNone/>
              <a:tabLst/>
            </a:pPr>
            <a:r>
              <a:rPr lang="pt-BR" sz="1600" i="1" dirty="0">
                <a:latin typeface="Arial" pitchFamily="34" charset="0"/>
                <a:ea typeface="Times New Roman" pitchFamily="18" charset="0"/>
                <a:cs typeface="Arial" pitchFamily="34" charset="0"/>
              </a:rPr>
              <a:t>σ</a:t>
            </a:r>
            <a:r>
              <a:rPr kumimoji="0" lang="pt-BR" sz="1600" b="0" i="1" u="none" strike="noStrike" cap="none" normalizeH="0" baseline="-30000" dirty="0">
                <a:ln>
                  <a:noFill/>
                </a:ln>
                <a:solidFill>
                  <a:schemeClr val="tx1"/>
                </a:solidFill>
                <a:effectLst/>
                <a:latin typeface="Arial" pitchFamily="34" charset="0"/>
                <a:ea typeface="Times New Roman" pitchFamily="18" charset="0"/>
                <a:cs typeface="Arial" pitchFamily="34" charset="0"/>
              </a:rPr>
              <a:t>FP</a:t>
            </a:r>
            <a:r>
              <a:rPr kumimoji="0" lang="pt-BR"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 </a:t>
            </a:r>
            <a:r>
              <a:rPr kumimoji="0" lang="pt-B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tensiunea de încovoiere admisibilă</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depinde de materialul roţilor dinţate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0" y="304800"/>
          <a:ext cx="3560323" cy="914400"/>
        </p:xfrm>
        <a:graphic>
          <a:graphicData uri="http://schemas.openxmlformats.org/presentationml/2006/ole">
            <mc:AlternateContent xmlns:mc="http://schemas.openxmlformats.org/markup-compatibility/2006">
              <mc:Choice xmlns:v="urn:schemas-microsoft-com:vml" Requires="v">
                <p:oleObj spid="_x0000_s80905" name="Equation" r:id="rId3" imgW="1739900" imgH="444500" progId="Equation.3">
                  <p:embed/>
                </p:oleObj>
              </mc:Choice>
              <mc:Fallback>
                <p:oleObj name="Equation" r:id="rId3" imgW="1739900" imgH="4445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356032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28600" y="1524000"/>
            <a:ext cx="3276600" cy="4801314"/>
          </a:xfrm>
          <a:prstGeom prst="rect">
            <a:avLst/>
          </a:prstGeom>
          <a:solidFill>
            <a:srgbClr val="FFFF99"/>
          </a:solidFill>
        </p:spPr>
        <p:txBody>
          <a:bodyPr wrap="square">
            <a:spAutoFit/>
          </a:bodyPr>
          <a:lstStyle/>
          <a:p>
            <a:r>
              <a:rPr lang="pt-BR" i="1" dirty="0"/>
              <a:t>σ</a:t>
            </a:r>
            <a:r>
              <a:rPr lang="ro-RO" i="1" baseline="-25000" dirty="0"/>
              <a:t>Flim</a:t>
            </a:r>
            <a:r>
              <a:rPr lang="ro-RO" dirty="0"/>
              <a:t> – </a:t>
            </a:r>
            <a:r>
              <a:rPr lang="ro-RO" b="1" dirty="0"/>
              <a:t>tensiunea limită la solicitarea de încovoiere </a:t>
            </a:r>
            <a:r>
              <a:rPr lang="ro-RO" dirty="0"/>
              <a:t> pentru materialul roţilor;</a:t>
            </a:r>
          </a:p>
          <a:p>
            <a:r>
              <a:rPr lang="ro-RO" i="1" dirty="0"/>
              <a:t>Y</a:t>
            </a:r>
            <a:r>
              <a:rPr lang="ro-RO" i="1" baseline="-25000" dirty="0"/>
              <a:t>S</a:t>
            </a:r>
            <a:r>
              <a:rPr lang="ro-RO" baseline="-25000" dirty="0"/>
              <a:t> –</a:t>
            </a:r>
            <a:r>
              <a:rPr lang="ro-RO" dirty="0"/>
              <a:t> factorul concentratorului de tensiune pe care-l introduce raza de racordare a piciorului dintelui r</a:t>
            </a:r>
            <a:r>
              <a:rPr lang="ro-RO" baseline="-25000" dirty="0"/>
              <a:t>FN</a:t>
            </a:r>
            <a:r>
              <a:rPr lang="ro-RO" dirty="0"/>
              <a:t> .</a:t>
            </a:r>
            <a:endParaRPr lang="en-US" dirty="0"/>
          </a:p>
          <a:p>
            <a:r>
              <a:rPr lang="ro-RO" i="1" dirty="0"/>
              <a:t>K</a:t>
            </a:r>
            <a:r>
              <a:rPr lang="ro-RO" i="1" baseline="-25000" dirty="0"/>
              <a:t>FN</a:t>
            </a:r>
            <a:r>
              <a:rPr lang="ro-RO" dirty="0"/>
              <a:t> – coeficientul numărului de cicluri de funcţionare pentru solicitarea  de încovoiere(N</a:t>
            </a:r>
            <a:r>
              <a:rPr lang="ro-RO" baseline="-25000" dirty="0"/>
              <a:t>Fred</a:t>
            </a:r>
            <a:r>
              <a:rPr lang="ro-RO" dirty="0"/>
              <a:t>).;</a:t>
            </a:r>
            <a:endParaRPr lang="en-US" dirty="0"/>
          </a:p>
          <a:p>
            <a:r>
              <a:rPr lang="ro-RO" i="1" dirty="0"/>
              <a:t>Y</a:t>
            </a:r>
            <a:r>
              <a:rPr lang="ro-RO" i="1" baseline="-25000" dirty="0"/>
              <a:t>FX</a:t>
            </a:r>
            <a:r>
              <a:rPr lang="ro-RO" baseline="-25000" dirty="0"/>
              <a:t> –</a:t>
            </a:r>
            <a:r>
              <a:rPr lang="ro-RO" dirty="0"/>
              <a:t> factorul dimensional care ţine seama de scăderea rezistenţei dintelui odară cu creşterea modulului;</a:t>
            </a:r>
          </a:p>
          <a:p>
            <a:r>
              <a:rPr lang="ro-RO" i="1" dirty="0"/>
              <a:t>S</a:t>
            </a:r>
            <a:r>
              <a:rPr lang="ro-RO" i="1" baseline="-25000" dirty="0"/>
              <a:t>F </a:t>
            </a:r>
            <a:r>
              <a:rPr lang="ro-RO" dirty="0"/>
              <a:t> - factorul de siguranţă în raport cu distrugerea prin oboseală a flancurilor</a:t>
            </a:r>
            <a:endParaRPr lang="en-US" dirty="0"/>
          </a:p>
        </p:txBody>
      </p:sp>
      <p:pic>
        <p:nvPicPr>
          <p:cNvPr id="80900" name="Picture 1267"/>
          <p:cNvPicPr>
            <a:picLocks noChangeAspect="1" noChangeArrowheads="1"/>
          </p:cNvPicPr>
          <p:nvPr/>
        </p:nvPicPr>
        <p:blipFill>
          <a:blip r:embed="rId5" cstate="print"/>
          <a:srcRect l="2130" t="3416" r="5429" b="2893"/>
          <a:stretch>
            <a:fillRect/>
          </a:stretch>
        </p:blipFill>
        <p:spPr bwMode="auto">
          <a:xfrm>
            <a:off x="3731854" y="685800"/>
            <a:ext cx="5412146" cy="4038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4029308" cy="369332"/>
          </a:xfrm>
          <a:prstGeom prst="rect">
            <a:avLst/>
          </a:prstGeom>
        </p:spPr>
        <p:txBody>
          <a:bodyPr wrap="none">
            <a:spAutoFit/>
          </a:bodyPr>
          <a:lstStyle/>
          <a:p>
            <a:r>
              <a:rPr lang="ro-RO" b="1" dirty="0"/>
              <a:t>Angrenaje melcate – elemente specifice </a:t>
            </a:r>
            <a:endParaRPr lang="en-US" b="1" dirty="0"/>
          </a:p>
        </p:txBody>
      </p:sp>
      <p:sp>
        <p:nvSpPr>
          <p:cNvPr id="3" name="Rectangle 2"/>
          <p:cNvSpPr/>
          <p:nvPr/>
        </p:nvSpPr>
        <p:spPr>
          <a:xfrm>
            <a:off x="2895600" y="914400"/>
            <a:ext cx="2572692" cy="400110"/>
          </a:xfrm>
          <a:prstGeom prst="rect">
            <a:avLst/>
          </a:prstGeom>
          <a:solidFill>
            <a:srgbClr val="FF99FF"/>
          </a:solidFill>
        </p:spPr>
        <p:txBody>
          <a:bodyPr wrap="none">
            <a:spAutoFit/>
          </a:bodyPr>
          <a:lstStyle/>
          <a:p>
            <a:r>
              <a:rPr lang="ro-RO" sz="2000" b="1" dirty="0"/>
              <a:t>ANGRENAJE MELCATE </a:t>
            </a:r>
            <a:endParaRPr lang="en-US" sz="2000" dirty="0"/>
          </a:p>
        </p:txBody>
      </p:sp>
      <p:sp>
        <p:nvSpPr>
          <p:cNvPr id="4" name="Rectangle 3"/>
          <p:cNvSpPr/>
          <p:nvPr/>
        </p:nvSpPr>
        <p:spPr>
          <a:xfrm>
            <a:off x="304800" y="1905000"/>
            <a:ext cx="8458200" cy="1477328"/>
          </a:xfrm>
          <a:prstGeom prst="rect">
            <a:avLst/>
          </a:prstGeom>
        </p:spPr>
        <p:txBody>
          <a:bodyPr wrap="square">
            <a:spAutoFit/>
          </a:bodyPr>
          <a:lstStyle/>
          <a:p>
            <a:pPr algn="just"/>
            <a:r>
              <a:rPr lang="ro-RO" dirty="0"/>
              <a:t>	Sunt angrenaje cu axe necoplanare, cu unghiul dintre axe de 90º. Melcul are diametrul mult mai mic decât  diametrul roţii melcate, iar roata melcată îmbracă melcul pe o anumită porţiune. În figurile a, b, c, sunt prezentate schematic: a- angrenajul cilindric încrucişat, b-angrenajul melcat cu melc cilindric, c- angrenajul melcat cu melc globoidal. </a:t>
            </a:r>
            <a:endParaRPr lang="en-US" dirty="0"/>
          </a:p>
        </p:txBody>
      </p:sp>
      <p:pic>
        <p:nvPicPr>
          <p:cNvPr id="81922" name="Picture 3" descr="f 12"/>
          <p:cNvPicPr>
            <a:picLocks noChangeAspect="1" noChangeArrowheads="1"/>
          </p:cNvPicPr>
          <p:nvPr/>
        </p:nvPicPr>
        <p:blipFill>
          <a:blip r:embed="rId2" cstate="print"/>
          <a:srcRect/>
          <a:stretch>
            <a:fillRect/>
          </a:stretch>
        </p:blipFill>
        <p:spPr bwMode="auto">
          <a:xfrm>
            <a:off x="0" y="3429000"/>
            <a:ext cx="8528255" cy="2057400"/>
          </a:xfrm>
          <a:prstGeom prst="rect">
            <a:avLst/>
          </a:prstGeom>
          <a:noFill/>
          <a:ln w="9525">
            <a:noFill/>
            <a:miter lim="800000"/>
            <a:headEnd/>
            <a:tailEnd/>
          </a:ln>
        </p:spPr>
      </p:pic>
      <p:sp>
        <p:nvSpPr>
          <p:cNvPr id="6" name="TextBox 5"/>
          <p:cNvSpPr txBox="1"/>
          <p:nvPr/>
        </p:nvSpPr>
        <p:spPr>
          <a:xfrm>
            <a:off x="1524000" y="5486400"/>
            <a:ext cx="295274" cy="369332"/>
          </a:xfrm>
          <a:prstGeom prst="rect">
            <a:avLst/>
          </a:prstGeom>
          <a:noFill/>
        </p:spPr>
        <p:txBody>
          <a:bodyPr wrap="none" rtlCol="0">
            <a:spAutoFit/>
          </a:bodyPr>
          <a:lstStyle/>
          <a:p>
            <a:r>
              <a:rPr lang="ro-RO" dirty="0"/>
              <a:t>a</a:t>
            </a:r>
            <a:endParaRPr lang="en-US" dirty="0"/>
          </a:p>
        </p:txBody>
      </p:sp>
      <p:sp>
        <p:nvSpPr>
          <p:cNvPr id="7" name="TextBox 6"/>
          <p:cNvSpPr txBox="1"/>
          <p:nvPr/>
        </p:nvSpPr>
        <p:spPr>
          <a:xfrm>
            <a:off x="4191000" y="5486400"/>
            <a:ext cx="306494" cy="369332"/>
          </a:xfrm>
          <a:prstGeom prst="rect">
            <a:avLst/>
          </a:prstGeom>
          <a:noFill/>
        </p:spPr>
        <p:txBody>
          <a:bodyPr wrap="none" rtlCol="0">
            <a:spAutoFit/>
          </a:bodyPr>
          <a:lstStyle/>
          <a:p>
            <a:r>
              <a:rPr lang="ro-RO" dirty="0"/>
              <a:t>b</a:t>
            </a:r>
            <a:endParaRPr lang="en-US" dirty="0"/>
          </a:p>
        </p:txBody>
      </p:sp>
      <p:sp>
        <p:nvSpPr>
          <p:cNvPr id="8" name="TextBox 7"/>
          <p:cNvSpPr txBox="1"/>
          <p:nvPr/>
        </p:nvSpPr>
        <p:spPr>
          <a:xfrm>
            <a:off x="6858000" y="5486400"/>
            <a:ext cx="282450" cy="369332"/>
          </a:xfrm>
          <a:prstGeom prst="rect">
            <a:avLst/>
          </a:prstGeom>
          <a:noFill/>
        </p:spPr>
        <p:txBody>
          <a:bodyPr wrap="none" rtlCol="0">
            <a:spAutoFit/>
          </a:bodyPr>
          <a:lstStyle/>
          <a:p>
            <a:r>
              <a:rPr lang="ro-RO" dirty="0"/>
              <a:t>c</a:t>
            </a:r>
            <a:endParaRPr lang="en-US" dirty="0"/>
          </a:p>
        </p:txBody>
      </p:sp>
      <p:sp>
        <p:nvSpPr>
          <p:cNvPr id="9" name="Rectangle 8"/>
          <p:cNvSpPr/>
          <p:nvPr/>
        </p:nvSpPr>
        <p:spPr>
          <a:xfrm>
            <a:off x="2286000" y="228600"/>
            <a:ext cx="3771738" cy="400110"/>
          </a:xfrm>
          <a:prstGeom prst="rect">
            <a:avLst/>
          </a:prstGeom>
          <a:solidFill>
            <a:srgbClr val="FFC000"/>
          </a:solidFill>
        </p:spPr>
        <p:txBody>
          <a:bodyPr wrap="none">
            <a:spAutoFit/>
          </a:bodyPr>
          <a:lstStyle/>
          <a:p>
            <a:r>
              <a:rPr lang="ro-RO" sz="2000" b="1" dirty="0"/>
              <a:t>ANGRENAJE CU AXE ÎNCRUCIŞATE</a:t>
            </a:r>
            <a:endParaRPr lang="en-US"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1" name="Object 27"/>
          <p:cNvGraphicFramePr>
            <a:graphicFrameLocks noChangeAspect="1"/>
          </p:cNvGraphicFramePr>
          <p:nvPr/>
        </p:nvGraphicFramePr>
        <p:xfrm>
          <a:off x="6553200" y="609600"/>
          <a:ext cx="1471961" cy="685800"/>
        </p:xfrm>
        <a:graphic>
          <a:graphicData uri="http://schemas.openxmlformats.org/presentationml/2006/ole">
            <mc:AlternateContent xmlns:mc="http://schemas.openxmlformats.org/markup-compatibility/2006">
              <mc:Choice xmlns:v="urn:schemas-microsoft-com:vml" Requires="v">
                <p:oleObj spid="_x0000_s83046" name="Equation" r:id="rId3" imgW="837836" imgH="393529" progId="Equation.3">
                  <p:embed/>
                </p:oleObj>
              </mc:Choice>
              <mc:Fallback>
                <p:oleObj name="Equation" r:id="rId3" imgW="837836" imgH="393529" progId="Equation.3">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09600"/>
                        <a:ext cx="1471961"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4" name="Object 10"/>
          <p:cNvGraphicFramePr>
            <a:graphicFrameLocks noChangeAspect="1"/>
          </p:cNvGraphicFramePr>
          <p:nvPr/>
        </p:nvGraphicFramePr>
        <p:xfrm>
          <a:off x="3810000" y="1219200"/>
          <a:ext cx="381000" cy="397565"/>
        </p:xfrm>
        <a:graphic>
          <a:graphicData uri="http://schemas.openxmlformats.org/presentationml/2006/ole">
            <mc:AlternateContent xmlns:mc="http://schemas.openxmlformats.org/markup-compatibility/2006">
              <mc:Choice xmlns:v="urn:schemas-microsoft-com:vml" Requires="v">
                <p:oleObj spid="_x0000_s83047" name="Equation" r:id="rId5" imgW="215806" imgH="228501" progId="Equation.3">
                  <p:embed/>
                </p:oleObj>
              </mc:Choice>
              <mc:Fallback>
                <p:oleObj name="Equation" r:id="rId5" imgW="215806" imgH="228501"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219200"/>
                        <a:ext cx="381000" cy="39756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nvGrpSpPr>
          <p:cNvPr id="34" name="Group 33"/>
          <p:cNvGrpSpPr/>
          <p:nvPr/>
        </p:nvGrpSpPr>
        <p:grpSpPr>
          <a:xfrm>
            <a:off x="1752600" y="1676400"/>
            <a:ext cx="3924365" cy="2362255"/>
            <a:chOff x="3962400" y="3200400"/>
            <a:chExt cx="3924365" cy="2362255"/>
          </a:xfrm>
        </p:grpSpPr>
        <p:graphicFrame>
          <p:nvGraphicFramePr>
            <p:cNvPr id="82970" name="Object 26"/>
            <p:cNvGraphicFramePr>
              <a:graphicFrameLocks noChangeAspect="1"/>
            </p:cNvGraphicFramePr>
            <p:nvPr/>
          </p:nvGraphicFramePr>
          <p:xfrm>
            <a:off x="5029200" y="5029200"/>
            <a:ext cx="219075" cy="228600"/>
          </p:xfrm>
          <a:graphic>
            <a:graphicData uri="http://schemas.openxmlformats.org/presentationml/2006/ole">
              <mc:AlternateContent xmlns:mc="http://schemas.openxmlformats.org/markup-compatibility/2006">
                <mc:Choice xmlns:v="urn:schemas-microsoft-com:vml" Requires="v">
                  <p:oleObj spid="_x0000_s83048" name="Equation" r:id="rId7" imgW="215806" imgH="228501" progId="Equation.3">
                    <p:embed/>
                  </p:oleObj>
                </mc:Choice>
                <mc:Fallback>
                  <p:oleObj name="Equation" r:id="rId7" imgW="215806" imgH="228501" progId="Equation.3">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50292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2" name="Object 8"/>
            <p:cNvGraphicFramePr>
              <a:graphicFrameLocks noChangeAspect="1"/>
            </p:cNvGraphicFramePr>
            <p:nvPr/>
          </p:nvGraphicFramePr>
          <p:xfrm>
            <a:off x="5791200" y="4724400"/>
            <a:ext cx="228600" cy="238125"/>
          </p:xfrm>
          <a:graphic>
            <a:graphicData uri="http://schemas.openxmlformats.org/presentationml/2006/ole">
              <mc:AlternateContent xmlns:mc="http://schemas.openxmlformats.org/markup-compatibility/2006">
                <mc:Choice xmlns:v="urn:schemas-microsoft-com:vml" Requires="v">
                  <p:oleObj spid="_x0000_s83049" name="Equation" r:id="rId9" imgW="228600" imgH="241300" progId="Equation.3">
                    <p:embed/>
                  </p:oleObj>
                </mc:Choice>
                <mc:Fallback>
                  <p:oleObj name="Equation" r:id="rId9" imgW="228600" imgH="2413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4724400"/>
                          <a:ext cx="2286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2945" name="Group 1"/>
            <p:cNvGrpSpPr>
              <a:grpSpLocks noChangeAspect="1"/>
            </p:cNvGrpSpPr>
            <p:nvPr/>
          </p:nvGrpSpPr>
          <p:grpSpPr bwMode="auto">
            <a:xfrm>
              <a:off x="3962400" y="3200400"/>
              <a:ext cx="3924365" cy="2362255"/>
              <a:chOff x="3051" y="9441"/>
              <a:chExt cx="4847" cy="2881"/>
            </a:xfrm>
          </p:grpSpPr>
          <p:sp>
            <p:nvSpPr>
              <p:cNvPr id="82969" name="AutoShape 25"/>
              <p:cNvSpPr>
                <a:spLocks noChangeAspect="1" noChangeArrowheads="1" noTextEdit="1"/>
              </p:cNvSpPr>
              <p:nvPr/>
            </p:nvSpPr>
            <p:spPr bwMode="auto">
              <a:xfrm>
                <a:off x="3804" y="9534"/>
                <a:ext cx="4094" cy="2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68" name="Line 24"/>
              <p:cNvSpPr>
                <a:spLocks noChangeShapeType="1"/>
              </p:cNvSpPr>
              <p:nvPr/>
            </p:nvSpPr>
            <p:spPr bwMode="auto">
              <a:xfrm>
                <a:off x="3051" y="10556"/>
                <a:ext cx="4094" cy="1"/>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7" name="Line 23"/>
              <p:cNvSpPr>
                <a:spLocks noChangeShapeType="1"/>
              </p:cNvSpPr>
              <p:nvPr/>
            </p:nvSpPr>
            <p:spPr bwMode="auto">
              <a:xfrm flipH="1" flipV="1">
                <a:off x="5028" y="12228"/>
                <a:ext cx="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2947" name="Group 3"/>
              <p:cNvGrpSpPr>
                <a:grpSpLocks/>
              </p:cNvGrpSpPr>
              <p:nvPr/>
            </p:nvGrpSpPr>
            <p:grpSpPr bwMode="auto">
              <a:xfrm>
                <a:off x="3327" y="9701"/>
                <a:ext cx="3537" cy="2148"/>
                <a:chOff x="3327" y="9701"/>
                <a:chExt cx="3537" cy="2148"/>
              </a:xfrm>
            </p:grpSpPr>
            <p:sp>
              <p:nvSpPr>
                <p:cNvPr id="82966" name="Line 22"/>
                <p:cNvSpPr>
                  <a:spLocks noChangeShapeType="1"/>
                </p:cNvSpPr>
                <p:nvPr/>
              </p:nvSpPr>
              <p:spPr bwMode="auto">
                <a:xfrm>
                  <a:off x="3333" y="10138"/>
                  <a:ext cx="353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5" name="Line 21"/>
                <p:cNvSpPr>
                  <a:spLocks noChangeShapeType="1"/>
                </p:cNvSpPr>
                <p:nvPr/>
              </p:nvSpPr>
              <p:spPr bwMode="auto">
                <a:xfrm>
                  <a:off x="3333" y="10974"/>
                  <a:ext cx="353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4" name="Line 20"/>
                <p:cNvSpPr>
                  <a:spLocks noChangeShapeType="1"/>
                </p:cNvSpPr>
                <p:nvPr/>
              </p:nvSpPr>
              <p:spPr bwMode="auto">
                <a:xfrm>
                  <a:off x="3333" y="10138"/>
                  <a:ext cx="0" cy="8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3" name="Line 19"/>
                <p:cNvSpPr>
                  <a:spLocks noChangeShapeType="1"/>
                </p:cNvSpPr>
                <p:nvPr/>
              </p:nvSpPr>
              <p:spPr bwMode="auto">
                <a:xfrm>
                  <a:off x="6863" y="10138"/>
                  <a:ext cx="1" cy="8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2" name="Freeform 18"/>
                <p:cNvSpPr>
                  <a:spLocks/>
                </p:cNvSpPr>
                <p:nvPr/>
              </p:nvSpPr>
              <p:spPr bwMode="auto">
                <a:xfrm>
                  <a:off x="3327" y="10084"/>
                  <a:ext cx="3529" cy="906"/>
                </a:xfrm>
                <a:custGeom>
                  <a:avLst/>
                  <a:gdLst/>
                  <a:ahLst/>
                  <a:cxnLst>
                    <a:cxn ang="0">
                      <a:pos x="0" y="630"/>
                    </a:cxn>
                    <a:cxn ang="0">
                      <a:pos x="720" y="90"/>
                    </a:cxn>
                    <a:cxn ang="0">
                      <a:pos x="1440" y="1170"/>
                    </a:cxn>
                    <a:cxn ang="0">
                      <a:pos x="2340" y="90"/>
                    </a:cxn>
                    <a:cxn ang="0">
                      <a:pos x="3060" y="1170"/>
                    </a:cxn>
                    <a:cxn ang="0">
                      <a:pos x="3780" y="90"/>
                    </a:cxn>
                    <a:cxn ang="0">
                      <a:pos x="4500" y="810"/>
                    </a:cxn>
                  </a:cxnLst>
                  <a:rect l="0" t="0" r="r" b="b"/>
                  <a:pathLst>
                    <a:path w="4500" h="1170">
                      <a:moveTo>
                        <a:pt x="0" y="630"/>
                      </a:moveTo>
                      <a:cubicBezTo>
                        <a:pt x="240" y="315"/>
                        <a:pt x="480" y="0"/>
                        <a:pt x="720" y="90"/>
                      </a:cubicBezTo>
                      <a:cubicBezTo>
                        <a:pt x="960" y="180"/>
                        <a:pt x="1170" y="1170"/>
                        <a:pt x="1440" y="1170"/>
                      </a:cubicBezTo>
                      <a:cubicBezTo>
                        <a:pt x="1710" y="1170"/>
                        <a:pt x="2070" y="90"/>
                        <a:pt x="2340" y="90"/>
                      </a:cubicBezTo>
                      <a:cubicBezTo>
                        <a:pt x="2610" y="90"/>
                        <a:pt x="2820" y="1170"/>
                        <a:pt x="3060" y="1170"/>
                      </a:cubicBezTo>
                      <a:cubicBezTo>
                        <a:pt x="3300" y="1170"/>
                        <a:pt x="3540" y="150"/>
                        <a:pt x="3780" y="90"/>
                      </a:cubicBezTo>
                      <a:cubicBezTo>
                        <a:pt x="4020" y="30"/>
                        <a:pt x="4380" y="690"/>
                        <a:pt x="4500" y="81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1" name="Line 17"/>
                <p:cNvSpPr>
                  <a:spLocks noChangeShapeType="1"/>
                </p:cNvSpPr>
                <p:nvPr/>
              </p:nvSpPr>
              <p:spPr bwMode="auto">
                <a:xfrm flipH="1">
                  <a:off x="4129" y="10546"/>
                  <a:ext cx="7" cy="130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60" name="Line 16"/>
                <p:cNvSpPr>
                  <a:spLocks noChangeShapeType="1"/>
                </p:cNvSpPr>
                <p:nvPr/>
              </p:nvSpPr>
              <p:spPr bwMode="auto">
                <a:xfrm>
                  <a:off x="4148" y="10581"/>
                  <a:ext cx="706" cy="125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59" name="Arc 15"/>
                <p:cNvSpPr>
                  <a:spLocks/>
                </p:cNvSpPr>
                <p:nvPr/>
              </p:nvSpPr>
              <p:spPr bwMode="auto">
                <a:xfrm flipV="1">
                  <a:off x="4133" y="10536"/>
                  <a:ext cx="1272" cy="1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958" name="Line 14"/>
                <p:cNvSpPr>
                  <a:spLocks noChangeShapeType="1"/>
                </p:cNvSpPr>
                <p:nvPr/>
              </p:nvSpPr>
              <p:spPr bwMode="auto">
                <a:xfrm>
                  <a:off x="4180" y="11671"/>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957" name="Line 13"/>
                <p:cNvSpPr>
                  <a:spLocks noChangeShapeType="1"/>
                </p:cNvSpPr>
                <p:nvPr/>
              </p:nvSpPr>
              <p:spPr bwMode="auto">
                <a:xfrm flipH="1">
                  <a:off x="4604" y="11531"/>
                  <a:ext cx="14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56" name="Line 12"/>
                <p:cNvSpPr>
                  <a:spLocks noChangeShapeType="1"/>
                </p:cNvSpPr>
                <p:nvPr/>
              </p:nvSpPr>
              <p:spPr bwMode="auto">
                <a:xfrm flipH="1">
                  <a:off x="4604" y="11531"/>
                  <a:ext cx="14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55" name="Line 11"/>
                <p:cNvSpPr>
                  <a:spLocks noChangeShapeType="1"/>
                </p:cNvSpPr>
                <p:nvPr/>
              </p:nvSpPr>
              <p:spPr bwMode="auto">
                <a:xfrm flipH="1">
                  <a:off x="4639" y="11450"/>
                  <a:ext cx="130" cy="1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53" name="Text Box 9"/>
                <p:cNvSpPr txBox="1">
                  <a:spLocks noChangeArrowheads="1"/>
                </p:cNvSpPr>
                <p:nvPr/>
              </p:nvSpPr>
              <p:spPr bwMode="auto">
                <a:xfrm>
                  <a:off x="4039" y="11113"/>
                  <a:ext cx="500" cy="395"/>
                </a:xfrm>
                <a:prstGeom prst="rect">
                  <a:avLst/>
                </a:prstGeom>
                <a:noFill/>
                <a:ln w="9525" cap="rnd">
                  <a:noFill/>
                  <a:prstDash val="sysDot"/>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2951" name="Text Box 7"/>
                <p:cNvSpPr txBox="1">
                  <a:spLocks noChangeArrowheads="1"/>
                </p:cNvSpPr>
                <p:nvPr/>
              </p:nvSpPr>
              <p:spPr bwMode="auto">
                <a:xfrm>
                  <a:off x="4604" y="10974"/>
                  <a:ext cx="509" cy="40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en-US"/>
                </a:p>
              </p:txBody>
            </p:sp>
            <p:sp>
              <p:nvSpPr>
                <p:cNvPr id="82950" name="Line 6"/>
                <p:cNvSpPr>
                  <a:spLocks noChangeShapeType="1"/>
                </p:cNvSpPr>
                <p:nvPr/>
              </p:nvSpPr>
              <p:spPr bwMode="auto">
                <a:xfrm flipV="1">
                  <a:off x="3833" y="9701"/>
                  <a:ext cx="1" cy="4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49" name="Line 5"/>
                <p:cNvSpPr>
                  <a:spLocks noChangeShapeType="1"/>
                </p:cNvSpPr>
                <p:nvPr/>
              </p:nvSpPr>
              <p:spPr bwMode="auto">
                <a:xfrm flipV="1">
                  <a:off x="5168" y="9706"/>
                  <a:ext cx="1" cy="4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48" name="Line 4"/>
                <p:cNvSpPr>
                  <a:spLocks noChangeShapeType="1"/>
                </p:cNvSpPr>
                <p:nvPr/>
              </p:nvSpPr>
              <p:spPr bwMode="auto">
                <a:xfrm flipV="1">
                  <a:off x="3821" y="9721"/>
                  <a:ext cx="1348" cy="3"/>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82946" name="Text Box 2"/>
              <p:cNvSpPr txBox="1">
                <a:spLocks noChangeArrowheads="1"/>
              </p:cNvSpPr>
              <p:nvPr/>
            </p:nvSpPr>
            <p:spPr bwMode="auto">
              <a:xfrm>
                <a:off x="4180" y="9441"/>
                <a:ext cx="1131"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p</a:t>
                </a: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x</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sp>
        <p:nvSpPr>
          <p:cNvPr id="82972" name="Rectangle 28"/>
          <p:cNvSpPr>
            <a:spLocks noChangeArrowheads="1"/>
          </p:cNvSpPr>
          <p:nvPr/>
        </p:nvSpPr>
        <p:spPr bwMode="auto">
          <a:xfrm>
            <a:off x="228600" y="228600"/>
            <a:ext cx="8763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Melcul poate fi privit ca:  </a:t>
            </a: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un pinion cu un număr foarte mic de dinţi</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(1,2,3,4) şi unghiul de înclinare foarte mare a danturii sau </a:t>
            </a: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un şurub cu unghiul elicei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sp>
        <p:nvSpPr>
          <p:cNvPr id="82973" name="Rectangle 29"/>
          <p:cNvSpPr>
            <a:spLocks noChangeArrowheads="1"/>
          </p:cNvSpPr>
          <p:nvPr/>
        </p:nvSpPr>
        <p:spPr bwMode="auto">
          <a:xfrm>
            <a:off x="228600" y="1295400"/>
            <a:ext cx="8534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Obişnuit se lucrează cu unghiul elicei          </a:t>
            </a:r>
            <a:r>
              <a:rPr lang="ro-RO" sz="1600" dirty="0">
                <a:latin typeface="Arial" pitchFamily="34" charset="0"/>
                <a:ea typeface="Times New Roman" pitchFamily="18" charset="0"/>
                <a:cs typeface="Arial" pitchFamily="34" charset="0"/>
              </a:rPr>
              <a:t>, pe lungimea melcului existând mai mulţi paşi  </a:t>
            </a:r>
          </a:p>
          <a:p>
            <a:pPr lvl="0" algn="just" fontAlgn="base">
              <a:spcBef>
                <a:spcPct val="0"/>
              </a:spcBef>
              <a:spcAft>
                <a:spcPct val="0"/>
              </a:spcAft>
            </a:pPr>
            <a:r>
              <a:rPr lang="ro-RO" sz="1600" dirty="0">
                <a:latin typeface="Arial" pitchFamily="34" charset="0"/>
                <a:ea typeface="Times New Roman" pitchFamily="18" charset="0"/>
                <a:cs typeface="Arial" pitchFamily="34" charset="0"/>
              </a:rPr>
              <a:t>p</a:t>
            </a:r>
            <a:r>
              <a:rPr lang="ro-RO" sz="1600" baseline="-30000" dirty="0">
                <a:latin typeface="Arial" pitchFamily="34" charset="0"/>
                <a:ea typeface="Times New Roman" pitchFamily="18" charset="0"/>
                <a:cs typeface="Arial" pitchFamily="34" charset="0"/>
              </a:rPr>
              <a:t>x </a:t>
            </a:r>
            <a:r>
              <a:rPr lang="ro-RO" sz="1600" dirty="0">
                <a:latin typeface="Arial" pitchFamily="34" charset="0"/>
                <a:ea typeface="Times New Roman" pitchFamily="18" charset="0"/>
                <a:cs typeface="Arial" pitchFamily="34" charset="0"/>
              </a:rPr>
              <a:t>  - pasul axial</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sp>
        <p:nvSpPr>
          <p:cNvPr id="82975" name="Rectangle 31"/>
          <p:cNvSpPr>
            <a:spLocks noChangeArrowheads="1"/>
          </p:cNvSpPr>
          <p:nvPr/>
        </p:nvSpPr>
        <p:spPr bwMode="auto">
          <a:xfrm>
            <a:off x="0" y="15335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2977" name="Rectangle 33"/>
          <p:cNvSpPr>
            <a:spLocks noChangeArrowheads="1"/>
          </p:cNvSpPr>
          <p:nvPr/>
        </p:nvSpPr>
        <p:spPr bwMode="auto">
          <a:xfrm>
            <a:off x="0" y="17621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0" y="3886200"/>
            <a:ext cx="9144000" cy="923330"/>
          </a:xfrm>
          <a:prstGeom prst="rect">
            <a:avLst/>
          </a:prstGeom>
          <a:solidFill>
            <a:srgbClr val="CCFF99"/>
          </a:solidFill>
        </p:spPr>
        <p:txBody>
          <a:bodyPr wrap="square">
            <a:spAutoFit/>
          </a:bodyPr>
          <a:lstStyle/>
          <a:p>
            <a:r>
              <a:rPr lang="ro-RO" dirty="0"/>
              <a:t>	Filetul melcului poate fi cu  1,2,3,4 începuturi , numărul de începuturi este asimilat cu numărul de dinţi de la angrenajele cilindrice şi depinde de raportul de transmitere pe care vrem sa îl realizăm.</a:t>
            </a:r>
            <a:endParaRPr lang="en-US" dirty="0"/>
          </a:p>
        </p:txBody>
      </p:sp>
      <p:sp>
        <p:nvSpPr>
          <p:cNvPr id="82980"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79" name="Object 35"/>
          <p:cNvGraphicFramePr>
            <a:graphicFrameLocks noChangeAspect="1"/>
          </p:cNvGraphicFramePr>
          <p:nvPr/>
        </p:nvGraphicFramePr>
        <p:xfrm>
          <a:off x="304800" y="4724400"/>
          <a:ext cx="802532" cy="838200"/>
        </p:xfrm>
        <a:graphic>
          <a:graphicData uri="http://schemas.openxmlformats.org/presentationml/2006/ole">
            <mc:AlternateContent xmlns:mc="http://schemas.openxmlformats.org/markup-compatibility/2006">
              <mc:Choice xmlns:v="urn:schemas-microsoft-com:vml" Requires="v">
                <p:oleObj spid="_x0000_s83050" name="Equation" r:id="rId11" imgW="431613" imgH="444307" progId="Equation.3">
                  <p:embed/>
                </p:oleObj>
              </mc:Choice>
              <mc:Fallback>
                <p:oleObj name="Equation" r:id="rId11" imgW="431613" imgH="444307" progId="Equation.3">
                  <p:embed/>
                  <p:pic>
                    <p:nvPicPr>
                      <p:cNvPr id="0"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4724400"/>
                        <a:ext cx="80253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p:nvPr/>
        </p:nvSpPr>
        <p:spPr>
          <a:xfrm>
            <a:off x="1371600" y="4953000"/>
            <a:ext cx="7543800" cy="369332"/>
          </a:xfrm>
          <a:prstGeom prst="rect">
            <a:avLst/>
          </a:prstGeom>
        </p:spPr>
        <p:txBody>
          <a:bodyPr wrap="square">
            <a:spAutoFit/>
          </a:bodyPr>
          <a:lstStyle/>
          <a:p>
            <a:r>
              <a:rPr lang="ro-RO" dirty="0"/>
              <a:t>unde: z</a:t>
            </a:r>
            <a:r>
              <a:rPr lang="ro-RO" baseline="-25000" dirty="0"/>
              <a:t>1 </a:t>
            </a:r>
            <a:r>
              <a:rPr lang="ro-RO" dirty="0"/>
              <a:t>– </a:t>
            </a:r>
            <a:r>
              <a:rPr lang="ro-RO" b="1" dirty="0"/>
              <a:t>numărul de începuturi</a:t>
            </a:r>
            <a:r>
              <a:rPr lang="ro-RO" dirty="0"/>
              <a:t>, z</a:t>
            </a:r>
            <a:r>
              <a:rPr lang="ro-RO" baseline="-25000" dirty="0"/>
              <a:t>2 - </a:t>
            </a:r>
            <a:r>
              <a:rPr lang="ro-RO" b="1" dirty="0"/>
              <a:t>numărul de dinţi ai roţii melcate</a:t>
            </a:r>
            <a:r>
              <a:rPr lang="ro-RO" dirty="0"/>
              <a:t>.</a:t>
            </a:r>
            <a:endParaRPr lang="en-US" dirty="0"/>
          </a:p>
        </p:txBody>
      </p:sp>
      <p:sp>
        <p:nvSpPr>
          <p:cNvPr id="46" name="Rectangle 40"/>
          <p:cNvSpPr>
            <a:spLocks noChangeArrowheads="1"/>
          </p:cNvSpPr>
          <p:nvPr/>
        </p:nvSpPr>
        <p:spPr bwMode="auto">
          <a:xfrm>
            <a:off x="272473" y="5502964"/>
            <a:ext cx="8657012" cy="830997"/>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Roata melcată poate fi privită ca o roată cilindrică cu dinţi înclinaţi cu unghiul de înclinare al danturii                </a:t>
            </a:r>
            <a:r>
              <a:rPr kumimoji="0" lang="ro-RO" sz="16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lang="ro-RO" sz="1600" dirty="0">
                <a:latin typeface="Arial" pitchFamily="34" charset="0"/>
                <a:ea typeface="Times New Roman" pitchFamily="18" charset="0"/>
                <a:cs typeface="Arial" pitchFamily="34" charset="0"/>
              </a:rPr>
              <a:t>, cu deosebirea că roata îmbracă melcul  pe un anumit unghi       , asigurând o lungime de contact mai mare între flancuri.</a:t>
            </a:r>
            <a:endParaRPr lang="ro-RO" sz="1600" dirty="0">
              <a:latin typeface="Arial" pitchFamily="34" charset="0"/>
              <a:cs typeface="Arial" pitchFamily="34" charset="0"/>
            </a:endParaRPr>
          </a:p>
        </p:txBody>
      </p:sp>
      <p:graphicFrame>
        <p:nvGraphicFramePr>
          <p:cNvPr id="82988" name="Object 44"/>
          <p:cNvGraphicFramePr>
            <a:graphicFrameLocks noChangeAspect="1"/>
          </p:cNvGraphicFramePr>
          <p:nvPr>
            <p:extLst>
              <p:ext uri="{D42A27DB-BD31-4B8C-83A1-F6EECF244321}">
                <p14:modId xmlns:p14="http://schemas.microsoft.com/office/powerpoint/2010/main" val="2984476540"/>
              </p:ext>
            </p:extLst>
          </p:nvPr>
        </p:nvGraphicFramePr>
        <p:xfrm>
          <a:off x="1300162" y="5749239"/>
          <a:ext cx="904875" cy="374650"/>
        </p:xfrm>
        <a:graphic>
          <a:graphicData uri="http://schemas.openxmlformats.org/presentationml/2006/ole">
            <mc:AlternateContent xmlns:mc="http://schemas.openxmlformats.org/markup-compatibility/2006">
              <mc:Choice xmlns:v="urn:schemas-microsoft-com:vml" Requires="v">
                <p:oleObj spid="_x0000_s83051" name="Equation" r:id="rId13" imgW="558720" imgH="228600" progId="Equation.3">
                  <p:embed/>
                </p:oleObj>
              </mc:Choice>
              <mc:Fallback>
                <p:oleObj name="Equation" r:id="rId13" imgW="558720" imgH="228600" progId="Equation.3">
                  <p:embed/>
                  <p:pic>
                    <p:nvPicPr>
                      <p:cNvPr id="0"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0162" y="5749239"/>
                        <a:ext cx="90487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89" name="Object 45"/>
          <p:cNvGraphicFramePr>
            <a:graphicFrameLocks noChangeAspect="1"/>
          </p:cNvGraphicFramePr>
          <p:nvPr>
            <p:extLst>
              <p:ext uri="{D42A27DB-BD31-4B8C-83A1-F6EECF244321}">
                <p14:modId xmlns:p14="http://schemas.microsoft.com/office/powerpoint/2010/main" val="2160329486"/>
              </p:ext>
            </p:extLst>
          </p:nvPr>
        </p:nvGraphicFramePr>
        <p:xfrm>
          <a:off x="8229600" y="5722222"/>
          <a:ext cx="385763" cy="318155"/>
        </p:xfrm>
        <a:graphic>
          <a:graphicData uri="http://schemas.openxmlformats.org/presentationml/2006/ole">
            <mc:AlternateContent xmlns:mc="http://schemas.openxmlformats.org/markup-compatibility/2006">
              <mc:Choice xmlns:v="urn:schemas-microsoft-com:vml" Requires="v">
                <p:oleObj spid="_x0000_s83052" name="Equation" r:id="rId15" imgW="215619" imgH="177569" progId="Equation.3">
                  <p:embed/>
                </p:oleObj>
              </mc:Choice>
              <mc:Fallback>
                <p:oleObj name="Equation" r:id="rId15" imgW="215619" imgH="177569" progId="Equation.3">
                  <p:embed/>
                  <p:pic>
                    <p:nvPicPr>
                      <p:cNvPr id="0"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5722222"/>
                        <a:ext cx="385763" cy="318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04800" y="441812"/>
            <a:ext cx="8534400" cy="1846659"/>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Avantajele angrenajului melcat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la acelaşi gabarit şi solicitări se obţine un raport de transmitere foarte mare;</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grad de acoperire mare (număr mare de perechi de dinţi în contact, datorită formei globoidale a roţii), determinând mers liniştit uniform, fără şocuri, fără vibraţii, fără zgomot;</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melcul asemănat cu un filet, în majoritatea cazurilor prezintă autofrânare, rezultând transmiterea ireversibilă a mişcării,  numai de la melc la roată , lucru important în multe aplicaţii, de exemplu la </a:t>
            </a:r>
            <a:r>
              <a:rPr kumimoji="0" lang="ro-RO" b="0" i="0" u="none" strike="noStrike" cap="none" normalizeH="0" baseline="0" dirty="0">
                <a:ln>
                  <a:noFill/>
                </a:ln>
                <a:solidFill>
                  <a:schemeClr val="tx1"/>
                </a:solidFill>
                <a:effectLst/>
                <a:latin typeface="Arial" pitchFamily="34" charset="0"/>
                <a:ea typeface="Times New Roman" pitchFamily="18" charset="0"/>
                <a:cs typeface="Arial" pitchFamily="34" charset="0"/>
              </a:rPr>
              <a:t>ascensoare</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304800" y="2819400"/>
            <a:ext cx="8305800" cy="3416320"/>
          </a:xfrm>
          <a:prstGeom prst="rect">
            <a:avLst/>
          </a:prstGeom>
          <a:solidFill>
            <a:schemeClr val="accent6">
              <a:lumMod val="60000"/>
              <a:lumOff val="40000"/>
            </a:schemeClr>
          </a:solidFill>
        </p:spPr>
        <p:txBody>
          <a:bodyPr wrap="square">
            <a:spAutoFit/>
          </a:bodyPr>
          <a:lstStyle/>
          <a:p>
            <a:pPr lvl="0" algn="just" eaLnBrk="0" fontAlgn="base" hangingPunct="0">
              <a:spcBef>
                <a:spcPct val="0"/>
              </a:spcBef>
              <a:spcAft>
                <a:spcPct val="0"/>
              </a:spcAft>
              <a:tabLst>
                <a:tab pos="457200" algn="l"/>
              </a:tabLst>
            </a:pPr>
            <a:r>
              <a:rPr lang="ro-RO" b="1" dirty="0">
                <a:latin typeface="Arial" pitchFamily="34" charset="0"/>
                <a:ea typeface="Times New Roman" pitchFamily="18" charset="0"/>
                <a:cs typeface="Arial" pitchFamily="34" charset="0"/>
              </a:rPr>
              <a:t>Dezavantajele angrenajului melcat:</a:t>
            </a:r>
            <a:endParaRPr lang="en-US" dirty="0">
              <a:latin typeface="Arial" pitchFamily="34" charset="0"/>
              <a:cs typeface="Arial" pitchFamily="34" charset="0"/>
            </a:endParaRPr>
          </a:p>
          <a:p>
            <a:pPr lvl="0" algn="just" eaLnBrk="0" fontAlgn="base" hangingPunct="0">
              <a:spcBef>
                <a:spcPct val="0"/>
              </a:spcBef>
              <a:spcAft>
                <a:spcPct val="0"/>
              </a:spcAft>
              <a:buFontTx/>
              <a:buChar char="•"/>
              <a:tabLst>
                <a:tab pos="457200" algn="l"/>
              </a:tabLst>
            </a:pPr>
            <a:r>
              <a:rPr lang="ro-RO" dirty="0">
                <a:latin typeface="Arial" pitchFamily="34" charset="0"/>
                <a:ea typeface="Times New Roman" pitchFamily="18" charset="0"/>
                <a:cs typeface="Arial" pitchFamily="34" charset="0"/>
              </a:rPr>
              <a:t>fiind angrenaj hiperboloidal apare alunecare între flancuri pe direcţia lungimii dintelui, această alunecare mare, mai mare ca viteza tangenţială a melcului, determină pierderi mari prin frecare, rezultând randament mic – cu atât mai mic cu cât raportul de transmitere este mai mare;</a:t>
            </a:r>
            <a:endParaRPr lang="en-US" dirty="0">
              <a:latin typeface="Arial" pitchFamily="34" charset="0"/>
              <a:cs typeface="Arial" pitchFamily="34" charset="0"/>
            </a:endParaRPr>
          </a:p>
          <a:p>
            <a:pPr lvl="0" algn="just" eaLnBrk="0" fontAlgn="base" hangingPunct="0">
              <a:spcBef>
                <a:spcPct val="0"/>
              </a:spcBef>
              <a:spcAft>
                <a:spcPct val="0"/>
              </a:spcAft>
              <a:buFontTx/>
              <a:buChar char="•"/>
              <a:tabLst>
                <a:tab pos="457200" algn="l"/>
              </a:tabLst>
            </a:pPr>
            <a:r>
              <a:rPr lang="ro-RO" dirty="0">
                <a:latin typeface="Arial" pitchFamily="34" charset="0"/>
                <a:ea typeface="Times New Roman" pitchFamily="18" charset="0"/>
                <a:cs typeface="Arial" pitchFamily="34" charset="0"/>
              </a:rPr>
              <a:t>viteza de alunecare mare conduce la creşterea riscului distrugerii prin uzură, respectiv prin gripare la sarcini  mari, determinând măsuri speciale: materiale speciale pentru roata  melcată, lubrifianţi aditivaţi cu EP 2.</a:t>
            </a:r>
            <a:endParaRPr lang="en-US" dirty="0">
              <a:latin typeface="Arial" pitchFamily="34" charset="0"/>
              <a:cs typeface="Arial" pitchFamily="34" charset="0"/>
            </a:endParaRPr>
          </a:p>
          <a:p>
            <a:pPr lvl="0" algn="just" eaLnBrk="0" fontAlgn="base" hangingPunct="0">
              <a:spcBef>
                <a:spcPct val="0"/>
              </a:spcBef>
              <a:spcAft>
                <a:spcPct val="0"/>
              </a:spcAft>
              <a:buFontTx/>
              <a:buChar char="•"/>
              <a:tabLst>
                <a:tab pos="457200" algn="l"/>
              </a:tabLst>
            </a:pPr>
            <a:r>
              <a:rPr lang="ro-RO" dirty="0">
                <a:latin typeface="Arial" pitchFamily="34" charset="0"/>
                <a:ea typeface="Times New Roman" pitchFamily="18" charset="0"/>
                <a:cs typeface="Arial" pitchFamily="34" charset="0"/>
              </a:rPr>
              <a:t>dezavantaj tehnologic – pentru a prelucra roata melcată  sunt necesare scule care să imite melcul în agrenare;</a:t>
            </a:r>
            <a:endParaRPr lang="en-US" dirty="0">
              <a:latin typeface="Arial" pitchFamily="34" charset="0"/>
              <a:cs typeface="Arial" pitchFamily="34" charset="0"/>
            </a:endParaRPr>
          </a:p>
          <a:p>
            <a:pPr lvl="0" algn="just" eaLnBrk="0" fontAlgn="base" hangingPunct="0">
              <a:spcBef>
                <a:spcPct val="0"/>
              </a:spcBef>
              <a:spcAft>
                <a:spcPct val="0"/>
              </a:spcAft>
              <a:buFontTx/>
              <a:buChar char="•"/>
              <a:tabLst>
                <a:tab pos="457200" algn="l"/>
              </a:tabLst>
            </a:pPr>
            <a:r>
              <a:rPr lang="ro-RO" dirty="0">
                <a:latin typeface="Arial" pitchFamily="34" charset="0"/>
                <a:ea typeface="Times New Roman" pitchFamily="18" charset="0"/>
                <a:cs typeface="Arial" pitchFamily="34" charset="0"/>
              </a:rPr>
              <a:t>randamentul mic, limitează utilizarea la puteri moderate de maxim zeci sau sute de kW.</a:t>
            </a:r>
            <a:endParaRPr lang="ro-RO"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152400" y="67761"/>
            <a:ext cx="8991600" cy="977130"/>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a:ln>
                  <a:noFill/>
                </a:ln>
                <a:solidFill>
                  <a:schemeClr val="tx1"/>
                </a:solidFill>
                <a:effectLst/>
                <a:ea typeface="Times New Roman" pitchFamily="18" charset="0"/>
                <a:cs typeface="Times New Roman" pitchFamily="18" charset="0"/>
              </a:rPr>
              <a:t>Definirea geometrica a angrenajului melcat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100" b="1" i="0" u="none" strike="noStrike" cap="none" normalizeH="0" baseline="0" dirty="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a:ln>
                  <a:noFill/>
                </a:ln>
                <a:solidFill>
                  <a:schemeClr val="tx1"/>
                </a:solidFill>
                <a:effectLst/>
                <a:ea typeface="Times New Roman" pitchFamily="18" charset="0"/>
                <a:cs typeface="Arial" pitchFamily="34" charset="0"/>
              </a:rPr>
              <a:t>Elemente de referinţă  - melcul de referinţă ( elemente geometrice standardizate)</a:t>
            </a:r>
            <a:endParaRPr kumimoji="0" lang="ro-RO" sz="2000" b="0" i="0" u="none" strike="noStrike" cap="none" normalizeH="0" baseline="0" dirty="0">
              <a:ln>
                <a:noFill/>
              </a:ln>
              <a:solidFill>
                <a:schemeClr val="tx1"/>
              </a:solidFill>
              <a:effectLst/>
              <a:cs typeface="Arial" pitchFamily="34" charset="0"/>
            </a:endParaRPr>
          </a:p>
        </p:txBody>
      </p:sp>
      <p:pic>
        <p:nvPicPr>
          <p:cNvPr id="84995" name="Picture 3"/>
          <p:cNvPicPr>
            <a:picLocks noChangeAspect="1" noChangeArrowheads="1"/>
          </p:cNvPicPr>
          <p:nvPr/>
        </p:nvPicPr>
        <p:blipFill>
          <a:blip r:embed="rId3" cstate="print"/>
          <a:srcRect/>
          <a:stretch>
            <a:fillRect/>
          </a:stretch>
        </p:blipFill>
        <p:spPr bwMode="auto">
          <a:xfrm>
            <a:off x="1851622" y="1020006"/>
            <a:ext cx="7117159" cy="3733800"/>
          </a:xfrm>
          <a:prstGeom prst="rect">
            <a:avLst/>
          </a:prstGeom>
          <a:noFill/>
          <a:ln w="9525">
            <a:noFill/>
            <a:miter lim="800000"/>
            <a:headEnd/>
            <a:tailEnd/>
          </a:ln>
        </p:spPr>
      </p:pic>
      <p:sp>
        <p:nvSpPr>
          <p:cNvPr id="16" name="Rectangle 15"/>
          <p:cNvSpPr/>
          <p:nvPr/>
        </p:nvSpPr>
        <p:spPr>
          <a:xfrm>
            <a:off x="304800" y="3429000"/>
            <a:ext cx="3429000" cy="1200329"/>
          </a:xfrm>
          <a:prstGeom prst="rect">
            <a:avLst/>
          </a:prstGeom>
        </p:spPr>
        <p:txBody>
          <a:bodyPr wrap="square">
            <a:spAutoFit/>
          </a:bodyPr>
          <a:lstStyle/>
          <a:p>
            <a:r>
              <a:rPr lang="ro-RO" dirty="0"/>
              <a:t>Cilindrul de referinţă este cilindrul pe care grosimea dintelui este egală cu grosimea golului, pe el se măsoară pasul axial </a:t>
            </a:r>
            <a:r>
              <a:rPr lang="ro-RO" b="1" dirty="0"/>
              <a:t>p</a:t>
            </a:r>
            <a:r>
              <a:rPr lang="ro-RO" sz="1200" b="1" dirty="0"/>
              <a:t>x</a:t>
            </a:r>
            <a:endParaRPr lang="en-US" b="1" dirty="0"/>
          </a:p>
        </p:txBody>
      </p:sp>
      <p:sp>
        <p:nvSpPr>
          <p:cNvPr id="17" name="Rectangle 16"/>
          <p:cNvSpPr/>
          <p:nvPr/>
        </p:nvSpPr>
        <p:spPr>
          <a:xfrm>
            <a:off x="304800" y="4648200"/>
            <a:ext cx="8610600" cy="923330"/>
          </a:xfrm>
          <a:prstGeom prst="rect">
            <a:avLst/>
          </a:prstGeom>
        </p:spPr>
        <p:txBody>
          <a:bodyPr wrap="square">
            <a:spAutoFit/>
          </a:bodyPr>
          <a:lstStyle/>
          <a:p>
            <a:r>
              <a:rPr lang="ro-RO" dirty="0"/>
              <a:t>În secţiunea axială mai sunt definite: </a:t>
            </a:r>
          </a:p>
          <a:p>
            <a:r>
              <a:rPr lang="ro-RO" b="1" dirty="0"/>
              <a:t> h</a:t>
            </a:r>
            <a:r>
              <a:rPr lang="ro-RO" b="1" baseline="-25000" dirty="0"/>
              <a:t>0a</a:t>
            </a:r>
            <a:r>
              <a:rPr lang="ro-RO" b="1" dirty="0"/>
              <a:t> -</a:t>
            </a:r>
            <a:r>
              <a:rPr lang="ro-RO" dirty="0"/>
              <a:t>înălţimea capului dintelui; </a:t>
            </a:r>
            <a:r>
              <a:rPr lang="ro-RO" b="1" dirty="0"/>
              <a:t>h</a:t>
            </a:r>
            <a:r>
              <a:rPr lang="ro-RO" b="1" baseline="-25000" dirty="0"/>
              <a:t>0f</a:t>
            </a:r>
            <a:r>
              <a:rPr lang="ro-RO" baseline="-25000" dirty="0"/>
              <a:t>-</a:t>
            </a:r>
            <a:r>
              <a:rPr lang="ro-RO" dirty="0"/>
              <a:t> înălţimea piciorului dintelui; </a:t>
            </a:r>
            <a:r>
              <a:rPr lang="ro-RO" b="1" dirty="0"/>
              <a:t>h</a:t>
            </a:r>
            <a:r>
              <a:rPr lang="ro-RO" b="1" baseline="-25000" dirty="0"/>
              <a:t>0</a:t>
            </a:r>
            <a:r>
              <a:rPr lang="ro-RO" dirty="0"/>
              <a:t>– înălţimea dintelui. Cele trei înălţimi sunt precizate funcţie de modulul melcului </a:t>
            </a:r>
            <a:endParaRPr lang="en-US" b="1" dirty="0"/>
          </a:p>
        </p:txBody>
      </p:sp>
      <p:sp>
        <p:nvSpPr>
          <p:cNvPr id="850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5007" name="Object 15"/>
          <p:cNvGraphicFramePr>
            <a:graphicFrameLocks noChangeAspect="1"/>
          </p:cNvGraphicFramePr>
          <p:nvPr>
            <p:extLst>
              <p:ext uri="{D42A27DB-BD31-4B8C-83A1-F6EECF244321}">
                <p14:modId xmlns:p14="http://schemas.microsoft.com/office/powerpoint/2010/main" val="2457180900"/>
              </p:ext>
            </p:extLst>
          </p:nvPr>
        </p:nvGraphicFramePr>
        <p:xfrm>
          <a:off x="6172200" y="5169932"/>
          <a:ext cx="1134140" cy="762000"/>
        </p:xfrm>
        <a:graphic>
          <a:graphicData uri="http://schemas.openxmlformats.org/presentationml/2006/ole">
            <mc:AlternateContent xmlns:mc="http://schemas.openxmlformats.org/markup-compatibility/2006">
              <mc:Choice xmlns:v="urn:schemas-microsoft-com:vml" Requires="v">
                <p:oleObj spid="_x0000_s85015" name="Equation" r:id="rId4" imgW="609336" imgH="406224" progId="Equation.3">
                  <p:embed/>
                </p:oleObj>
              </mc:Choice>
              <mc:Fallback>
                <p:oleObj name="Equation" r:id="rId4" imgW="609336" imgH="406224" progId="Equation.3">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69932"/>
                        <a:ext cx="1134140" cy="762000"/>
                      </a:xfrm>
                      <a:prstGeom prst="rect">
                        <a:avLst/>
                      </a:prstGeom>
                      <a:noFill/>
                    </p:spPr>
                  </p:pic>
                </p:oleObj>
              </mc:Fallback>
            </mc:AlternateContent>
          </a:graphicData>
        </a:graphic>
      </p:graphicFrame>
      <p:sp>
        <p:nvSpPr>
          <p:cNvPr id="20" name="Rectangle 19"/>
          <p:cNvSpPr/>
          <p:nvPr/>
        </p:nvSpPr>
        <p:spPr>
          <a:xfrm>
            <a:off x="544945" y="6082145"/>
            <a:ext cx="8382000" cy="369332"/>
          </a:xfrm>
          <a:prstGeom prst="rect">
            <a:avLst/>
          </a:prstGeom>
          <a:solidFill>
            <a:srgbClr val="FFFF99"/>
          </a:solidFill>
        </p:spPr>
        <p:txBody>
          <a:bodyPr wrap="square">
            <a:spAutoFit/>
          </a:bodyPr>
          <a:lstStyle/>
          <a:p>
            <a:r>
              <a:rPr lang="ro-RO" dirty="0"/>
              <a:t>Conform  standardelor,  </a:t>
            </a:r>
            <a:r>
              <a:rPr lang="ro-RO" b="1" i="1" dirty="0"/>
              <a:t>m</a:t>
            </a:r>
            <a:r>
              <a:rPr lang="ro-RO" b="1" i="1" baseline="-25000" dirty="0"/>
              <a:t>x</a:t>
            </a:r>
            <a:r>
              <a:rPr lang="ro-RO" dirty="0"/>
              <a:t> are următoarele valori preferenţiale 1; 1,5; 2; 3; 4; 8; 10; 13</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86193" y="13950"/>
            <a:ext cx="8686800" cy="2262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Forma secţiunii dintelui este diferită, în funcţie de execuţia melcului – această secţiune impune tipul de melc:</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algn="just" eaLnBrk="0" fontAlgn="base" hangingPunct="0">
              <a:lnSpc>
                <a:spcPct val="150000"/>
              </a:lnSpc>
              <a:spcBef>
                <a:spcPct val="0"/>
              </a:spcBef>
              <a:spcAft>
                <a:spcPct val="0"/>
              </a:spcAft>
              <a:buFontTx/>
              <a:buChar char="•"/>
            </a:pPr>
            <a:r>
              <a:rPr kumimoji="0" lang="ro-RO" sz="1600" b="1" i="0" u="none" strike="noStrike" cap="none" normalizeH="0" baseline="0" dirty="0">
                <a:ln>
                  <a:noFill/>
                </a:ln>
                <a:solidFill>
                  <a:srgbClr val="C00000"/>
                </a:solidFill>
                <a:effectLst/>
                <a:latin typeface="Arial" pitchFamily="34" charset="0"/>
                <a:ea typeface="Times New Roman" pitchFamily="18" charset="0"/>
                <a:cs typeface="Arial" pitchFamily="34" charset="0"/>
              </a:rPr>
              <a:t>cu profil Arhimedic ZA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profilul flancului este cu muchii drepte într-o secţiune axială, iar  într-o secţiune frontală  - profilul este o  spirală a lui Arhimede ( foarte utilizat la noi), obţinut  prin strunjire cu cuţit profilat cu flancuri drepte înclinate cu un unghi         </a:t>
            </a:r>
            <a:r>
              <a:rPr lang="ro-RO" sz="1600" dirty="0">
                <a:latin typeface="Arial" pitchFamily="34" charset="0"/>
                <a:ea typeface="Times New Roman" pitchFamily="18" charset="0"/>
                <a:cs typeface="Arial" pitchFamily="34" charset="0"/>
              </a:rPr>
              <a:t>(suprafaţă riglată, poate fi rectificată).</a:t>
            </a:r>
            <a:endParaRPr lang="en-US" sz="1000" dirty="0">
              <a:latin typeface="Arial" pitchFamily="34" charset="0"/>
              <a:cs typeface="Arial" pitchFamily="34" charset="0"/>
            </a:endParaRPr>
          </a:p>
        </p:txBody>
      </p:sp>
      <p:sp>
        <p:nvSpPr>
          <p:cNvPr id="86019" name="Rectangle 3"/>
          <p:cNvSpPr>
            <a:spLocks noChangeArrowheads="1"/>
          </p:cNvSpPr>
          <p:nvPr/>
        </p:nvSpPr>
        <p:spPr bwMode="auto">
          <a:xfrm>
            <a:off x="38724" y="2364339"/>
            <a:ext cx="8781738" cy="361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o-RO" sz="1600" b="1" i="0" u="none" strike="noStrike" cap="none" normalizeH="0" baseline="0" dirty="0">
                <a:ln>
                  <a:noFill/>
                </a:ln>
                <a:solidFill>
                  <a:srgbClr val="C00000"/>
                </a:solidFill>
                <a:effectLst/>
                <a:latin typeface="Arial" pitchFamily="34" charset="0"/>
                <a:ea typeface="Times New Roman" pitchFamily="18" charset="0"/>
                <a:cs typeface="Arial" pitchFamily="34" charset="0"/>
              </a:rPr>
              <a:t>Melcul ZN1 şi ZN2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melci cu flancuri cu profil rectiliniu într-o secţiune normală pe direcţia        ( N-N) elicei, </a:t>
            </a:r>
            <a:r>
              <a:rPr kumimoji="0" lang="ro-RO" sz="16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ZN1 – pentru perpendiculara pe dinte, ZN2 – pentru perpendiculara pe golul dintre dinţi;</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o-RO" sz="1600" b="1" i="0" u="none" strike="noStrike" cap="none" normalizeH="0" baseline="0" dirty="0">
                <a:ln>
                  <a:noFill/>
                </a:ln>
                <a:solidFill>
                  <a:srgbClr val="C00000"/>
                </a:solidFill>
                <a:effectLst/>
                <a:latin typeface="Arial" pitchFamily="34" charset="0"/>
                <a:ea typeface="Times New Roman" pitchFamily="18" charset="0"/>
                <a:cs typeface="Arial" pitchFamily="34" charset="0"/>
              </a:rPr>
              <a:t>Melcul ZE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cu profil în evolventă într-un plan frontal T-T, flancurile au profilul  rectangular într-un plan paralel cu axa, dar tangent la un cilindru de bază (necesită scule speciale);</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Aft>
                <a:spcPct val="0"/>
              </a:spcAft>
              <a:buClrTx/>
              <a:buSzTx/>
              <a:buFontTx/>
              <a:buChar char="•"/>
              <a:tabLst>
                <a:tab pos="457200" algn="l"/>
              </a:tabLst>
            </a:pPr>
            <a:r>
              <a:rPr kumimoji="0" lang="ro-RO" sz="1600" b="1" i="0" u="none" strike="noStrike" cap="none" normalizeH="0" baseline="0" dirty="0">
                <a:ln>
                  <a:noFill/>
                </a:ln>
                <a:solidFill>
                  <a:srgbClr val="C00000"/>
                </a:solidFill>
                <a:effectLst/>
                <a:latin typeface="Arial" pitchFamily="34" charset="0"/>
                <a:ea typeface="Times New Roman" pitchFamily="18" charset="0"/>
                <a:cs typeface="Arial" pitchFamily="34" charset="0"/>
              </a:rPr>
              <a:t>ZK1 ; ZK2 –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melci cu flancuri profilate,  nu se pot rectifica.</a:t>
            </a:r>
          </a:p>
          <a:p>
            <a:pPr marL="0" marR="0" lvl="0" indent="0" algn="l" defTabSz="914400" rtl="0" eaLnBrk="0" fontAlgn="base" latinLnBrk="0" hangingPunct="0">
              <a:lnSpc>
                <a:spcPct val="150000"/>
              </a:lnSpc>
              <a:spcAft>
                <a:spcPct val="0"/>
              </a:spcAft>
              <a:buClrTx/>
              <a:buSzTx/>
              <a:buFontTx/>
              <a:buNone/>
              <a:tabLst>
                <a:tab pos="457200" algn="l"/>
              </a:tabLst>
            </a:pPr>
            <a:r>
              <a:rPr kumimoji="0" lang="ro-RO" sz="16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ro-RO" sz="1600" b="1" i="0" u="none" strike="noStrike" cap="none" normalizeH="0" baseline="0" dirty="0">
                <a:ln>
                  <a:noFill/>
                </a:ln>
                <a:solidFill>
                  <a:srgbClr val="7030A0"/>
                </a:solidFill>
                <a:effectLst/>
                <a:latin typeface="Arial" pitchFamily="34" charset="0"/>
                <a:ea typeface="Times New Roman" pitchFamily="18" charset="0"/>
                <a:cs typeface="Arial" pitchFamily="34" charset="0"/>
              </a:rPr>
              <a:t>Melcul generator:</a:t>
            </a:r>
            <a:r>
              <a:rPr kumimoji="0" lang="ro-RO" sz="1600" b="0" i="0" u="none" strike="noStrike" cap="none" normalizeH="0" baseline="0" dirty="0">
                <a:ln>
                  <a:noFill/>
                </a:ln>
                <a:solidFill>
                  <a:srgbClr val="7030A0"/>
                </a:solidFill>
                <a:effectLst/>
                <a:latin typeface="Arial" pitchFamily="34" charset="0"/>
                <a:ea typeface="Times New Roman" pitchFamily="18" charset="0"/>
                <a:cs typeface="Arial" pitchFamily="34" charset="0"/>
              </a:rPr>
              <a:t> -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melcul utilizat pentru definirea sculei de prelucrare a roţii melcate, este identic cu melcul de referinţă având h</a:t>
            </a:r>
            <a:r>
              <a:rPr kumimoji="0" lang="ro-RO"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oa</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mai mare cu o cantitate </a:t>
            </a:r>
          </a:p>
          <a:p>
            <a:pPr lvl="0" eaLnBrk="0" fontAlgn="base" hangingPunct="0">
              <a:spcBef>
                <a:spcPts val="600"/>
              </a:spcBef>
              <a:spcAft>
                <a:spcPct val="0"/>
              </a:spcAft>
              <a:tabLst>
                <a:tab pos="457200" algn="l"/>
              </a:tabLst>
            </a:pPr>
            <a:r>
              <a:rPr lang="ro-RO" sz="1600" dirty="0">
                <a:latin typeface="Arial" pitchFamily="34" charset="0"/>
                <a:cs typeface="Arial" pitchFamily="34" charset="0"/>
              </a:rPr>
              <a:t>pentru a asigura jocul necesar la picior, în procesul de angrenare dintre roată şi melcul de fruncţionare.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6020" name="Object 4"/>
          <p:cNvGraphicFramePr>
            <a:graphicFrameLocks noChangeAspect="1"/>
          </p:cNvGraphicFramePr>
          <p:nvPr>
            <p:extLst>
              <p:ext uri="{D42A27DB-BD31-4B8C-83A1-F6EECF244321}">
                <p14:modId xmlns:p14="http://schemas.microsoft.com/office/powerpoint/2010/main" val="2618533228"/>
              </p:ext>
            </p:extLst>
          </p:nvPr>
        </p:nvGraphicFramePr>
        <p:xfrm>
          <a:off x="6553200" y="1440873"/>
          <a:ext cx="400050" cy="457200"/>
        </p:xfrm>
        <a:graphic>
          <a:graphicData uri="http://schemas.openxmlformats.org/presentationml/2006/ole">
            <mc:AlternateContent xmlns:mc="http://schemas.openxmlformats.org/markup-compatibility/2006">
              <mc:Choice xmlns:v="urn:schemas-microsoft-com:vml" Requires="v">
                <p:oleObj spid="_x0000_s86036" name="Equation" r:id="rId3" imgW="203112" imgH="228501" progId="Equation.3">
                  <p:embed/>
                </p:oleObj>
              </mc:Choice>
              <mc:Fallback>
                <p:oleObj name="Equation" r:id="rId3" imgW="203112" imgH="228501"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40873"/>
                        <a:ext cx="4000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21" name="Object 5"/>
          <p:cNvGraphicFramePr>
            <a:graphicFrameLocks noChangeAspect="1"/>
          </p:cNvGraphicFramePr>
          <p:nvPr>
            <p:extLst>
              <p:ext uri="{D42A27DB-BD31-4B8C-83A1-F6EECF244321}">
                <p14:modId xmlns:p14="http://schemas.microsoft.com/office/powerpoint/2010/main" val="181245528"/>
              </p:ext>
            </p:extLst>
          </p:nvPr>
        </p:nvGraphicFramePr>
        <p:xfrm>
          <a:off x="6324600" y="4953000"/>
          <a:ext cx="2595622" cy="457200"/>
        </p:xfrm>
        <a:graphic>
          <a:graphicData uri="http://schemas.openxmlformats.org/presentationml/2006/ole">
            <mc:AlternateContent xmlns:mc="http://schemas.openxmlformats.org/markup-compatibility/2006">
              <mc:Choice xmlns:v="urn:schemas-microsoft-com:vml" Requires="v">
                <p:oleObj spid="_x0000_s86037" name="Equation" r:id="rId5" imgW="1434960" imgH="253800" progId="Equation.3">
                  <p:embed/>
                </p:oleObj>
              </mc:Choice>
              <mc:Fallback>
                <p:oleObj name="Equation" r:id="rId5" imgW="1434960" imgH="253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53000"/>
                        <a:ext cx="259562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2277162" cy="369332"/>
          </a:xfrm>
          <a:prstGeom prst="rect">
            <a:avLst/>
          </a:prstGeom>
        </p:spPr>
        <p:txBody>
          <a:bodyPr wrap="none">
            <a:spAutoFit/>
          </a:bodyPr>
          <a:lstStyle/>
          <a:p>
            <a:r>
              <a:rPr lang="ro-RO" b="1" dirty="0"/>
              <a:t>Elemente geometrice</a:t>
            </a:r>
            <a:r>
              <a:rPr lang="ro-RO" dirty="0"/>
              <a:t>:</a:t>
            </a:r>
            <a:endParaRPr lang="en-US" dirty="0"/>
          </a:p>
        </p:txBody>
      </p:sp>
      <p:pic>
        <p:nvPicPr>
          <p:cNvPr id="87042" name="Picture 20" descr="f 12"/>
          <p:cNvPicPr>
            <a:picLocks noChangeAspect="1" noChangeArrowheads="1"/>
          </p:cNvPicPr>
          <p:nvPr/>
        </p:nvPicPr>
        <p:blipFill>
          <a:blip r:embed="rId3" cstate="print"/>
          <a:srcRect/>
          <a:stretch>
            <a:fillRect/>
          </a:stretch>
        </p:blipFill>
        <p:spPr bwMode="auto">
          <a:xfrm>
            <a:off x="3443035" y="381000"/>
            <a:ext cx="5583170" cy="3276600"/>
          </a:xfrm>
          <a:prstGeom prst="rect">
            <a:avLst/>
          </a:prstGeom>
          <a:noFill/>
          <a:ln w="9525">
            <a:noFill/>
            <a:miter lim="800000"/>
            <a:headEnd/>
            <a:tailEnd/>
          </a:ln>
        </p:spPr>
      </p:pic>
      <p:sp>
        <p:nvSpPr>
          <p:cNvPr id="8705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7063" name="Picture 23"/>
          <p:cNvPicPr>
            <a:picLocks noChangeAspect="1" noChangeArrowheads="1"/>
          </p:cNvPicPr>
          <p:nvPr/>
        </p:nvPicPr>
        <p:blipFill>
          <a:blip r:embed="rId4" cstate="print"/>
          <a:srcRect l="38873" t="27083" r="18960" b="13542"/>
          <a:stretch>
            <a:fillRect/>
          </a:stretch>
        </p:blipFill>
        <p:spPr bwMode="auto">
          <a:xfrm>
            <a:off x="0" y="838200"/>
            <a:ext cx="3200400" cy="2533650"/>
          </a:xfrm>
          <a:prstGeom prst="rect">
            <a:avLst/>
          </a:prstGeom>
          <a:noFill/>
          <a:ln w="9525">
            <a:noFill/>
            <a:miter lim="800000"/>
            <a:headEnd/>
            <a:tailEnd/>
          </a:ln>
        </p:spPr>
      </p:pic>
      <p:sp>
        <p:nvSpPr>
          <p:cNvPr id="22" name="Rectangle 21"/>
          <p:cNvSpPr/>
          <p:nvPr/>
        </p:nvSpPr>
        <p:spPr>
          <a:xfrm>
            <a:off x="228600" y="3810000"/>
            <a:ext cx="6629400" cy="369332"/>
          </a:xfrm>
          <a:prstGeom prst="rect">
            <a:avLst/>
          </a:prstGeom>
        </p:spPr>
        <p:txBody>
          <a:bodyPr wrap="square">
            <a:spAutoFit/>
          </a:bodyPr>
          <a:lstStyle/>
          <a:p>
            <a:r>
              <a:rPr lang="ro-RO" dirty="0"/>
              <a:t>Se definesc:   p</a:t>
            </a:r>
            <a:r>
              <a:rPr lang="ro-RO" baseline="-25000" dirty="0"/>
              <a:t>t</a:t>
            </a:r>
            <a:r>
              <a:rPr lang="ro-RO" dirty="0"/>
              <a:t>- </a:t>
            </a:r>
            <a:r>
              <a:rPr lang="ro-RO" b="1" dirty="0"/>
              <a:t>pasul frontal</a:t>
            </a:r>
            <a:r>
              <a:rPr lang="ro-RO" dirty="0"/>
              <a:t>  şi p</a:t>
            </a:r>
            <a:r>
              <a:rPr lang="ro-RO" baseline="-25000" dirty="0"/>
              <a:t>n</a:t>
            </a:r>
            <a:r>
              <a:rPr lang="ro-RO" dirty="0"/>
              <a:t> – </a:t>
            </a:r>
            <a:r>
              <a:rPr lang="ro-RO" b="1" dirty="0"/>
              <a:t>pasul normal</a:t>
            </a:r>
            <a:r>
              <a:rPr lang="ro-RO" dirty="0"/>
              <a:t> </a:t>
            </a:r>
            <a:endParaRPr lang="en-US" dirty="0"/>
          </a:p>
        </p:txBody>
      </p:sp>
      <p:sp>
        <p:nvSpPr>
          <p:cNvPr id="8706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64" name="Object 24"/>
          <p:cNvGraphicFramePr>
            <a:graphicFrameLocks noChangeAspect="1"/>
          </p:cNvGraphicFramePr>
          <p:nvPr/>
        </p:nvGraphicFramePr>
        <p:xfrm>
          <a:off x="5105399" y="3657600"/>
          <a:ext cx="1301885" cy="838200"/>
        </p:xfrm>
        <a:graphic>
          <a:graphicData uri="http://schemas.openxmlformats.org/presentationml/2006/ole">
            <mc:AlternateContent xmlns:mc="http://schemas.openxmlformats.org/markup-compatibility/2006">
              <mc:Choice xmlns:v="urn:schemas-microsoft-com:vml" Requires="v">
                <p:oleObj spid="_x0000_s87111" name="Equation" r:id="rId5" imgW="698197" imgH="444307" progId="Equation.3">
                  <p:embed/>
                </p:oleObj>
              </mc:Choice>
              <mc:Fallback>
                <p:oleObj name="Equation" r:id="rId5" imgW="698197" imgH="444307"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399" y="3657600"/>
                        <a:ext cx="130188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6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66" name="Object 26"/>
          <p:cNvGraphicFramePr>
            <a:graphicFrameLocks noChangeAspect="1"/>
          </p:cNvGraphicFramePr>
          <p:nvPr/>
        </p:nvGraphicFramePr>
        <p:xfrm>
          <a:off x="6705600" y="3810000"/>
          <a:ext cx="1981200" cy="444381"/>
        </p:xfrm>
        <a:graphic>
          <a:graphicData uri="http://schemas.openxmlformats.org/presentationml/2006/ole">
            <mc:AlternateContent xmlns:mc="http://schemas.openxmlformats.org/markup-compatibility/2006">
              <mc:Choice xmlns:v="urn:schemas-microsoft-com:vml" Requires="v">
                <p:oleObj spid="_x0000_s87112" name="Equation" r:id="rId7" imgW="1016000" imgH="228600" progId="Equation.3">
                  <p:embed/>
                </p:oleObj>
              </mc:Choice>
              <mc:Fallback>
                <p:oleObj name="Equation" r:id="rId7" imgW="1016000" imgH="228600" progId="Equation.3">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810000"/>
                        <a:ext cx="1981200" cy="444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69" name="Rectangle 29"/>
          <p:cNvSpPr>
            <a:spLocks noChangeArrowheads="1"/>
          </p:cNvSpPr>
          <p:nvPr/>
        </p:nvSpPr>
        <p:spPr bwMode="auto">
          <a:xfrm>
            <a:off x="228600" y="4470113"/>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Împărţind cele două relaţii la </a:t>
            </a:r>
            <a:r>
              <a:rPr kumimoji="0" lang="el-GR"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π</a:t>
            </a:r>
            <a:r>
              <a:rPr lang="ro-RO" sz="1600" i="1" dirty="0">
                <a:latin typeface="Arial" pitchFamily="34" charset="0"/>
                <a:ea typeface="Times New Roman" pitchFamily="18" charset="0"/>
                <a:cs typeface="Arial" pitchFamily="34" charset="0"/>
              </a:rPr>
              <a:t>, </a:t>
            </a:r>
            <a:r>
              <a:rPr lang="ro-RO" sz="1600" dirty="0">
                <a:latin typeface="Arial" pitchFamily="34" charset="0"/>
                <a:ea typeface="Times New Roman" pitchFamily="18" charset="0"/>
                <a:cs typeface="Arial" pitchFamily="34" charset="0"/>
              </a:rPr>
              <a:t>se obţin relaţiile pentru modulele: m</a:t>
            </a:r>
            <a:r>
              <a:rPr lang="ro-RO" sz="1100" dirty="0">
                <a:latin typeface="Arial" pitchFamily="34" charset="0"/>
                <a:ea typeface="Times New Roman" pitchFamily="18" charset="0"/>
                <a:cs typeface="Arial" pitchFamily="34" charset="0"/>
              </a:rPr>
              <a:t>t</a:t>
            </a:r>
            <a:r>
              <a:rPr lang="ro-RO" sz="1600" b="1" dirty="0"/>
              <a:t>-modulul frontal, m</a:t>
            </a:r>
            <a:r>
              <a:rPr lang="ro-RO" sz="1200" b="1" dirty="0"/>
              <a:t>n </a:t>
            </a:r>
            <a:r>
              <a:rPr lang="ro-RO" sz="1600" b="1" dirty="0"/>
              <a:t>- -modulul normal</a:t>
            </a:r>
            <a:r>
              <a:rPr lang="ro-RO" sz="1600" dirty="0">
                <a:latin typeface="Arial" pitchFamily="34" charset="0"/>
                <a:ea typeface="Times New Roman" pitchFamily="18" charset="0"/>
                <a:cs typeface="Arial" pitchFamily="34" charset="0"/>
              </a:rPr>
              <a:t> </a:t>
            </a:r>
            <a:r>
              <a:rPr lang="ro-RO" sz="1600" i="1" dirty="0">
                <a:latin typeface="Arial" pitchFamily="34" charset="0"/>
                <a:ea typeface="Times New Roman" pitchFamily="18" charset="0"/>
                <a:cs typeface="Arial" pitchFamily="34" charset="0"/>
              </a:rPr>
              <a:t>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sp>
        <p:nvSpPr>
          <p:cNvPr id="8707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71" name="Object 31"/>
          <p:cNvGraphicFramePr>
            <a:graphicFrameLocks noChangeAspect="1"/>
          </p:cNvGraphicFramePr>
          <p:nvPr/>
        </p:nvGraphicFramePr>
        <p:xfrm>
          <a:off x="1905000" y="4724400"/>
          <a:ext cx="1066800" cy="686844"/>
        </p:xfrm>
        <a:graphic>
          <a:graphicData uri="http://schemas.openxmlformats.org/presentationml/2006/ole">
            <mc:AlternateContent xmlns:mc="http://schemas.openxmlformats.org/markup-compatibility/2006">
              <mc:Choice xmlns:v="urn:schemas-microsoft-com:vml" Requires="v">
                <p:oleObj spid="_x0000_s87113" name="Equation" r:id="rId9" imgW="698197" imgH="444307" progId="Equation.3">
                  <p:embed/>
                </p:oleObj>
              </mc:Choice>
              <mc:Fallback>
                <p:oleObj name="Equation" r:id="rId9" imgW="698197" imgH="444307" progId="Equation.3">
                  <p:embed/>
                  <p:pic>
                    <p:nvPicPr>
                      <p:cNvPr id="0"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724400"/>
                        <a:ext cx="1066800" cy="686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7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73" name="Object 33"/>
          <p:cNvGraphicFramePr>
            <a:graphicFrameLocks noChangeAspect="1"/>
          </p:cNvGraphicFramePr>
          <p:nvPr/>
        </p:nvGraphicFramePr>
        <p:xfrm>
          <a:off x="3657600" y="4876800"/>
          <a:ext cx="1752600" cy="385894"/>
        </p:xfrm>
        <a:graphic>
          <a:graphicData uri="http://schemas.openxmlformats.org/presentationml/2006/ole">
            <mc:AlternateContent xmlns:mc="http://schemas.openxmlformats.org/markup-compatibility/2006">
              <mc:Choice xmlns:v="urn:schemas-microsoft-com:vml" Requires="v">
                <p:oleObj spid="_x0000_s87114" name="Equation" r:id="rId11" imgW="1040948" imgH="228501" progId="Equation.3">
                  <p:embed/>
                </p:oleObj>
              </mc:Choice>
              <mc:Fallback>
                <p:oleObj name="Equation" r:id="rId11" imgW="1040948" imgH="228501" progId="Equation.3">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4876800"/>
                        <a:ext cx="1752600" cy="3858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3"/>
          <p:cNvSpPr/>
          <p:nvPr/>
        </p:nvSpPr>
        <p:spPr>
          <a:xfrm>
            <a:off x="228600" y="5410200"/>
            <a:ext cx="8686800" cy="646331"/>
          </a:xfrm>
          <a:prstGeom prst="rect">
            <a:avLst/>
          </a:prstGeom>
        </p:spPr>
        <p:txBody>
          <a:bodyPr wrap="square">
            <a:spAutoFit/>
          </a:bodyPr>
          <a:lstStyle/>
          <a:p>
            <a:r>
              <a:rPr lang="ro-RO" dirty="0"/>
              <a:t>	La angrenajele melcate în loc de diametrele de divizare sunt definite </a:t>
            </a:r>
            <a:r>
              <a:rPr lang="ro-RO" b="1" dirty="0"/>
              <a:t>diametrele de referinţă</a:t>
            </a:r>
            <a:r>
              <a:rPr lang="ro-RO" dirty="0"/>
              <a:t> d</a:t>
            </a:r>
            <a:r>
              <a:rPr lang="ro-RO" baseline="-25000" dirty="0"/>
              <a:t>01  </a:t>
            </a:r>
            <a:r>
              <a:rPr lang="ro-RO" dirty="0"/>
              <a:t>şi d</a:t>
            </a:r>
            <a:r>
              <a:rPr lang="ro-RO" baseline="-25000" dirty="0"/>
              <a:t>02 </a:t>
            </a:r>
            <a:r>
              <a:rPr lang="ro-RO" dirty="0"/>
              <a:t>:</a:t>
            </a:r>
            <a:endParaRPr lang="en-US" dirty="0"/>
          </a:p>
        </p:txBody>
      </p:sp>
      <p:sp>
        <p:nvSpPr>
          <p:cNvPr id="87076"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75" name="Object 35"/>
          <p:cNvGraphicFramePr>
            <a:graphicFrameLocks noChangeAspect="1"/>
          </p:cNvGraphicFramePr>
          <p:nvPr/>
        </p:nvGraphicFramePr>
        <p:xfrm>
          <a:off x="2819400" y="5867400"/>
          <a:ext cx="3280245" cy="762000"/>
        </p:xfrm>
        <a:graphic>
          <a:graphicData uri="http://schemas.openxmlformats.org/presentationml/2006/ole">
            <mc:AlternateContent xmlns:mc="http://schemas.openxmlformats.org/markup-compatibility/2006">
              <mc:Choice xmlns:v="urn:schemas-microsoft-com:vml" Requires="v">
                <p:oleObj spid="_x0000_s87115" name="Equation" r:id="rId13" imgW="1866600" imgH="431640" progId="Equation.3">
                  <p:embed/>
                </p:oleObj>
              </mc:Choice>
              <mc:Fallback>
                <p:oleObj name="Equation" r:id="rId13" imgW="1866600" imgH="431640" progId="Equation.3">
                  <p:embed/>
                  <p:pic>
                    <p:nvPicPr>
                      <p:cNvPr id="0"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5867400"/>
                        <a:ext cx="328024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228600"/>
            <a:ext cx="4876800" cy="1477328"/>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4025"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Se consideră două roţi în angrenare în punctul M.  Se duce normala comună NN în punctul de contact, pe care se coboară perpendiculare din O</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 şi O</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 Se obţin punctele N</a:t>
            </a:r>
            <a:r>
              <a:rPr kumimoji="0" lang="ro-RO" sz="1200" b="0" i="0" u="none" strike="noStrike" cap="none" normalizeH="0" baseline="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 şi N</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 Unind O1 şi O</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 cu M se formează unghiurile:</a:t>
            </a:r>
            <a:endParaRPr kumimoji="0" lang="ro-RO" b="0" i="0" u="none" strike="noStrike" cap="none" normalizeH="0" baseline="0" dirty="0">
              <a:ln>
                <a:noFill/>
              </a:ln>
              <a:solidFill>
                <a:schemeClr val="tx1"/>
              </a:solidFill>
              <a:effectLst/>
              <a:cs typeface="Arial" pitchFamily="34" charset="0"/>
            </a:endParaRPr>
          </a:p>
        </p:txBody>
      </p:sp>
      <p:graphicFrame>
        <p:nvGraphicFramePr>
          <p:cNvPr id="20483" name="Object 3"/>
          <p:cNvGraphicFramePr>
            <a:graphicFrameLocks noChangeAspect="1"/>
          </p:cNvGraphicFramePr>
          <p:nvPr/>
        </p:nvGraphicFramePr>
        <p:xfrm>
          <a:off x="762000" y="1752600"/>
          <a:ext cx="3657600" cy="430306"/>
        </p:xfrm>
        <a:graphic>
          <a:graphicData uri="http://schemas.openxmlformats.org/presentationml/2006/ole">
            <mc:AlternateContent xmlns:mc="http://schemas.openxmlformats.org/markup-compatibility/2006">
              <mc:Choice xmlns:v="urn:schemas-microsoft-com:vml" Requires="v">
                <p:oleObj spid="_x0000_s20550" name="Equation" r:id="rId3" imgW="1828800" imgH="215640" progId="Equation.3">
                  <p:embed/>
                </p:oleObj>
              </mc:Choice>
              <mc:Fallback>
                <p:oleObj name="Equation" r:id="rId3" imgW="182880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3657600" cy="430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Rectangle 6"/>
          <p:cNvSpPr>
            <a:spLocks noChangeArrowheads="1"/>
          </p:cNvSpPr>
          <p:nvPr/>
        </p:nvSpPr>
        <p:spPr bwMode="auto">
          <a:xfrm>
            <a:off x="0" y="510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487" name="Rectangle 7"/>
          <p:cNvSpPr>
            <a:spLocks noChangeArrowheads="1"/>
          </p:cNvSpPr>
          <p:nvPr/>
        </p:nvSpPr>
        <p:spPr bwMode="auto">
          <a:xfrm>
            <a:off x="228600" y="2286000"/>
            <a:ext cx="4953000" cy="1477328"/>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1593850" algn="l"/>
              </a:tabLst>
            </a:pPr>
            <a:r>
              <a:rPr kumimoji="0" lang="ro-RO" b="0" i="0" u="none" strike="noStrike" cap="none" normalizeH="0" baseline="0" dirty="0">
                <a:ln>
                  <a:noFill/>
                </a:ln>
                <a:solidFill>
                  <a:schemeClr val="tx1"/>
                </a:solidFill>
                <a:effectLst/>
                <a:ea typeface="Times New Roman" pitchFamily="18" charset="0"/>
                <a:cs typeface="Arial" pitchFamily="34" charset="0"/>
              </a:rPr>
              <a:t>Normala comună în punctul de contact taie linia centrelor în punctul C, polul angrenării. Se consideră că în punctul de contact M, se suprapun M</a:t>
            </a:r>
            <a:r>
              <a:rPr kumimoji="0" lang="ro-RO" b="0" i="0" u="none" strike="noStrike" cap="none" normalizeH="0" baseline="-30000" dirty="0">
                <a:ln>
                  <a:noFill/>
                </a:ln>
                <a:solidFill>
                  <a:schemeClr val="tx1"/>
                </a:solidFill>
                <a:effectLst/>
                <a:ea typeface="Times New Roman" pitchFamily="18" charset="0"/>
                <a:cs typeface="Arial" pitchFamily="34" charset="0"/>
              </a:rPr>
              <a:t>1</a:t>
            </a:r>
            <a:r>
              <a:rPr kumimoji="0" lang="ro-RO" b="0" i="0" u="none" strike="noStrike" cap="none" normalizeH="0" baseline="0" dirty="0">
                <a:ln>
                  <a:noFill/>
                </a:ln>
                <a:solidFill>
                  <a:schemeClr val="tx1"/>
                </a:solidFill>
                <a:effectLst/>
                <a:ea typeface="Times New Roman" pitchFamily="18" charset="0"/>
                <a:cs typeface="Arial" pitchFamily="34" charset="0"/>
              </a:rPr>
              <a:t> aparţinând roţii 1 şi M</a:t>
            </a:r>
            <a:r>
              <a:rPr kumimoji="0" lang="ro-RO" b="0" i="0" u="none" strike="noStrike" cap="none" normalizeH="0" baseline="-30000" dirty="0">
                <a:ln>
                  <a:noFill/>
                </a:ln>
                <a:solidFill>
                  <a:schemeClr val="tx1"/>
                </a:solidFill>
                <a:effectLst/>
                <a:ea typeface="Times New Roman" pitchFamily="18" charset="0"/>
                <a:cs typeface="Arial" pitchFamily="34" charset="0"/>
              </a:rPr>
              <a:t>2</a:t>
            </a:r>
            <a:r>
              <a:rPr kumimoji="0" lang="ro-RO" b="0" i="0" u="none" strike="noStrike" cap="none" normalizeH="0" baseline="0" dirty="0">
                <a:ln>
                  <a:noFill/>
                </a:ln>
                <a:solidFill>
                  <a:schemeClr val="tx1"/>
                </a:solidFill>
                <a:effectLst/>
                <a:ea typeface="Times New Roman" pitchFamily="18" charset="0"/>
                <a:cs typeface="Arial" pitchFamily="34" charset="0"/>
              </a:rPr>
              <a:t> aparţinând roţii 2 şi se pot scrie vitezele celor două puncte:</a:t>
            </a:r>
            <a:endParaRPr kumimoji="0" lang="ro-RO" b="0" i="0" u="none" strike="noStrike" cap="none" normalizeH="0" baseline="0" dirty="0">
              <a:ln>
                <a:noFill/>
              </a:ln>
              <a:solidFill>
                <a:schemeClr val="tx1"/>
              </a:solidFill>
              <a:effectLst/>
              <a:cs typeface="Arial" pitchFamily="34" charset="0"/>
            </a:endParaRPr>
          </a:p>
        </p:txBody>
      </p:sp>
      <p:sp>
        <p:nvSpPr>
          <p:cNvPr id="204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8" name="Object 8"/>
          <p:cNvGraphicFramePr>
            <a:graphicFrameLocks noChangeAspect="1"/>
          </p:cNvGraphicFramePr>
          <p:nvPr/>
        </p:nvGraphicFramePr>
        <p:xfrm>
          <a:off x="381000" y="3810000"/>
          <a:ext cx="2971800" cy="479323"/>
        </p:xfrm>
        <a:graphic>
          <a:graphicData uri="http://schemas.openxmlformats.org/presentationml/2006/ole">
            <mc:AlternateContent xmlns:mc="http://schemas.openxmlformats.org/markup-compatibility/2006">
              <mc:Choice xmlns:v="urn:schemas-microsoft-com:vml" Requires="v">
                <p:oleObj spid="_x0000_s20551" name="Equation" r:id="rId5" imgW="1473200" imgH="241300" progId="Equation.3">
                  <p:embed/>
                </p:oleObj>
              </mc:Choice>
              <mc:Fallback>
                <p:oleObj name="Equation" r:id="rId5" imgW="1473200" imgH="2413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10000"/>
                        <a:ext cx="2971800" cy="479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0" name="Object 10"/>
          <p:cNvGraphicFramePr>
            <a:graphicFrameLocks noChangeAspect="1"/>
          </p:cNvGraphicFramePr>
          <p:nvPr/>
        </p:nvGraphicFramePr>
        <p:xfrm>
          <a:off x="381000" y="4267200"/>
          <a:ext cx="2980944" cy="457200"/>
        </p:xfrm>
        <a:graphic>
          <a:graphicData uri="http://schemas.openxmlformats.org/presentationml/2006/ole">
            <mc:AlternateContent xmlns:mc="http://schemas.openxmlformats.org/markup-compatibility/2006">
              <mc:Choice xmlns:v="urn:schemas-microsoft-com:vml" Requires="v">
                <p:oleObj spid="_x0000_s20552" name="Equation" r:id="rId7" imgW="1548728" imgH="241195" progId="Equation.3">
                  <p:embed/>
                </p:oleObj>
              </mc:Choice>
              <mc:Fallback>
                <p:oleObj name="Equation" r:id="rId7" imgW="1548728" imgH="241195"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267200"/>
                        <a:ext cx="2980944"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12"/>
          <p:cNvSpPr>
            <a:spLocks noChangeArrowheads="1"/>
          </p:cNvSpPr>
          <p:nvPr/>
        </p:nvSpPr>
        <p:spPr bwMode="auto">
          <a:xfrm>
            <a:off x="228600" y="4585901"/>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Cele două viteze sunt perpendiculare pe cele două raze şi se pot descompune după direcţia normală şi tangenţială la profil, în punctul de contact: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 după direcţia tangenţială:</a:t>
            </a:r>
            <a:endParaRPr kumimoji="0" lang="ro-RO" b="0" i="0" u="none" strike="noStrike" cap="none" normalizeH="0" baseline="0" dirty="0">
              <a:ln>
                <a:noFill/>
              </a:ln>
              <a:solidFill>
                <a:schemeClr val="tx1"/>
              </a:solidFill>
              <a:effectLst/>
              <a:cs typeface="Arial" pitchFamily="34" charset="0"/>
            </a:endParaRPr>
          </a:p>
        </p:txBody>
      </p:sp>
      <p:sp>
        <p:nvSpPr>
          <p:cNvPr id="204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3" name="Object 13"/>
          <p:cNvGraphicFramePr>
            <a:graphicFrameLocks noChangeAspect="1"/>
          </p:cNvGraphicFramePr>
          <p:nvPr/>
        </p:nvGraphicFramePr>
        <p:xfrm>
          <a:off x="2895600" y="5257800"/>
          <a:ext cx="2114550" cy="457200"/>
        </p:xfrm>
        <a:graphic>
          <a:graphicData uri="http://schemas.openxmlformats.org/presentationml/2006/ole">
            <mc:AlternateContent xmlns:mc="http://schemas.openxmlformats.org/markup-compatibility/2006">
              <mc:Choice xmlns:v="urn:schemas-microsoft-com:vml" Requires="v">
                <p:oleObj spid="_x0000_s20553" name="Equation" r:id="rId9" imgW="1054100" imgH="228600" progId="Equation.3">
                  <p:embed/>
                </p:oleObj>
              </mc:Choice>
              <mc:Fallback>
                <p:oleObj name="Equation" r:id="rId9" imgW="1054100" imgH="22860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5257800"/>
                        <a:ext cx="2114550" cy="457200"/>
                      </a:xfrm>
                      <a:prstGeom prst="rect">
                        <a:avLst/>
                      </a:prstGeom>
                      <a:solidFill>
                        <a:srgbClr val="CCFFFF"/>
                      </a:solidFill>
                    </p:spPr>
                  </p:pic>
                </p:oleObj>
              </mc:Fallback>
            </mc:AlternateContent>
          </a:graphicData>
        </a:graphic>
      </p:graphicFrame>
      <p:sp>
        <p:nvSpPr>
          <p:cNvPr id="204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5" name="Object 15"/>
          <p:cNvGraphicFramePr>
            <a:graphicFrameLocks noChangeAspect="1"/>
          </p:cNvGraphicFramePr>
          <p:nvPr/>
        </p:nvGraphicFramePr>
        <p:xfrm>
          <a:off x="5486400" y="5257800"/>
          <a:ext cx="2133600" cy="441434"/>
        </p:xfrm>
        <a:graphic>
          <a:graphicData uri="http://schemas.openxmlformats.org/presentationml/2006/ole">
            <mc:AlternateContent xmlns:mc="http://schemas.openxmlformats.org/markup-compatibility/2006">
              <mc:Choice xmlns:v="urn:schemas-microsoft-com:vml" Requires="v">
                <p:oleObj spid="_x0000_s20554" name="Equation" r:id="rId11" imgW="1104900" imgH="228600" progId="Equation.3">
                  <p:embed/>
                </p:oleObj>
              </mc:Choice>
              <mc:Fallback>
                <p:oleObj name="Equation" r:id="rId11" imgW="1104900" imgH="22860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5257800"/>
                        <a:ext cx="2133600" cy="441434"/>
                      </a:xfrm>
                      <a:prstGeom prst="rect">
                        <a:avLst/>
                      </a:prstGeom>
                      <a:solidFill>
                        <a:srgbClr val="CCFFFF"/>
                      </a:solidFill>
                    </p:spPr>
                  </p:pic>
                </p:oleObj>
              </mc:Fallback>
            </mc:AlternateContent>
          </a:graphicData>
        </a:graphic>
      </p:graphicFrame>
      <p:sp>
        <p:nvSpPr>
          <p:cNvPr id="20497" name="Rectangle 17"/>
          <p:cNvSpPr>
            <a:spLocks noChangeArrowheads="1"/>
          </p:cNvSpPr>
          <p:nvPr/>
        </p:nvSpPr>
        <p:spPr bwMode="auto">
          <a:xfrm>
            <a:off x="304800" y="5943600"/>
            <a:ext cx="2514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ea typeface="Times New Roman" pitchFamily="18" charset="0"/>
                <a:cs typeface="Arial" pitchFamily="34" charset="0"/>
              </a:rPr>
              <a:t>- după direcţia normală:</a:t>
            </a:r>
            <a:endParaRPr kumimoji="0" lang="ro-RO" b="0" i="0" u="none" strike="noStrike" cap="none" normalizeH="0" baseline="0" dirty="0">
              <a:ln>
                <a:noFill/>
              </a:ln>
              <a:solidFill>
                <a:schemeClr val="tx1"/>
              </a:solidFill>
              <a:effectLst/>
              <a:cs typeface="Arial" pitchFamily="34" charset="0"/>
            </a:endParaRPr>
          </a:p>
        </p:txBody>
      </p:sp>
      <p:sp>
        <p:nvSpPr>
          <p:cNvPr id="2049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8" name="Object 18"/>
          <p:cNvGraphicFramePr>
            <a:graphicFrameLocks noChangeAspect="1"/>
          </p:cNvGraphicFramePr>
          <p:nvPr/>
        </p:nvGraphicFramePr>
        <p:xfrm>
          <a:off x="2819400" y="5867400"/>
          <a:ext cx="2133599" cy="457200"/>
        </p:xfrm>
        <a:graphic>
          <a:graphicData uri="http://schemas.openxmlformats.org/presentationml/2006/ole">
            <mc:AlternateContent xmlns:mc="http://schemas.openxmlformats.org/markup-compatibility/2006">
              <mc:Choice xmlns:v="urn:schemas-microsoft-com:vml" Requires="v">
                <p:oleObj spid="_x0000_s20555" name="Equation" r:id="rId13" imgW="1066800" imgH="228600" progId="Equation.3">
                  <p:embed/>
                </p:oleObj>
              </mc:Choice>
              <mc:Fallback>
                <p:oleObj name="Equation" r:id="rId13" imgW="1066800" imgH="22860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5867400"/>
                        <a:ext cx="2133599" cy="457200"/>
                      </a:xfrm>
                      <a:prstGeom prst="rect">
                        <a:avLst/>
                      </a:prstGeom>
                      <a:solidFill>
                        <a:srgbClr val="FFCC99"/>
                      </a:solidFill>
                    </p:spPr>
                  </p:pic>
                </p:oleObj>
              </mc:Fallback>
            </mc:AlternateContent>
          </a:graphicData>
        </a:graphic>
      </p:graphicFrame>
      <p:sp>
        <p:nvSpPr>
          <p:cNvPr id="2050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00" name="Object 20"/>
          <p:cNvGraphicFramePr>
            <a:graphicFrameLocks noChangeAspect="1"/>
          </p:cNvGraphicFramePr>
          <p:nvPr/>
        </p:nvGraphicFramePr>
        <p:xfrm>
          <a:off x="5486400" y="5867400"/>
          <a:ext cx="2228850" cy="457200"/>
        </p:xfrm>
        <a:graphic>
          <a:graphicData uri="http://schemas.openxmlformats.org/presentationml/2006/ole">
            <mc:AlternateContent xmlns:mc="http://schemas.openxmlformats.org/markup-compatibility/2006">
              <mc:Choice xmlns:v="urn:schemas-microsoft-com:vml" Requires="v">
                <p:oleObj spid="_x0000_s20556" name="Equation" r:id="rId15" imgW="1117600" imgH="228600" progId="Equation.3">
                  <p:embed/>
                </p:oleObj>
              </mc:Choice>
              <mc:Fallback>
                <p:oleObj name="Equation" r:id="rId15" imgW="1117600" imgH="228600" progId="Equation.3">
                  <p:embed/>
                  <p:pic>
                    <p:nvPicPr>
                      <p:cNvPr id="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0" y="5867400"/>
                        <a:ext cx="2228850" cy="457200"/>
                      </a:xfrm>
                      <a:prstGeom prst="rect">
                        <a:avLst/>
                      </a:prstGeom>
                      <a:solidFill>
                        <a:srgbClr val="FFCC99"/>
                      </a:solidFill>
                    </p:spPr>
                  </p:pic>
                </p:oleObj>
              </mc:Fallback>
            </mc:AlternateContent>
          </a:graphicData>
        </a:graphic>
      </p:graphicFrame>
      <p:pic>
        <p:nvPicPr>
          <p:cNvPr id="20502" name="Picture 22"/>
          <p:cNvPicPr>
            <a:picLocks noChangeAspect="1" noChangeArrowheads="1"/>
          </p:cNvPicPr>
          <p:nvPr/>
        </p:nvPicPr>
        <p:blipFill>
          <a:blip r:embed="rId17" cstate="print"/>
          <a:srcRect/>
          <a:stretch>
            <a:fillRect/>
          </a:stretch>
        </p:blipFill>
        <p:spPr bwMode="auto">
          <a:xfrm>
            <a:off x="5353050" y="228600"/>
            <a:ext cx="3790950" cy="44672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107996" cy="369332"/>
          </a:xfrm>
          <a:prstGeom prst="rect">
            <a:avLst/>
          </a:prstGeom>
        </p:spPr>
        <p:txBody>
          <a:bodyPr wrap="none">
            <a:spAutoFit/>
          </a:bodyPr>
          <a:lstStyle/>
          <a:p>
            <a:r>
              <a:rPr lang="ro-RO" dirty="0"/>
              <a:t>unde:	</a:t>
            </a:r>
            <a:endParaRPr lang="en-US" dirty="0"/>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5" name="Object 1"/>
          <p:cNvGraphicFramePr>
            <a:graphicFrameLocks noChangeAspect="1"/>
          </p:cNvGraphicFramePr>
          <p:nvPr/>
        </p:nvGraphicFramePr>
        <p:xfrm>
          <a:off x="990600" y="0"/>
          <a:ext cx="1066800" cy="737347"/>
        </p:xfrm>
        <a:graphic>
          <a:graphicData uri="http://schemas.openxmlformats.org/presentationml/2006/ole">
            <mc:AlternateContent xmlns:mc="http://schemas.openxmlformats.org/markup-compatibility/2006">
              <mc:Choice xmlns:v="urn:schemas-microsoft-com:vml" Requires="v">
                <p:oleObj spid="_x0000_s88171" name="Equation" r:id="rId3" imgW="647419" imgH="444307" progId="Equation.3">
                  <p:embed/>
                </p:oleObj>
              </mc:Choice>
              <mc:Fallback>
                <p:oleObj name="Equation" r:id="rId3" imgW="647419" imgH="444307"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1066800" cy="737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33662" y="802825"/>
            <a:ext cx="8686800" cy="923330"/>
          </a:xfrm>
          <a:prstGeom prst="rect">
            <a:avLst/>
          </a:prstGeom>
        </p:spPr>
        <p:txBody>
          <a:bodyPr wrap="square">
            <a:spAutoFit/>
          </a:bodyPr>
          <a:lstStyle/>
          <a:p>
            <a:r>
              <a:rPr lang="ro-RO" i="1" dirty="0"/>
              <a:t>q</a:t>
            </a:r>
            <a:r>
              <a:rPr lang="ro-RO" dirty="0"/>
              <a:t> -  este </a:t>
            </a:r>
            <a:r>
              <a:rPr lang="ro-RO" b="1" dirty="0"/>
              <a:t>coeficientul diametral</a:t>
            </a:r>
            <a:r>
              <a:rPr lang="ro-RO" dirty="0"/>
              <a:t>, este standardizat  şi are câte 3 valori pentru fiecare modul obţinându-se astfel o tipizare a lor şi respectiv a frezelor melc pentru prelucrarea roţilor melcate:</a:t>
            </a:r>
            <a:endParaRPr lang="en-US" dirty="0"/>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7" name="Object 3"/>
          <p:cNvGraphicFramePr>
            <a:graphicFrameLocks noChangeAspect="1"/>
          </p:cNvGraphicFramePr>
          <p:nvPr/>
        </p:nvGraphicFramePr>
        <p:xfrm>
          <a:off x="1295400" y="1447800"/>
          <a:ext cx="1600200" cy="436419"/>
        </p:xfrm>
        <a:graphic>
          <a:graphicData uri="http://schemas.openxmlformats.org/presentationml/2006/ole">
            <mc:AlternateContent xmlns:mc="http://schemas.openxmlformats.org/markup-compatibility/2006">
              <mc:Choice xmlns:v="urn:schemas-microsoft-com:vml" Requires="v">
                <p:oleObj spid="_x0000_s88172" name="Equation" r:id="rId5" imgW="838200" imgH="228600" progId="Equation.3">
                  <p:embed/>
                </p:oleObj>
              </mc:Choice>
              <mc:Fallback>
                <p:oleObj name="Equation" r:id="rId5" imgW="838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1600200" cy="436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28600" y="1905000"/>
            <a:ext cx="8686800" cy="369332"/>
          </a:xfrm>
          <a:prstGeom prst="rect">
            <a:avLst/>
          </a:prstGeom>
        </p:spPr>
        <p:txBody>
          <a:bodyPr wrap="square">
            <a:spAutoFit/>
          </a:bodyPr>
          <a:lstStyle/>
          <a:p>
            <a:r>
              <a:rPr lang="ro-RO" b="1" dirty="0"/>
              <a:t>Diametrele de cap </a:t>
            </a:r>
            <a:r>
              <a:rPr lang="ro-RO" dirty="0"/>
              <a:t> d</a:t>
            </a:r>
            <a:r>
              <a:rPr lang="ro-RO" baseline="-25000" dirty="0"/>
              <a:t>a1</a:t>
            </a:r>
            <a:r>
              <a:rPr lang="ro-RO" dirty="0"/>
              <a:t> , d</a:t>
            </a:r>
            <a:r>
              <a:rPr lang="ro-RO" baseline="-25000" dirty="0"/>
              <a:t>a2</a:t>
            </a:r>
            <a:r>
              <a:rPr lang="ro-RO" dirty="0"/>
              <a:t>  la angrenajele  nedeplasate se calculează cu relaţiile:</a:t>
            </a:r>
            <a:endParaRPr lang="en-US" dirty="0"/>
          </a:p>
        </p:txBody>
      </p:sp>
      <p:sp>
        <p:nvSpPr>
          <p:cNvPr id="880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9" name="Object 5"/>
          <p:cNvGraphicFramePr>
            <a:graphicFrameLocks noChangeAspect="1"/>
          </p:cNvGraphicFramePr>
          <p:nvPr/>
        </p:nvGraphicFramePr>
        <p:xfrm>
          <a:off x="381000" y="2286000"/>
          <a:ext cx="4191000" cy="471277"/>
        </p:xfrm>
        <a:graphic>
          <a:graphicData uri="http://schemas.openxmlformats.org/presentationml/2006/ole">
            <mc:AlternateContent xmlns:mc="http://schemas.openxmlformats.org/markup-compatibility/2006">
              <mc:Choice xmlns:v="urn:schemas-microsoft-com:vml" Requires="v">
                <p:oleObj spid="_x0000_s88173" name="Equation" r:id="rId7" imgW="2373870" imgH="266584" progId="Equation.3">
                  <p:embed/>
                </p:oleObj>
              </mc:Choice>
              <mc:Fallback>
                <p:oleObj name="Equation" r:id="rId7" imgW="2373870" imgH="266584"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286000"/>
                        <a:ext cx="4191000" cy="471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28600" y="2743200"/>
            <a:ext cx="7421647" cy="369332"/>
          </a:xfrm>
          <a:prstGeom prst="rect">
            <a:avLst/>
          </a:prstGeom>
        </p:spPr>
        <p:txBody>
          <a:bodyPr wrap="none">
            <a:spAutoFit/>
          </a:bodyPr>
          <a:lstStyle/>
          <a:p>
            <a:r>
              <a:rPr lang="ro-RO" dirty="0"/>
              <a:t>unde:             -coeficientul înălţimii capului de referinţă, uzual  are valoarea 1  </a:t>
            </a:r>
            <a:endParaRPr lang="en-US" dirty="0"/>
          </a:p>
        </p:txBody>
      </p:sp>
      <p:sp>
        <p:nvSpPr>
          <p:cNvPr id="880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1" name="Object 7"/>
          <p:cNvGraphicFramePr>
            <a:graphicFrameLocks noChangeAspect="1"/>
          </p:cNvGraphicFramePr>
          <p:nvPr/>
        </p:nvGraphicFramePr>
        <p:xfrm>
          <a:off x="914400" y="2743200"/>
          <a:ext cx="457200" cy="423333"/>
        </p:xfrm>
        <a:graphic>
          <a:graphicData uri="http://schemas.openxmlformats.org/presentationml/2006/ole">
            <mc:AlternateContent xmlns:mc="http://schemas.openxmlformats.org/markup-compatibility/2006">
              <mc:Choice xmlns:v="urn:schemas-microsoft-com:vml" Requires="v">
                <p:oleObj spid="_x0000_s88174" name="Equation" r:id="rId9" imgW="253890" imgH="241195" progId="Equation.3">
                  <p:embed/>
                </p:oleObj>
              </mc:Choice>
              <mc:Fallback>
                <p:oleObj name="Equation" r:id="rId9" imgW="253890" imgH="241195"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743200"/>
                        <a:ext cx="457200" cy="423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3" name="Object 9"/>
          <p:cNvGraphicFramePr>
            <a:graphicFrameLocks noChangeAspect="1"/>
          </p:cNvGraphicFramePr>
          <p:nvPr/>
        </p:nvGraphicFramePr>
        <p:xfrm>
          <a:off x="381000" y="3124200"/>
          <a:ext cx="4343400" cy="452102"/>
        </p:xfrm>
        <a:graphic>
          <a:graphicData uri="http://schemas.openxmlformats.org/presentationml/2006/ole">
            <mc:AlternateContent xmlns:mc="http://schemas.openxmlformats.org/markup-compatibility/2006">
              <mc:Choice xmlns:v="urn:schemas-microsoft-com:vml" Requires="v">
                <p:oleObj spid="_x0000_s88175" name="Equation" r:id="rId11" imgW="2565400" imgH="266700" progId="Equation.3">
                  <p:embed/>
                </p:oleObj>
              </mc:Choice>
              <mc:Fallback>
                <p:oleObj name="Equation" r:id="rId11" imgW="2565400" imgH="2667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124200"/>
                        <a:ext cx="4343400" cy="452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304800" y="3657600"/>
            <a:ext cx="7421647" cy="369332"/>
          </a:xfrm>
          <a:prstGeom prst="rect">
            <a:avLst/>
          </a:prstGeom>
        </p:spPr>
        <p:txBody>
          <a:bodyPr wrap="none">
            <a:spAutoFit/>
          </a:bodyPr>
          <a:lstStyle/>
          <a:p>
            <a:r>
              <a:rPr lang="ro-RO" dirty="0"/>
              <a:t>unde:             -coeficientul înălţimii capului de referinţă, uzual  are valoarea 1  </a:t>
            </a:r>
            <a:endParaRPr lang="en-US" dirty="0"/>
          </a:p>
        </p:txBody>
      </p:sp>
      <p:sp>
        <p:nvSpPr>
          <p:cNvPr id="880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5" name="Object 11"/>
          <p:cNvGraphicFramePr>
            <a:graphicFrameLocks noChangeAspect="1"/>
          </p:cNvGraphicFramePr>
          <p:nvPr/>
        </p:nvGraphicFramePr>
        <p:xfrm>
          <a:off x="990600" y="3581400"/>
          <a:ext cx="533400" cy="459828"/>
        </p:xfrm>
        <a:graphic>
          <a:graphicData uri="http://schemas.openxmlformats.org/presentationml/2006/ole">
            <mc:AlternateContent xmlns:mc="http://schemas.openxmlformats.org/markup-compatibility/2006">
              <mc:Choice xmlns:v="urn:schemas-microsoft-com:vml" Requires="v">
                <p:oleObj spid="_x0000_s88176" name="Equation" r:id="rId13" imgW="279279" imgH="241195" progId="Equation.3">
                  <p:embed/>
                </p:oleObj>
              </mc:Choice>
              <mc:Fallback>
                <p:oleObj name="Equation" r:id="rId13" imgW="279279" imgH="241195"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581400"/>
                        <a:ext cx="533400" cy="459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304800" y="4038600"/>
            <a:ext cx="7848600" cy="369332"/>
          </a:xfrm>
          <a:prstGeom prst="rect">
            <a:avLst/>
          </a:prstGeom>
        </p:spPr>
        <p:txBody>
          <a:bodyPr wrap="square">
            <a:spAutoFit/>
          </a:bodyPr>
          <a:lstStyle/>
          <a:p>
            <a:r>
              <a:rPr lang="ro-RO" b="1" dirty="0"/>
              <a:t>Diametrele de picior </a:t>
            </a:r>
            <a:r>
              <a:rPr lang="ro-RO" dirty="0"/>
              <a:t>d</a:t>
            </a:r>
            <a:r>
              <a:rPr lang="ro-RO" baseline="-25000" dirty="0"/>
              <a:t>f1</a:t>
            </a:r>
            <a:r>
              <a:rPr lang="ro-RO" dirty="0"/>
              <a:t> , d</a:t>
            </a:r>
            <a:r>
              <a:rPr lang="ro-RO" baseline="-25000" dirty="0"/>
              <a:t>f2 </a:t>
            </a:r>
            <a:r>
              <a:rPr lang="ro-RO" dirty="0"/>
              <a:t> la angrenajele  nedeplasate se calculează cu relaţiile: </a:t>
            </a:r>
            <a:endParaRPr lang="en-US" dirty="0"/>
          </a:p>
        </p:txBody>
      </p:sp>
      <p:sp>
        <p:nvSpPr>
          <p:cNvPr id="8807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7" name="Object 13"/>
          <p:cNvGraphicFramePr>
            <a:graphicFrameLocks noChangeAspect="1"/>
          </p:cNvGraphicFramePr>
          <p:nvPr/>
        </p:nvGraphicFramePr>
        <p:xfrm>
          <a:off x="381000" y="4343400"/>
          <a:ext cx="4922520" cy="533400"/>
        </p:xfrm>
        <a:graphic>
          <a:graphicData uri="http://schemas.openxmlformats.org/presentationml/2006/ole">
            <mc:AlternateContent xmlns:mc="http://schemas.openxmlformats.org/markup-compatibility/2006">
              <mc:Choice xmlns:v="urn:schemas-microsoft-com:vml" Requires="v">
                <p:oleObj spid="_x0000_s88177" name="Equation" r:id="rId15" imgW="3073400" imgH="330200" progId="Equation.3">
                  <p:embed/>
                </p:oleObj>
              </mc:Choice>
              <mc:Fallback>
                <p:oleObj name="Equation" r:id="rId15" imgW="3073400" imgH="330200" progId="Equation.3">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4343400"/>
                        <a:ext cx="492252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457200" y="4876800"/>
            <a:ext cx="8382000" cy="646331"/>
          </a:xfrm>
          <a:prstGeom prst="rect">
            <a:avLst/>
          </a:prstGeom>
        </p:spPr>
        <p:txBody>
          <a:bodyPr wrap="square">
            <a:spAutoFit/>
          </a:bodyPr>
          <a:lstStyle/>
          <a:p>
            <a:r>
              <a:rPr lang="ro-RO" dirty="0"/>
              <a:t>unde:              -coeficientul înălţimii piciorului de referinţă, uzual are val. 1 ;         - coeficientul  jocului la piciorul dintelui, uzual uzual are val. 0,2 </a:t>
            </a:r>
            <a:endParaRPr lang="en-US" dirty="0"/>
          </a:p>
        </p:txBody>
      </p:sp>
      <p:sp>
        <p:nvSpPr>
          <p:cNvPr id="8808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79" name="Object 15"/>
          <p:cNvGraphicFramePr>
            <a:graphicFrameLocks noChangeAspect="1"/>
          </p:cNvGraphicFramePr>
          <p:nvPr/>
        </p:nvGraphicFramePr>
        <p:xfrm>
          <a:off x="1295400" y="4800600"/>
          <a:ext cx="457200" cy="440871"/>
        </p:xfrm>
        <a:graphic>
          <a:graphicData uri="http://schemas.openxmlformats.org/presentationml/2006/ole">
            <mc:AlternateContent xmlns:mc="http://schemas.openxmlformats.org/markup-compatibility/2006">
              <mc:Choice xmlns:v="urn:schemas-microsoft-com:vml" Requires="v">
                <p:oleObj spid="_x0000_s88178" name="Equation" r:id="rId17" imgW="266469" imgH="253780" progId="Equation.3">
                  <p:embed/>
                </p:oleObj>
              </mc:Choice>
              <mc:Fallback>
                <p:oleObj name="Equation" r:id="rId17" imgW="266469" imgH="253780" progId="Equation.3">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5400" y="4800600"/>
                        <a:ext cx="457200" cy="4408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81" name="Object 17"/>
          <p:cNvGraphicFramePr>
            <a:graphicFrameLocks noChangeAspect="1"/>
          </p:cNvGraphicFramePr>
          <p:nvPr/>
        </p:nvGraphicFramePr>
        <p:xfrm>
          <a:off x="7467600" y="4800600"/>
          <a:ext cx="381000" cy="428625"/>
        </p:xfrm>
        <a:graphic>
          <a:graphicData uri="http://schemas.openxmlformats.org/presentationml/2006/ole">
            <mc:AlternateContent xmlns:mc="http://schemas.openxmlformats.org/markup-compatibility/2006">
              <mc:Choice xmlns:v="urn:schemas-microsoft-com:vml" Requires="v">
                <p:oleObj spid="_x0000_s88179" name="Equation" r:id="rId19" imgW="228501" imgH="253890" progId="Equation.3">
                  <p:embed/>
                </p:oleObj>
              </mc:Choice>
              <mc:Fallback>
                <p:oleObj name="Equation" r:id="rId19" imgW="228501" imgH="253890" progId="Equation.3">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4800600"/>
                        <a:ext cx="381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83" name="Object 19"/>
          <p:cNvGraphicFramePr>
            <a:graphicFrameLocks noChangeAspect="1"/>
          </p:cNvGraphicFramePr>
          <p:nvPr/>
        </p:nvGraphicFramePr>
        <p:xfrm>
          <a:off x="457200" y="5486400"/>
          <a:ext cx="4480560" cy="457200"/>
        </p:xfrm>
        <a:graphic>
          <a:graphicData uri="http://schemas.openxmlformats.org/presentationml/2006/ole">
            <mc:AlternateContent xmlns:mc="http://schemas.openxmlformats.org/markup-compatibility/2006">
              <mc:Choice xmlns:v="urn:schemas-microsoft-com:vml" Requires="v">
                <p:oleObj spid="_x0000_s88180" name="Equation" r:id="rId21" imgW="3263900" imgH="330200" progId="Equation.3">
                  <p:embed/>
                </p:oleObj>
              </mc:Choice>
              <mc:Fallback>
                <p:oleObj name="Equation" r:id="rId21" imgW="3263900" imgH="330200" progId="Equation.3">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5486400"/>
                        <a:ext cx="448056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p:cNvSpPr/>
          <p:nvPr/>
        </p:nvSpPr>
        <p:spPr>
          <a:xfrm>
            <a:off x="457200" y="6019800"/>
            <a:ext cx="8305800" cy="646331"/>
          </a:xfrm>
          <a:prstGeom prst="rect">
            <a:avLst/>
          </a:prstGeom>
        </p:spPr>
        <p:txBody>
          <a:bodyPr wrap="square">
            <a:spAutoFit/>
          </a:bodyPr>
          <a:lstStyle/>
          <a:p>
            <a:r>
              <a:rPr lang="ro-RO" dirty="0"/>
              <a:t>unde:              -coeficientul înălţimii piciorului de referinţă, uzual are val. 1 ;         - coeficientul  jocului la piciorul dintelui, uzual uzual are val. 0,2 </a:t>
            </a:r>
            <a:endParaRPr lang="en-US" dirty="0"/>
          </a:p>
        </p:txBody>
      </p:sp>
      <p:graphicFrame>
        <p:nvGraphicFramePr>
          <p:cNvPr id="88085" name="Object 21"/>
          <p:cNvGraphicFramePr>
            <a:graphicFrameLocks noChangeAspect="1"/>
          </p:cNvGraphicFramePr>
          <p:nvPr/>
        </p:nvGraphicFramePr>
        <p:xfrm>
          <a:off x="1209675" y="5943600"/>
          <a:ext cx="477838" cy="441325"/>
        </p:xfrm>
        <a:graphic>
          <a:graphicData uri="http://schemas.openxmlformats.org/presentationml/2006/ole">
            <mc:AlternateContent xmlns:mc="http://schemas.openxmlformats.org/markup-compatibility/2006">
              <mc:Choice xmlns:v="urn:schemas-microsoft-com:vml" Requires="v">
                <p:oleObj spid="_x0000_s88181" name="Equation" r:id="rId23" imgW="279360" imgH="253800" progId="Equation.3">
                  <p:embed/>
                </p:oleObj>
              </mc:Choice>
              <mc:Fallback>
                <p:oleObj name="Equation" r:id="rId23" imgW="279360" imgH="253800" progId="Equation.3">
                  <p:embed/>
                  <p:pic>
                    <p:nvPicPr>
                      <p:cNvPr id="0" name="Picture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09675" y="5943600"/>
                        <a:ext cx="477838"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8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86" name="Object 22"/>
          <p:cNvGraphicFramePr>
            <a:graphicFrameLocks noChangeAspect="1"/>
          </p:cNvGraphicFramePr>
          <p:nvPr/>
        </p:nvGraphicFramePr>
        <p:xfrm>
          <a:off x="7467600" y="5943600"/>
          <a:ext cx="381000" cy="428625"/>
        </p:xfrm>
        <a:graphic>
          <a:graphicData uri="http://schemas.openxmlformats.org/presentationml/2006/ole">
            <mc:AlternateContent xmlns:mc="http://schemas.openxmlformats.org/markup-compatibility/2006">
              <mc:Choice xmlns:v="urn:schemas-microsoft-com:vml" Requires="v">
                <p:oleObj spid="_x0000_s88182" name="Equation" r:id="rId25" imgW="228501" imgH="253890" progId="Equation.3">
                  <p:embed/>
                </p:oleObj>
              </mc:Choice>
              <mc:Fallback>
                <p:oleObj name="Equation" r:id="rId25" imgW="228501" imgH="253890" progId="Equation.3">
                  <p:embed/>
                  <p:pic>
                    <p:nvPicPr>
                      <p:cNvPr id="0"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67600" y="5943600"/>
                        <a:ext cx="381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195532" y="-69011"/>
            <a:ext cx="8763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ro-RO" b="1" i="0" u="none" strike="noStrike" cap="none" normalizeH="0" baseline="0" dirty="0">
                <a:ln>
                  <a:noFill/>
                </a:ln>
                <a:solidFill>
                  <a:srgbClr val="7030A0"/>
                </a:solidFill>
                <a:effectLst/>
                <a:ea typeface="Times New Roman" pitchFamily="18" charset="0"/>
                <a:cs typeface="Arial" pitchFamily="34" charset="0"/>
              </a:rPr>
              <a:t>Criterii de fiabilitate</a:t>
            </a:r>
            <a:endParaRPr kumimoji="0" lang="en-US"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										</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	Principalele fenomene care conduc la distrugerea unui angrenaj melcat sunt:</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ruperea  dintelui roţii melcate la bază datorita solicitării de încovoiere;</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deteriorarea flancului dintelui prin oboseala de contact;</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posibilitatea apariţiei gripării la contactul dintre cele doua suprafeţe şi respectiv uzura adezivă şi abrazivă pronunţate.</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	Primele două fenomene sunt întâlnite şi la celelalte tipuri de angrenaje şi sunt considerate în proiectare la determinarea modulului minim necesar şi respectiv a distanţei minime dintre axe.</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ro-RO" b="0" i="0" u="none" strike="noStrike" cap="none" normalizeH="0" baseline="0" dirty="0">
                <a:ln>
                  <a:noFill/>
                </a:ln>
                <a:solidFill>
                  <a:schemeClr val="tx1"/>
                </a:solidFill>
                <a:effectLst/>
                <a:ea typeface="Times New Roman" pitchFamily="18" charset="0"/>
                <a:cs typeface="Arial" pitchFamily="34" charset="0"/>
              </a:rPr>
              <a:t>	Caracteristic angrenajului melcat este cel de-al treilea fenomen dictat de viteza de alunecare mare.</a:t>
            </a:r>
            <a:endParaRPr kumimoji="0" lang="ro-RO" b="0" i="0" u="none" strike="noStrike" cap="none" normalizeH="0" baseline="0" dirty="0">
              <a:ln>
                <a:noFill/>
              </a:ln>
              <a:solidFill>
                <a:schemeClr val="tx1"/>
              </a:solidFill>
              <a:effectLst/>
              <a:cs typeface="Arial" pitchFamily="34" charset="0"/>
            </a:endParaRPr>
          </a:p>
        </p:txBody>
      </p:sp>
      <p:sp>
        <p:nvSpPr>
          <p:cNvPr id="890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90" name="Object 2"/>
          <p:cNvGraphicFramePr>
            <a:graphicFrameLocks noChangeAspect="1"/>
          </p:cNvGraphicFramePr>
          <p:nvPr/>
        </p:nvGraphicFramePr>
        <p:xfrm>
          <a:off x="1371600" y="3505200"/>
          <a:ext cx="2625969" cy="1066800"/>
        </p:xfrm>
        <a:graphic>
          <a:graphicData uri="http://schemas.openxmlformats.org/presentationml/2006/ole">
            <mc:AlternateContent xmlns:mc="http://schemas.openxmlformats.org/markup-compatibility/2006">
              <mc:Choice xmlns:v="urn:schemas-microsoft-com:vml" Requires="v">
                <p:oleObj spid="_x0000_s89098" name="Equation" r:id="rId3" imgW="1524000" imgH="622300" progId="Equation.3">
                  <p:embed/>
                </p:oleObj>
              </mc:Choice>
              <mc:Fallback>
                <p:oleObj name="Equation" r:id="rId3" imgW="1524000" imgH="622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05200"/>
                        <a:ext cx="262596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9095" name="Picture 7"/>
          <p:cNvPicPr>
            <a:picLocks noChangeAspect="1" noChangeArrowheads="1"/>
          </p:cNvPicPr>
          <p:nvPr/>
        </p:nvPicPr>
        <p:blipFill>
          <a:blip r:embed="rId5" cstate="print"/>
          <a:srcRect/>
          <a:stretch>
            <a:fillRect/>
          </a:stretch>
        </p:blipFill>
        <p:spPr bwMode="auto">
          <a:xfrm>
            <a:off x="4572000" y="3429000"/>
            <a:ext cx="3962400" cy="195262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81000" y="228600"/>
            <a:ext cx="8229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Aceste particularităţi fac ca pentru construcţia  melcului să se folosească oţeluri in special aliate pentru cementare ( 21MoMnCr12 ; 18MnCrNi13) sau oţeluri aliate pentru îmbunătătire (41 MoCr11; 40Cr10).</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Pentru roata melcată se utilizează materiale rezistente la gripare în contact cu oţelul, alese în funcţie de viteya de alunecare:</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pentru v</a:t>
            </a:r>
            <a:r>
              <a:rPr kumimoji="0" lang="ro-RO"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al </a:t>
            </a:r>
            <a:r>
              <a:rPr kumimoji="0" lang="pt-B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&lt; 2m/s  se recomandă fontele;</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pentru v</a:t>
            </a:r>
            <a:r>
              <a:rPr kumimoji="0" lang="ro-RO"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al </a:t>
            </a:r>
            <a:r>
              <a:rPr kumimoji="0" lang="pt-B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2-6 m/s  se recomandă bronzurile cu Al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pentru v</a:t>
            </a:r>
            <a:r>
              <a:rPr kumimoji="0" lang="ro-RO"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al </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pt-BR"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&gt; 6 m/s  se recomandă bronzurile cu Sn ;</a:t>
            </a:r>
            <a:endParaRPr kumimoji="0" lang="pt-BR" sz="1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304800" y="2438400"/>
            <a:ext cx="8534400" cy="1354217"/>
          </a:xfrm>
          <a:prstGeom prst="rect">
            <a:avLst/>
          </a:prstGeom>
        </p:spPr>
        <p:txBody>
          <a:bodyPr wrap="square">
            <a:spAutoFit/>
          </a:bodyPr>
          <a:lstStyle/>
          <a:p>
            <a:pPr algn="just"/>
            <a:r>
              <a:rPr lang="es-ES" sz="1600" dirty="0" err="1">
                <a:latin typeface="Arial" pitchFamily="34" charset="0"/>
                <a:cs typeface="Arial" pitchFamily="34" charset="0"/>
              </a:rPr>
              <a:t>Calculul</a:t>
            </a:r>
            <a:r>
              <a:rPr lang="es-ES" sz="1600" dirty="0">
                <a:latin typeface="Arial" pitchFamily="34" charset="0"/>
                <a:cs typeface="Arial" pitchFamily="34" charset="0"/>
              </a:rPr>
              <a:t> de </a:t>
            </a:r>
            <a:r>
              <a:rPr lang="es-ES" sz="1600" dirty="0" err="1">
                <a:latin typeface="Arial" pitchFamily="34" charset="0"/>
                <a:cs typeface="Arial" pitchFamily="34" charset="0"/>
              </a:rPr>
              <a:t>rezistenţă</a:t>
            </a:r>
            <a:r>
              <a:rPr lang="es-ES" sz="1600" dirty="0">
                <a:latin typeface="Arial" pitchFamily="34" charset="0"/>
                <a:cs typeface="Arial" pitchFamily="34" charset="0"/>
              </a:rPr>
              <a:t> al </a:t>
            </a:r>
            <a:r>
              <a:rPr lang="es-ES" sz="1600" dirty="0" err="1">
                <a:latin typeface="Arial" pitchFamily="34" charset="0"/>
                <a:cs typeface="Arial" pitchFamily="34" charset="0"/>
              </a:rPr>
              <a:t>angrenajelor</a:t>
            </a:r>
            <a:r>
              <a:rPr lang="es-ES" sz="1600" dirty="0">
                <a:latin typeface="Arial" pitchFamily="34" charset="0"/>
                <a:cs typeface="Arial" pitchFamily="34" charset="0"/>
              </a:rPr>
              <a:t> </a:t>
            </a:r>
            <a:r>
              <a:rPr lang="es-ES" sz="1600" dirty="0" err="1">
                <a:latin typeface="Arial" pitchFamily="34" charset="0"/>
                <a:cs typeface="Arial" pitchFamily="34" charset="0"/>
              </a:rPr>
              <a:t>melcate</a:t>
            </a:r>
            <a:r>
              <a:rPr lang="es-ES" sz="1600" dirty="0">
                <a:latin typeface="Arial" pitchFamily="34" charset="0"/>
                <a:cs typeface="Arial" pitchFamily="34" charset="0"/>
              </a:rPr>
              <a:t> se </a:t>
            </a:r>
            <a:r>
              <a:rPr lang="vi-VN" sz="1600" dirty="0">
                <a:latin typeface="Arial" pitchFamily="34" charset="0"/>
                <a:cs typeface="Arial" pitchFamily="34" charset="0"/>
              </a:rPr>
              <a:t>efectuează prin analogie cu cel al </a:t>
            </a:r>
            <a:r>
              <a:rPr lang="en-US" sz="1600" dirty="0">
                <a:latin typeface="Arial" pitchFamily="34" charset="0"/>
                <a:cs typeface="Arial" pitchFamily="34" charset="0"/>
              </a:rPr>
              <a:t>a</a:t>
            </a:r>
            <a:r>
              <a:rPr lang="vi-VN" sz="1600" dirty="0">
                <a:latin typeface="Arial" pitchFamily="34" charset="0"/>
                <a:cs typeface="Arial" pitchFamily="34" charset="0"/>
              </a:rPr>
              <a:t>ngrenajelor cilindrice</a:t>
            </a:r>
            <a:r>
              <a:rPr lang="en-US" sz="1600" dirty="0">
                <a:latin typeface="Arial" pitchFamily="34" charset="0"/>
                <a:cs typeface="Arial" pitchFamily="34" charset="0"/>
              </a:rPr>
              <a:t> </a:t>
            </a:r>
            <a:r>
              <a:rPr lang="vi-VN" sz="1600" dirty="0">
                <a:latin typeface="Arial" pitchFamily="34" charset="0"/>
                <a:cs typeface="Arial" pitchFamily="34" charset="0"/>
              </a:rPr>
              <a:t>cu dantură înclinată, luând în considerare particularităţile geometrico-cinematice ale acestor</a:t>
            </a:r>
            <a:r>
              <a:rPr lang="en-US" sz="1600" dirty="0">
                <a:latin typeface="Arial" pitchFamily="34" charset="0"/>
                <a:cs typeface="Arial" pitchFamily="34" charset="0"/>
              </a:rPr>
              <a:t> </a:t>
            </a:r>
            <a:r>
              <a:rPr lang="en-US" sz="1600" dirty="0" err="1">
                <a:latin typeface="Arial" pitchFamily="34" charset="0"/>
                <a:cs typeface="Arial" pitchFamily="34" charset="0"/>
              </a:rPr>
              <a:t>angrenaje</a:t>
            </a:r>
            <a:r>
              <a:rPr lang="en-US" dirty="0"/>
              <a:t>.</a:t>
            </a:r>
          </a:p>
          <a:p>
            <a:r>
              <a:rPr lang="vi-VN" sz="1600" dirty="0"/>
              <a:t>Calculul tensiunii maxime de încovoiere se efectuează</a:t>
            </a:r>
            <a:r>
              <a:rPr lang="en-US" sz="1600" dirty="0"/>
              <a:t> </a:t>
            </a:r>
            <a:r>
              <a:rPr lang="vi-VN" sz="1600" dirty="0"/>
              <a:t>pentru dintele roţii melcate, materialul acesteia având proprietăţi mecanice inferioare celui utilizat</a:t>
            </a:r>
            <a:r>
              <a:rPr lang="en-US" sz="1600" dirty="0"/>
              <a:t> la </a:t>
            </a:r>
            <a:r>
              <a:rPr lang="en-US" sz="1600" dirty="0" err="1"/>
              <a:t>realizarea</a:t>
            </a:r>
            <a:r>
              <a:rPr lang="en-US" sz="1600" dirty="0"/>
              <a:t> </a:t>
            </a:r>
            <a:r>
              <a:rPr lang="en-US" sz="1600" dirty="0" err="1"/>
              <a:t>melcului</a:t>
            </a:r>
            <a:r>
              <a:rPr lang="en-US" sz="1600" dirty="0"/>
              <a:t>.</a:t>
            </a:r>
          </a:p>
        </p:txBody>
      </p:sp>
      <p:sp>
        <p:nvSpPr>
          <p:cNvPr id="4" name="Rectangle 3"/>
          <p:cNvSpPr/>
          <p:nvPr/>
        </p:nvSpPr>
        <p:spPr>
          <a:xfrm>
            <a:off x="381000" y="3962400"/>
            <a:ext cx="1596463" cy="369332"/>
          </a:xfrm>
          <a:prstGeom prst="rect">
            <a:avLst/>
          </a:prstGeom>
          <a:solidFill>
            <a:srgbClr val="FF99FF"/>
          </a:solidFill>
        </p:spPr>
        <p:txBody>
          <a:bodyPr wrap="none">
            <a:spAutoFit/>
          </a:bodyPr>
          <a:lstStyle/>
          <a:p>
            <a:r>
              <a:rPr lang="en-US" b="1" i="1" dirty="0" err="1"/>
              <a:t>Calculul</a:t>
            </a:r>
            <a:r>
              <a:rPr lang="en-US" b="1" i="1" dirty="0"/>
              <a:t> </a:t>
            </a:r>
            <a:r>
              <a:rPr lang="en-US" b="1" i="1" dirty="0" err="1"/>
              <a:t>termic</a:t>
            </a:r>
            <a:endParaRPr lang="en-US" dirty="0"/>
          </a:p>
        </p:txBody>
      </p:sp>
      <p:sp>
        <p:nvSpPr>
          <p:cNvPr id="5" name="Rectangle 4"/>
          <p:cNvSpPr/>
          <p:nvPr/>
        </p:nvSpPr>
        <p:spPr>
          <a:xfrm>
            <a:off x="228600" y="4419600"/>
            <a:ext cx="8610600" cy="1569660"/>
          </a:xfrm>
          <a:prstGeom prst="rect">
            <a:avLst/>
          </a:prstGeom>
        </p:spPr>
        <p:txBody>
          <a:bodyPr wrap="square">
            <a:spAutoFit/>
          </a:bodyPr>
          <a:lstStyle/>
          <a:p>
            <a:pPr algn="just"/>
            <a:r>
              <a:rPr lang="en-US" sz="1600" dirty="0">
                <a:latin typeface="Arial" pitchFamily="34" charset="0"/>
                <a:cs typeface="Arial" pitchFamily="34" charset="0"/>
              </a:rPr>
              <a:t>	</a:t>
            </a:r>
            <a:r>
              <a:rPr lang="vi-VN" sz="1600" dirty="0">
                <a:latin typeface="Arial" pitchFamily="34" charset="0"/>
                <a:cs typeface="Arial" pitchFamily="34" charset="0"/>
              </a:rPr>
              <a:t>Calculul termic al angrenajelor melcate urmăreşte stabilirea unei relaţii de determinare a</a:t>
            </a:r>
            <a:r>
              <a:rPr lang="en-US" sz="1600" dirty="0">
                <a:latin typeface="Arial" pitchFamily="34" charset="0"/>
                <a:cs typeface="Arial" pitchFamily="34" charset="0"/>
              </a:rPr>
              <a:t> </a:t>
            </a:r>
            <a:r>
              <a:rPr lang="vi-VN" sz="1600" dirty="0">
                <a:latin typeface="Arial" pitchFamily="34" charset="0"/>
                <a:cs typeface="Arial" pitchFamily="34" charset="0"/>
              </a:rPr>
              <a:t>temperaturii maxime de încălzire a lubrifiantului, în timpul funcţionării angrenajului în regim</a:t>
            </a:r>
            <a:r>
              <a:rPr lang="en-US" sz="1600" dirty="0">
                <a:latin typeface="Arial" pitchFamily="34" charset="0"/>
                <a:cs typeface="Arial" pitchFamily="34" charset="0"/>
              </a:rPr>
              <a:t> </a:t>
            </a:r>
            <a:r>
              <a:rPr lang="vi-VN" sz="1600" dirty="0">
                <a:latin typeface="Arial" pitchFamily="34" charset="0"/>
                <a:cs typeface="Arial" pitchFamily="34" charset="0"/>
              </a:rPr>
              <a:t>staţionar, cu scopul limitării acestei temperaturi la valori care să nu determine scăderea</a:t>
            </a:r>
            <a:r>
              <a:rPr lang="en-US" sz="1600" dirty="0">
                <a:latin typeface="Arial" pitchFamily="34" charset="0"/>
                <a:cs typeface="Arial" pitchFamily="34" charset="0"/>
              </a:rPr>
              <a:t> </a:t>
            </a:r>
            <a:r>
              <a:rPr lang="vi-VN" sz="1600" dirty="0">
                <a:latin typeface="Arial" pitchFamily="34" charset="0"/>
                <a:cs typeface="Arial" pitchFamily="34" charset="0"/>
              </a:rPr>
              <a:t>capacităţii</a:t>
            </a:r>
            <a:r>
              <a:rPr lang="en-US" sz="1600" dirty="0">
                <a:latin typeface="Arial" pitchFamily="34" charset="0"/>
                <a:cs typeface="Arial" pitchFamily="34" charset="0"/>
              </a:rPr>
              <a:t> de </a:t>
            </a:r>
            <a:r>
              <a:rPr lang="en-US" sz="1600" dirty="0" err="1">
                <a:latin typeface="Arial" pitchFamily="34" charset="0"/>
                <a:cs typeface="Arial" pitchFamily="34" charset="0"/>
              </a:rPr>
              <a:t>ungere</a:t>
            </a:r>
            <a:r>
              <a:rPr lang="en-US" sz="1600" dirty="0">
                <a:latin typeface="Arial" pitchFamily="34" charset="0"/>
                <a:cs typeface="Arial" pitchFamily="34" charset="0"/>
              </a:rPr>
              <a:t> a </a:t>
            </a:r>
            <a:r>
              <a:rPr lang="en-US" sz="1600" dirty="0" err="1">
                <a:latin typeface="Arial" pitchFamily="34" charset="0"/>
                <a:cs typeface="Arial" pitchFamily="34" charset="0"/>
              </a:rPr>
              <a:t>lubrifiantului</a:t>
            </a:r>
            <a:r>
              <a:rPr lang="en-US" sz="1600" dirty="0">
                <a:latin typeface="Arial" pitchFamily="34" charset="0"/>
                <a:cs typeface="Arial" pitchFamily="34" charset="0"/>
              </a:rPr>
              <a:t>. </a:t>
            </a:r>
            <a:r>
              <a:rPr lang="vi-VN" sz="1600" dirty="0">
                <a:latin typeface="Arial" pitchFamily="34" charset="0"/>
                <a:cs typeface="Arial" pitchFamily="34" charset="0"/>
              </a:rPr>
              <a:t>Cantitatea de căldură care se degajă în unitatea de timp, considerând că pierderile de energie</a:t>
            </a:r>
            <a:r>
              <a:rPr lang="en-US" sz="1600" dirty="0">
                <a:latin typeface="Arial" pitchFamily="34" charset="0"/>
                <a:cs typeface="Arial" pitchFamily="34" charset="0"/>
              </a:rPr>
              <a:t> </a:t>
            </a:r>
            <a:r>
              <a:rPr lang="vi-VN" sz="1600" dirty="0">
                <a:latin typeface="Arial" pitchFamily="34" charset="0"/>
                <a:cs typeface="Arial" pitchFamily="34" charset="0"/>
              </a:rPr>
              <a:t>în funcţionarea angrenajului melcat se transformă integral în căldură, poate fi calculată cu relaţia</a:t>
            </a:r>
            <a:r>
              <a:rPr lang="en-US" sz="1600" dirty="0">
                <a:latin typeface="Arial" pitchFamily="34" charset="0"/>
                <a:cs typeface="Arial" pitchFamily="34"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457200" y="228600"/>
          <a:ext cx="3068238" cy="548124"/>
        </p:xfrm>
        <a:graphic>
          <a:graphicData uri="http://schemas.openxmlformats.org/presentationml/2006/ole">
            <mc:AlternateContent xmlns:mc="http://schemas.openxmlformats.org/markup-compatibility/2006">
              <mc:Choice xmlns:v="urn:schemas-microsoft-com:vml" Requires="v">
                <p:oleObj spid="_x0000_s92186" name="Equation" r:id="rId3" imgW="1346040" imgH="241200" progId="Equation.3">
                  <p:embed/>
                </p:oleObj>
              </mc:Choice>
              <mc:Fallback>
                <p:oleObj name="Equation" r:id="rId3" imgW="13460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3068238" cy="548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304800" y="838200"/>
            <a:ext cx="8534400" cy="861774"/>
          </a:xfrm>
          <a:prstGeom prst="rect">
            <a:avLst/>
          </a:prstGeom>
        </p:spPr>
        <p:txBody>
          <a:bodyPr wrap="square">
            <a:spAutoFit/>
          </a:bodyPr>
          <a:lstStyle/>
          <a:p>
            <a:r>
              <a:rPr lang="vi-VN" sz="1600" dirty="0">
                <a:latin typeface="Arial" pitchFamily="34" charset="0"/>
                <a:cs typeface="Arial" pitchFamily="34" charset="0"/>
              </a:rPr>
              <a:t>în care P</a:t>
            </a:r>
            <a:r>
              <a:rPr lang="vi-VN" sz="1600" baseline="-25000" dirty="0">
                <a:latin typeface="Arial" pitchFamily="34" charset="0"/>
                <a:cs typeface="Arial" pitchFamily="34" charset="0"/>
              </a:rPr>
              <a:t>1</a:t>
            </a:r>
            <a:r>
              <a:rPr lang="vi-VN" sz="1600" dirty="0">
                <a:latin typeface="Arial" pitchFamily="34" charset="0"/>
                <a:cs typeface="Arial" pitchFamily="34" charset="0"/>
              </a:rPr>
              <a:t> [kW] reprezintă puterea transmisă, considerată la arborele melcului, iar </a:t>
            </a:r>
            <a:r>
              <a:rPr lang="el-GR" sz="1600" dirty="0">
                <a:latin typeface="Arial" pitchFamily="34" charset="0"/>
                <a:cs typeface="Arial" pitchFamily="34" charset="0"/>
              </a:rPr>
              <a:t>η</a:t>
            </a:r>
            <a:r>
              <a:rPr lang="vi-VN" sz="1600" dirty="0">
                <a:latin typeface="Arial" pitchFamily="34" charset="0"/>
                <a:cs typeface="Arial" pitchFamily="34" charset="0"/>
              </a:rPr>
              <a:t> reprezintă</a:t>
            </a:r>
            <a:r>
              <a:rPr lang="en-US" sz="1600" dirty="0">
                <a:latin typeface="Arial" pitchFamily="34" charset="0"/>
                <a:cs typeface="Arial" pitchFamily="34" charset="0"/>
              </a:rPr>
              <a:t> </a:t>
            </a:r>
            <a:r>
              <a:rPr lang="pt-BR" sz="1600" dirty="0">
                <a:latin typeface="Arial" pitchFamily="34" charset="0"/>
                <a:cs typeface="Arial" pitchFamily="34" charset="0"/>
              </a:rPr>
              <a:t>randamentul angrenajului melcat (</a:t>
            </a:r>
            <a:r>
              <a:rPr lang="el-GR" sz="1600" dirty="0">
                <a:latin typeface="Arial" pitchFamily="34" charset="0"/>
                <a:cs typeface="Arial" pitchFamily="34" charset="0"/>
              </a:rPr>
              <a:t>η</a:t>
            </a:r>
            <a:r>
              <a:rPr lang="pt-BR" sz="1600" dirty="0">
                <a:latin typeface="Arial" pitchFamily="34" charset="0"/>
                <a:cs typeface="Arial" pitchFamily="34" charset="0"/>
              </a:rPr>
              <a:t> = 0,65…0,8 – pentru z</a:t>
            </a:r>
            <a:r>
              <a:rPr lang="pt-BR" sz="1600" baseline="-25000" dirty="0">
                <a:latin typeface="Arial" pitchFamily="34" charset="0"/>
                <a:cs typeface="Arial" pitchFamily="34" charset="0"/>
              </a:rPr>
              <a:t>1</a:t>
            </a:r>
            <a:r>
              <a:rPr lang="pt-BR" sz="1600" dirty="0">
                <a:latin typeface="Arial" pitchFamily="34" charset="0"/>
                <a:cs typeface="Arial" pitchFamily="34" charset="0"/>
              </a:rPr>
              <a:t> = 1;</a:t>
            </a:r>
            <a:r>
              <a:rPr lang="el-GR" sz="1600" dirty="0">
                <a:latin typeface="Arial" pitchFamily="34" charset="0"/>
                <a:cs typeface="Arial" pitchFamily="34" charset="0"/>
              </a:rPr>
              <a:t> η </a:t>
            </a:r>
            <a:r>
              <a:rPr lang="pt-BR" sz="1600" dirty="0">
                <a:latin typeface="Arial" pitchFamily="34" charset="0"/>
                <a:cs typeface="Arial" pitchFamily="34" charset="0"/>
              </a:rPr>
              <a:t>= 0,83… 0,87 – pentru z</a:t>
            </a:r>
            <a:r>
              <a:rPr lang="pt-BR" sz="1600" baseline="-25000" dirty="0">
                <a:latin typeface="Arial" pitchFamily="34" charset="0"/>
                <a:cs typeface="Arial" pitchFamily="34" charset="0"/>
              </a:rPr>
              <a:t>1</a:t>
            </a:r>
            <a:r>
              <a:rPr lang="pt-BR" sz="1600" dirty="0">
                <a:latin typeface="Arial" pitchFamily="34" charset="0"/>
                <a:cs typeface="Arial" pitchFamily="34" charset="0"/>
              </a:rPr>
              <a:t> = 2, </a:t>
            </a:r>
            <a:r>
              <a:rPr lang="en-US" sz="1600" dirty="0" err="1"/>
              <a:t>sau</a:t>
            </a:r>
            <a:r>
              <a:rPr lang="en-US" sz="1600" dirty="0"/>
              <a:t> 3;</a:t>
            </a:r>
            <a:r>
              <a:rPr lang="el-GR" sz="1600" dirty="0">
                <a:latin typeface="Arial" pitchFamily="34" charset="0"/>
                <a:cs typeface="Arial" pitchFamily="34" charset="0"/>
              </a:rPr>
              <a:t> η</a:t>
            </a:r>
            <a:r>
              <a:rPr lang="pt-BR" sz="1600" dirty="0">
                <a:latin typeface="Arial" pitchFamily="34" charset="0"/>
                <a:cs typeface="Arial" pitchFamily="34" charset="0"/>
              </a:rPr>
              <a:t> </a:t>
            </a:r>
            <a:r>
              <a:rPr lang="en-US" sz="1600" dirty="0"/>
              <a:t>= 0,89…0,91 – </a:t>
            </a:r>
            <a:r>
              <a:rPr lang="en-US" sz="1600" dirty="0" err="1"/>
              <a:t>pentru</a:t>
            </a:r>
            <a:r>
              <a:rPr lang="pt-BR" sz="1600" dirty="0">
                <a:latin typeface="Arial" pitchFamily="34" charset="0"/>
                <a:cs typeface="Arial" pitchFamily="34" charset="0"/>
              </a:rPr>
              <a:t> z</a:t>
            </a:r>
            <a:r>
              <a:rPr lang="pt-BR" sz="1600" baseline="-25000" dirty="0">
                <a:latin typeface="Arial" pitchFamily="34" charset="0"/>
                <a:cs typeface="Arial" pitchFamily="34" charset="0"/>
              </a:rPr>
              <a:t>1 </a:t>
            </a:r>
            <a:r>
              <a:rPr lang="en-US" sz="1600" i="1" dirty="0"/>
              <a:t>= 4).</a:t>
            </a:r>
            <a:endParaRPr lang="en-US" sz="1600" dirty="0">
              <a:latin typeface="Arial" pitchFamily="34" charset="0"/>
              <a:cs typeface="Arial" pitchFamily="34" charset="0"/>
            </a:endParaRPr>
          </a:p>
        </p:txBody>
      </p:sp>
      <p:sp>
        <p:nvSpPr>
          <p:cNvPr id="4" name="Rectangle 3"/>
          <p:cNvSpPr/>
          <p:nvPr/>
        </p:nvSpPr>
        <p:spPr>
          <a:xfrm>
            <a:off x="381000" y="1676400"/>
            <a:ext cx="8458200" cy="584775"/>
          </a:xfrm>
          <a:prstGeom prst="rect">
            <a:avLst/>
          </a:prstGeom>
        </p:spPr>
        <p:txBody>
          <a:bodyPr wrap="square">
            <a:spAutoFit/>
          </a:bodyPr>
          <a:lstStyle/>
          <a:p>
            <a:r>
              <a:rPr lang="vi-VN" sz="1600" dirty="0"/>
              <a:t>Cantitatea de căldură evacuată, în unitatea de timp, prin suprafaţa carcasei, se calculează cu</a:t>
            </a:r>
            <a:r>
              <a:rPr lang="en-US" sz="1600" dirty="0"/>
              <a:t> </a:t>
            </a:r>
            <a:r>
              <a:rPr lang="en-US" sz="1600" dirty="0" err="1"/>
              <a:t>relaţia</a:t>
            </a:r>
            <a:r>
              <a:rPr lang="en-US" sz="1600" dirty="0"/>
              <a:t>:</a:t>
            </a:r>
          </a:p>
        </p:txBody>
      </p:sp>
      <p:graphicFrame>
        <p:nvGraphicFramePr>
          <p:cNvPr id="92163" name="Object 3"/>
          <p:cNvGraphicFramePr>
            <a:graphicFrameLocks noChangeAspect="1"/>
          </p:cNvGraphicFramePr>
          <p:nvPr/>
        </p:nvGraphicFramePr>
        <p:xfrm>
          <a:off x="1524000" y="2057400"/>
          <a:ext cx="3240087" cy="509624"/>
        </p:xfrm>
        <a:graphic>
          <a:graphicData uri="http://schemas.openxmlformats.org/presentationml/2006/ole">
            <mc:AlternateContent xmlns:mc="http://schemas.openxmlformats.org/markup-compatibility/2006">
              <mc:Choice xmlns:v="urn:schemas-microsoft-com:vml" Requires="v">
                <p:oleObj spid="_x0000_s92187" name="Equation" r:id="rId5" imgW="1447560" imgH="228600" progId="Equation.3">
                  <p:embed/>
                </p:oleObj>
              </mc:Choice>
              <mc:Fallback>
                <p:oleObj name="Equation" r:id="rId5" imgW="14475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057400"/>
                        <a:ext cx="3240087" cy="509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04800" y="2590800"/>
            <a:ext cx="8382000" cy="1815882"/>
          </a:xfrm>
          <a:prstGeom prst="rect">
            <a:avLst/>
          </a:prstGeom>
        </p:spPr>
        <p:txBody>
          <a:bodyPr wrap="square">
            <a:spAutoFit/>
          </a:bodyPr>
          <a:lstStyle/>
          <a:p>
            <a:pPr algn="just"/>
            <a:r>
              <a:rPr lang="pt-BR" sz="1600" dirty="0">
                <a:latin typeface="Arial" pitchFamily="34" charset="0"/>
                <a:cs typeface="Arial" pitchFamily="34" charset="0"/>
              </a:rPr>
              <a:t>în care: k</a:t>
            </a:r>
            <a:r>
              <a:rPr lang="pt-BR" sz="1600" baseline="-25000" dirty="0">
                <a:latin typeface="Arial" pitchFamily="34" charset="0"/>
                <a:cs typeface="Arial" pitchFamily="34" charset="0"/>
              </a:rPr>
              <a:t>t </a:t>
            </a:r>
            <a:r>
              <a:rPr lang="pt-BR" sz="1600" dirty="0">
                <a:latin typeface="Arial" pitchFamily="34" charset="0"/>
                <a:cs typeface="Arial" pitchFamily="34" charset="0"/>
              </a:rPr>
              <a:t>reprezintă coeficeintul de transmitere a căldurii (</a:t>
            </a:r>
            <a:r>
              <a:rPr lang="pt-BR" sz="1600" i="1" dirty="0">
                <a:latin typeface="Arial" pitchFamily="34" charset="0"/>
                <a:cs typeface="Arial" pitchFamily="34" charset="0"/>
              </a:rPr>
              <a:t>k</a:t>
            </a:r>
            <a:r>
              <a:rPr lang="pt-BR" sz="1600" i="1" baseline="-25000" dirty="0">
                <a:latin typeface="Arial" pitchFamily="34" charset="0"/>
                <a:cs typeface="Arial" pitchFamily="34" charset="0"/>
              </a:rPr>
              <a:t>t </a:t>
            </a:r>
            <a:r>
              <a:rPr lang="pt-BR" sz="1600" i="1" dirty="0">
                <a:latin typeface="Arial" pitchFamily="34" charset="0"/>
                <a:cs typeface="Arial" pitchFamily="34" charset="0"/>
              </a:rPr>
              <a:t>= 8…10 W/m2 grad – pentru o </a:t>
            </a:r>
            <a:r>
              <a:rPr lang="vi-VN" sz="1600" dirty="0">
                <a:latin typeface="Arial" pitchFamily="34" charset="0"/>
                <a:cs typeface="Arial" pitchFamily="34" charset="0"/>
              </a:rPr>
              <a:t>circulaţie slabă a aerului şi</a:t>
            </a:r>
            <a:r>
              <a:rPr lang="pt-BR" sz="1600" i="1" dirty="0">
                <a:latin typeface="Arial" pitchFamily="34" charset="0"/>
                <a:cs typeface="Arial" pitchFamily="34" charset="0"/>
              </a:rPr>
              <a:t> k</a:t>
            </a:r>
            <a:r>
              <a:rPr lang="pt-BR" sz="1600" i="1" baseline="-25000" dirty="0">
                <a:latin typeface="Arial" pitchFamily="34" charset="0"/>
                <a:cs typeface="Arial" pitchFamily="34" charset="0"/>
              </a:rPr>
              <a:t>t </a:t>
            </a:r>
            <a:r>
              <a:rPr lang="vi-VN" sz="1600" i="1" dirty="0">
                <a:latin typeface="Arial" pitchFamily="34" charset="0"/>
                <a:cs typeface="Arial" pitchFamily="34" charset="0"/>
              </a:rPr>
              <a:t>= 14...18 W/m2 grad – pentru o bună</a:t>
            </a:r>
            <a:r>
              <a:rPr lang="en-US" sz="1600" i="1" dirty="0">
                <a:latin typeface="Arial" pitchFamily="34" charset="0"/>
                <a:cs typeface="Arial" pitchFamily="34" charset="0"/>
              </a:rPr>
              <a:t> c</a:t>
            </a:r>
            <a:r>
              <a:rPr lang="vi-VN" sz="1600" i="1" dirty="0">
                <a:latin typeface="Arial" pitchFamily="34" charset="0"/>
                <a:cs typeface="Arial" pitchFamily="34" charset="0"/>
              </a:rPr>
              <a:t>irculaţie a aerului); S [m2] –</a:t>
            </a:r>
            <a:r>
              <a:rPr lang="en-US" sz="1600" i="1" dirty="0">
                <a:latin typeface="Arial" pitchFamily="34" charset="0"/>
                <a:cs typeface="Arial" pitchFamily="34" charset="0"/>
              </a:rPr>
              <a:t> </a:t>
            </a:r>
            <a:r>
              <a:rPr lang="vi-VN" sz="1600" dirty="0">
                <a:latin typeface="Arial" pitchFamily="34" charset="0"/>
                <a:cs typeface="Arial" pitchFamily="34" charset="0"/>
              </a:rPr>
              <a:t>suprafaţa liberă de răcire a carcasei transmisiei, în care se include şi 50% din suprafaţa nervurilor;</a:t>
            </a:r>
            <a:r>
              <a:rPr lang="en-US" sz="1600" dirty="0">
                <a:latin typeface="Arial" pitchFamily="34" charset="0"/>
                <a:cs typeface="Arial" pitchFamily="34" charset="0"/>
              </a:rPr>
              <a:t> </a:t>
            </a:r>
            <a:r>
              <a:rPr lang="el-GR" sz="1600" dirty="0">
                <a:latin typeface="Arial" pitchFamily="34" charset="0"/>
                <a:cs typeface="Arial" pitchFamily="34" charset="0"/>
              </a:rPr>
              <a:t>ψ</a:t>
            </a:r>
            <a:r>
              <a:rPr lang="vi-VN" sz="1600" dirty="0">
                <a:latin typeface="Arial" pitchFamily="34" charset="0"/>
                <a:cs typeface="Arial" pitchFamily="34" charset="0"/>
              </a:rPr>
              <a:t> - coeficient care ţine seama de cantitatea de căldură evacuată prin suprafaţa de sprijin a carcasei</a:t>
            </a:r>
            <a:r>
              <a:rPr lang="en-US" sz="1600" dirty="0">
                <a:latin typeface="Arial" pitchFamily="34" charset="0"/>
                <a:cs typeface="Arial" pitchFamily="34" charset="0"/>
              </a:rPr>
              <a:t>,  </a:t>
            </a:r>
            <a:r>
              <a:rPr lang="en-US" sz="1600" i="1" dirty="0">
                <a:latin typeface="Arial" pitchFamily="34" charset="0"/>
                <a:cs typeface="Arial" pitchFamily="34" charset="0"/>
              </a:rPr>
              <a:t>t, t</a:t>
            </a:r>
            <a:r>
              <a:rPr lang="en-US" sz="1600" i="1" baseline="-25000" dirty="0">
                <a:latin typeface="Arial" pitchFamily="34" charset="0"/>
                <a:cs typeface="Arial" pitchFamily="34" charset="0"/>
              </a:rPr>
              <a:t>0</a:t>
            </a:r>
            <a:r>
              <a:rPr lang="en-US" sz="1600" i="1" dirty="0">
                <a:latin typeface="Arial" pitchFamily="34" charset="0"/>
                <a:cs typeface="Arial" pitchFamily="34" charset="0"/>
              </a:rPr>
              <a:t> – </a:t>
            </a:r>
            <a:r>
              <a:rPr lang="en-US" sz="1600" i="1" dirty="0" err="1">
                <a:latin typeface="Arial" pitchFamily="34" charset="0"/>
                <a:cs typeface="Arial" pitchFamily="34" charset="0"/>
              </a:rPr>
              <a:t>temperatura</a:t>
            </a:r>
            <a:r>
              <a:rPr lang="en-US" sz="1600" i="1" dirty="0">
                <a:latin typeface="Arial" pitchFamily="34" charset="0"/>
                <a:cs typeface="Arial" pitchFamily="34" charset="0"/>
              </a:rPr>
              <a:t> </a:t>
            </a:r>
            <a:r>
              <a:rPr lang="en-US" sz="1600" i="1" dirty="0" err="1">
                <a:latin typeface="Arial" pitchFamily="34" charset="0"/>
                <a:cs typeface="Arial" pitchFamily="34" charset="0"/>
              </a:rPr>
              <a:t>uleiului</a:t>
            </a:r>
            <a:r>
              <a:rPr lang="en-US" sz="1600" i="1" dirty="0">
                <a:latin typeface="Arial" pitchFamily="34" charset="0"/>
                <a:cs typeface="Arial" pitchFamily="34" charset="0"/>
              </a:rPr>
              <a:t>, </a:t>
            </a:r>
            <a:r>
              <a:rPr lang="en-US" sz="1600" i="1" dirty="0" err="1">
                <a:latin typeface="Arial" pitchFamily="34" charset="0"/>
                <a:cs typeface="Arial" pitchFamily="34" charset="0"/>
              </a:rPr>
              <a:t>respectiv</a:t>
            </a:r>
            <a:r>
              <a:rPr lang="en-US" sz="1600" i="1" dirty="0">
                <a:latin typeface="Arial" pitchFamily="34" charset="0"/>
                <a:cs typeface="Arial" pitchFamily="34" charset="0"/>
              </a:rPr>
              <a:t> a </a:t>
            </a:r>
            <a:r>
              <a:rPr lang="en-US" sz="1600" i="1" dirty="0" err="1">
                <a:latin typeface="Arial" pitchFamily="34" charset="0"/>
                <a:cs typeface="Arial" pitchFamily="34" charset="0"/>
              </a:rPr>
              <a:t>mediului</a:t>
            </a:r>
            <a:r>
              <a:rPr lang="en-US" sz="1600" i="1" dirty="0">
                <a:latin typeface="Arial" pitchFamily="34" charset="0"/>
                <a:cs typeface="Arial" pitchFamily="34" charset="0"/>
              </a:rPr>
              <a:t> </a:t>
            </a:r>
            <a:r>
              <a:rPr lang="en-US" sz="1600" i="1" dirty="0" err="1">
                <a:latin typeface="Arial" pitchFamily="34" charset="0"/>
                <a:cs typeface="Arial" pitchFamily="34" charset="0"/>
              </a:rPr>
              <a:t>ambiant</a:t>
            </a:r>
            <a:r>
              <a:rPr lang="en-US" sz="1600" i="1" dirty="0">
                <a:latin typeface="Arial" pitchFamily="34" charset="0"/>
                <a:cs typeface="Arial" pitchFamily="34" charset="0"/>
              </a:rPr>
              <a:t>. </a:t>
            </a:r>
            <a:r>
              <a:rPr lang="vi-VN" sz="1600" dirty="0">
                <a:latin typeface="Arial" pitchFamily="34" charset="0"/>
                <a:cs typeface="Arial" pitchFamily="34" charset="0"/>
              </a:rPr>
              <a:t>Considerând funcţionarea în regim staţionar, din ecuaţia bilanţului termic (</a:t>
            </a:r>
            <a:r>
              <a:rPr lang="vi-VN" sz="1600" i="1" dirty="0">
                <a:latin typeface="Arial" pitchFamily="34" charset="0"/>
                <a:cs typeface="Arial" pitchFamily="34" charset="0"/>
              </a:rPr>
              <a:t>Q</a:t>
            </a:r>
            <a:r>
              <a:rPr lang="vi-VN" sz="1600" i="1" baseline="-25000" dirty="0">
                <a:latin typeface="Arial" pitchFamily="34" charset="0"/>
                <a:cs typeface="Arial" pitchFamily="34" charset="0"/>
              </a:rPr>
              <a:t>1</a:t>
            </a:r>
            <a:r>
              <a:rPr lang="vi-VN" sz="1600" i="1" dirty="0">
                <a:latin typeface="Arial" pitchFamily="34" charset="0"/>
                <a:cs typeface="Arial" pitchFamily="34" charset="0"/>
              </a:rPr>
              <a:t> = Q</a:t>
            </a:r>
            <a:r>
              <a:rPr lang="vi-VN" sz="1600" i="1" baseline="-25000" dirty="0">
                <a:latin typeface="Arial" pitchFamily="34" charset="0"/>
                <a:cs typeface="Arial" pitchFamily="34" charset="0"/>
              </a:rPr>
              <a:t>2</a:t>
            </a:r>
            <a:r>
              <a:rPr lang="vi-VN" sz="1600" i="1" dirty="0">
                <a:latin typeface="Arial" pitchFamily="34" charset="0"/>
                <a:cs typeface="Arial" pitchFamily="34" charset="0"/>
              </a:rPr>
              <a:t>), rezultă</a:t>
            </a:r>
            <a:r>
              <a:rPr lang="en-US" sz="1600" i="1" dirty="0">
                <a:latin typeface="Arial" pitchFamily="34" charset="0"/>
                <a:cs typeface="Arial" pitchFamily="34" charset="0"/>
              </a:rPr>
              <a:t> </a:t>
            </a:r>
            <a:r>
              <a:rPr lang="en-US" sz="1600" dirty="0" err="1">
                <a:latin typeface="Arial" pitchFamily="34" charset="0"/>
                <a:cs typeface="Arial" pitchFamily="34" charset="0"/>
              </a:rPr>
              <a:t>relaţia</a:t>
            </a:r>
            <a:r>
              <a:rPr lang="en-US" sz="1600" dirty="0">
                <a:latin typeface="Arial" pitchFamily="34" charset="0"/>
                <a:cs typeface="Arial" pitchFamily="34" charset="0"/>
              </a:rPr>
              <a:t> de </a:t>
            </a:r>
            <a:r>
              <a:rPr lang="en-US" sz="1600" dirty="0" err="1">
                <a:latin typeface="Arial" pitchFamily="34" charset="0"/>
                <a:cs typeface="Arial" pitchFamily="34" charset="0"/>
              </a:rPr>
              <a:t>verificare</a:t>
            </a:r>
            <a:endParaRPr lang="en-US" sz="1600" dirty="0">
              <a:latin typeface="Arial" pitchFamily="34" charset="0"/>
              <a:cs typeface="Arial" pitchFamily="34" charset="0"/>
            </a:endParaRPr>
          </a:p>
        </p:txBody>
      </p:sp>
      <p:graphicFrame>
        <p:nvGraphicFramePr>
          <p:cNvPr id="92164" name="Object 4"/>
          <p:cNvGraphicFramePr>
            <a:graphicFrameLocks noChangeAspect="1"/>
          </p:cNvGraphicFramePr>
          <p:nvPr/>
        </p:nvGraphicFramePr>
        <p:xfrm>
          <a:off x="3124200" y="4267200"/>
          <a:ext cx="5257800" cy="960376"/>
        </p:xfrm>
        <a:graphic>
          <a:graphicData uri="http://schemas.openxmlformats.org/presentationml/2006/ole">
            <mc:AlternateContent xmlns:mc="http://schemas.openxmlformats.org/markup-compatibility/2006">
              <mc:Choice xmlns:v="urn:schemas-microsoft-com:vml" Requires="v">
                <p:oleObj spid="_x0000_s92188" name="Equation" r:id="rId7" imgW="2489040" imgH="457200" progId="Equation.3">
                  <p:embed/>
                </p:oleObj>
              </mc:Choice>
              <mc:Fallback>
                <p:oleObj name="Equation" r:id="rId7" imgW="248904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267200"/>
                        <a:ext cx="5257800" cy="960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14990" y="5410200"/>
            <a:ext cx="9029010" cy="369332"/>
          </a:xfrm>
          <a:prstGeom prst="rect">
            <a:avLst/>
          </a:prstGeom>
          <a:noFill/>
        </p:spPr>
        <p:txBody>
          <a:bodyPr wrap="none" rtlCol="0">
            <a:spAutoFit/>
          </a:bodyPr>
          <a:lstStyle/>
          <a:p>
            <a:r>
              <a:rPr lang="en-US" dirty="0" err="1"/>
              <a:t>Dac</a:t>
            </a:r>
            <a:r>
              <a:rPr lang="ro-RO" dirty="0"/>
              <a:t>ă nu este satisfacuta conditia atunci se prevad  sisteme de racire cu aer sau racirea uleiului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273570" y="149662"/>
            <a:ext cx="3733800" cy="307777"/>
          </a:xfrm>
          <a:prstGeom prst="rect">
            <a:avLst/>
          </a:prstGeom>
          <a:solidFill>
            <a:srgbClr val="FF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Randamentul  angrenajului melcat</a:t>
            </a:r>
            <a:endParaRPr kumimoji="0" lang="pt-BR"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304800" y="685800"/>
            <a:ext cx="8305800" cy="830997"/>
          </a:xfrm>
          <a:prstGeom prst="rect">
            <a:avLst/>
          </a:prstGeom>
        </p:spPr>
        <p:txBody>
          <a:bodyPr wrap="square">
            <a:spAutoFit/>
          </a:bodyPr>
          <a:lstStyle/>
          <a:p>
            <a:r>
              <a:rPr lang="pt-BR" sz="1600" dirty="0">
                <a:latin typeface="Arial" pitchFamily="34" charset="0"/>
                <a:cs typeface="Arial" pitchFamily="34" charset="0"/>
              </a:rPr>
              <a:t>Viteza mare de alunecare determin</a:t>
            </a:r>
            <a:r>
              <a:rPr lang="ro-RO" sz="1600" dirty="0">
                <a:latin typeface="Arial" pitchFamily="34" charset="0"/>
                <a:cs typeface="Arial" pitchFamily="34" charset="0"/>
              </a:rPr>
              <a:t>ă pierderi mari prin frecare şi implicit un randament mic comparativ cu alte tipuri de angrenaje.Considerând melcul ca fiind un şurub şi roata melcată piuliţa randamentul se calculează cu relaţia:</a:t>
            </a:r>
            <a:endParaRPr lang="en-US" sz="1600" dirty="0">
              <a:latin typeface="Arial" pitchFamily="34" charset="0"/>
              <a:cs typeface="Arial" pitchFamily="34" charset="0"/>
            </a:endParaRPr>
          </a:p>
        </p:txBody>
      </p:sp>
      <p:sp>
        <p:nvSpPr>
          <p:cNvPr id="931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86" name="Object 2"/>
          <p:cNvGraphicFramePr>
            <a:graphicFrameLocks noChangeAspect="1"/>
          </p:cNvGraphicFramePr>
          <p:nvPr/>
        </p:nvGraphicFramePr>
        <p:xfrm>
          <a:off x="685800" y="1676400"/>
          <a:ext cx="1908243" cy="838200"/>
        </p:xfrm>
        <a:graphic>
          <a:graphicData uri="http://schemas.openxmlformats.org/presentationml/2006/ole">
            <mc:AlternateContent xmlns:mc="http://schemas.openxmlformats.org/markup-compatibility/2006">
              <mc:Choice xmlns:v="urn:schemas-microsoft-com:vml" Requires="v">
                <p:oleObj spid="_x0000_s93226" name="Equation" r:id="rId3" imgW="1015559" imgH="444307" progId="Equation.3">
                  <p:embed/>
                </p:oleObj>
              </mc:Choice>
              <mc:Fallback>
                <p:oleObj name="Equation" r:id="rId3" imgW="1015559" imgH="44430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190824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9" name="Rectangle 5"/>
          <p:cNvSpPr>
            <a:spLocks noChangeArrowheads="1"/>
          </p:cNvSpPr>
          <p:nvPr/>
        </p:nvSpPr>
        <p:spPr bwMode="auto">
          <a:xfrm>
            <a:off x="2971800" y="1905000"/>
            <a:ext cx="575816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algn="just" fontAlgn="base">
              <a:spcBef>
                <a:spcPct val="0"/>
              </a:spcBef>
              <a:spcAft>
                <a:spcPct val="0"/>
              </a:spcAf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unde:                </a:t>
            </a:r>
            <a:r>
              <a:rPr kumimoji="0" lang="ro-RO" sz="16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lang="ro-RO" sz="1600" dirty="0">
                <a:latin typeface="Arial" pitchFamily="34" charset="0"/>
                <a:ea typeface="Times New Roman" pitchFamily="18" charset="0"/>
                <a:cs typeface="Arial" pitchFamily="34" charset="0"/>
              </a:rPr>
              <a:t>- coeficientul de frecare dintre flancuri care depinde de condiţiile de ungere, de calitatea suprafeţelor în contact şi de viteza de alunecare.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dirty="0">
                <a:ln>
                  <a:noFill/>
                </a:ln>
                <a:solidFill>
                  <a:schemeClr val="tx1"/>
                </a:solidFill>
                <a:effectLst/>
                <a:latin typeface="Arial" pitchFamily="34" charset="0"/>
                <a:ea typeface="Times New Roman" pitchFamily="18" charset="0"/>
                <a:cs typeface="Arial" pitchFamily="34" charset="0"/>
              </a:rPr>
              <a:t>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3188" name="Object 4"/>
          <p:cNvGraphicFramePr>
            <a:graphicFrameLocks noChangeAspect="1"/>
          </p:cNvGraphicFramePr>
          <p:nvPr/>
        </p:nvGraphicFramePr>
        <p:xfrm>
          <a:off x="4038600" y="1828800"/>
          <a:ext cx="994833" cy="381000"/>
        </p:xfrm>
        <a:graphic>
          <a:graphicData uri="http://schemas.openxmlformats.org/presentationml/2006/ole">
            <mc:AlternateContent xmlns:mc="http://schemas.openxmlformats.org/markup-compatibility/2006">
              <mc:Choice xmlns:v="urn:schemas-microsoft-com:vml" Requires="v">
                <p:oleObj spid="_x0000_s93227" name="Equation" r:id="rId5" imgW="596880" imgH="228600" progId="Equation.3">
                  <p:embed/>
                </p:oleObj>
              </mc:Choice>
              <mc:Fallback>
                <p:oleObj name="Equation" r:id="rId5" imgW="596880" imgH="228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828800"/>
                        <a:ext cx="99483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90" name="Rectangle 6"/>
          <p:cNvSpPr>
            <a:spLocks noChangeArrowheads="1"/>
          </p:cNvSpPr>
          <p:nvPr/>
        </p:nvSpPr>
        <p:spPr bwMode="auto">
          <a:xfrm>
            <a:off x="228600" y="2819400"/>
            <a:ext cx="7924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Valorile acestui coeficient se alege din diagrame  trasate pe baza determinărilor experimentale</a:t>
            </a:r>
            <a:r>
              <a:rPr kumimoji="0" lang="en-US" sz="1600" b="0" i="0" u="none" strike="noStrike" cap="none" normalizeH="0" baseline="0" dirty="0">
                <a:ln>
                  <a:noFill/>
                </a:ln>
                <a:solidFill>
                  <a:schemeClr val="tx1"/>
                </a:solidFill>
                <a:effectLst/>
                <a:latin typeface="Arial" pitchFamily="34" charset="0"/>
                <a:cs typeface="Arial" pitchFamily="34" charset="0"/>
              </a:rPr>
              <a:t> </a:t>
            </a:r>
            <a:r>
              <a:rPr kumimoji="0" lang="ro-RO" sz="1600" b="0" i="0" u="none" strike="noStrike" cap="none" normalizeH="0" baseline="0" dirty="0">
                <a:ln>
                  <a:noFill/>
                </a:ln>
                <a:solidFill>
                  <a:schemeClr val="tx1"/>
                </a:solidFill>
                <a:effectLst/>
                <a:latin typeface="Arial" pitchFamily="34" charset="0"/>
                <a:cs typeface="Arial" pitchFamily="34"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93191" name="Picture 43" descr="f 12"/>
          <p:cNvPicPr>
            <a:picLocks noChangeAspect="1" noChangeArrowheads="1"/>
          </p:cNvPicPr>
          <p:nvPr/>
        </p:nvPicPr>
        <p:blipFill>
          <a:blip r:embed="rId7" cstate="print"/>
          <a:srcRect/>
          <a:stretch>
            <a:fillRect/>
          </a:stretch>
        </p:blipFill>
        <p:spPr bwMode="auto">
          <a:xfrm>
            <a:off x="685799" y="3810000"/>
            <a:ext cx="4518353" cy="2514600"/>
          </a:xfrm>
          <a:prstGeom prst="rect">
            <a:avLst/>
          </a:prstGeom>
          <a:noFill/>
          <a:ln w="9525">
            <a:noFill/>
            <a:miter lim="800000"/>
            <a:headEnd/>
            <a:tailEnd/>
          </a:ln>
        </p:spPr>
      </p:pic>
      <p:graphicFrame>
        <p:nvGraphicFramePr>
          <p:cNvPr id="93193" name="Object 9"/>
          <p:cNvGraphicFramePr>
            <a:graphicFrameLocks noChangeAspect="1"/>
          </p:cNvGraphicFramePr>
          <p:nvPr/>
        </p:nvGraphicFramePr>
        <p:xfrm>
          <a:off x="6934200" y="4343400"/>
          <a:ext cx="448235" cy="304800"/>
        </p:xfrm>
        <a:graphic>
          <a:graphicData uri="http://schemas.openxmlformats.org/presentationml/2006/ole">
            <mc:AlternateContent xmlns:mc="http://schemas.openxmlformats.org/markup-compatibility/2006">
              <mc:Choice xmlns:v="urn:schemas-microsoft-com:vml" Requires="v">
                <p:oleObj spid="_x0000_s93228" name="Equation" r:id="rId8" imgW="241091" imgH="164957" progId="Equation.3">
                  <p:embed/>
                </p:oleObj>
              </mc:Choice>
              <mc:Fallback>
                <p:oleObj name="Equation" r:id="rId8" imgW="241091" imgH="164957"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343400"/>
                        <a:ext cx="44823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94" name="Rectangle 10"/>
          <p:cNvSpPr>
            <a:spLocks noChangeArrowheads="1"/>
          </p:cNvSpPr>
          <p:nvPr/>
        </p:nvSpPr>
        <p:spPr bwMode="auto">
          <a:xfrm>
            <a:off x="5638800" y="3593068"/>
            <a:ext cx="2590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a:t>
            </a: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melc durificat şi rectificat  cu Ra =0,4...0,8</a:t>
            </a:r>
          </a:p>
          <a:p>
            <a:pPr fontAlgn="base">
              <a:spcBef>
                <a:spcPct val="0"/>
              </a:spcBef>
              <a:spcAft>
                <a:spcPct val="0"/>
              </a:spcAft>
            </a:pPr>
            <a:r>
              <a:rPr lang="ro-RO" sz="1600" b="1" dirty="0">
                <a:latin typeface="Arial" pitchFamily="34" charset="0"/>
                <a:ea typeface="Times New Roman" pitchFamily="18" charset="0"/>
                <a:cs typeface="Arial" pitchFamily="34" charset="0"/>
              </a:rPr>
              <a:t>b </a:t>
            </a:r>
            <a:r>
              <a:rPr lang="ro-RO" sz="1600" dirty="0">
                <a:latin typeface="Arial" pitchFamily="34" charset="0"/>
                <a:ea typeface="Times New Roman" pitchFamily="18" charset="0"/>
                <a:cs typeface="Arial" pitchFamily="34" charset="0"/>
              </a:rPr>
              <a:t>- melc îmbunătăţit   cu Ra =1,6...3,2 </a:t>
            </a:r>
            <a:endParaRPr lang="ro-RO" sz="24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o-RO" sz="1600" b="0" i="0" u="none" strike="noStrike" cap="none" normalizeH="0" baseline="0" dirty="0">
              <a:ln>
                <a:noFill/>
              </a:ln>
              <a:solidFill>
                <a:schemeClr val="tx1"/>
              </a:solidFill>
              <a:effectLst/>
              <a:latin typeface="Arial" pitchFamily="34" charset="0"/>
              <a:cs typeface="Arial" pitchFamily="34" charset="0"/>
            </a:endParaRPr>
          </a:p>
        </p:txBody>
      </p:sp>
      <p:sp>
        <p:nvSpPr>
          <p:cNvPr id="93196" name="Rectangle 12"/>
          <p:cNvSpPr>
            <a:spLocks noChangeArrowheads="1"/>
          </p:cNvSpPr>
          <p:nvPr/>
        </p:nvSpPr>
        <p:spPr bwMode="auto">
          <a:xfrm>
            <a:off x="2286000" y="1238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3197" name="Object 13"/>
          <p:cNvGraphicFramePr>
            <a:graphicFrameLocks noChangeAspect="1"/>
          </p:cNvGraphicFramePr>
          <p:nvPr/>
        </p:nvGraphicFramePr>
        <p:xfrm>
          <a:off x="8153400" y="3886200"/>
          <a:ext cx="447675" cy="304800"/>
        </p:xfrm>
        <a:graphic>
          <a:graphicData uri="http://schemas.openxmlformats.org/presentationml/2006/ole">
            <mc:AlternateContent xmlns:mc="http://schemas.openxmlformats.org/markup-compatibility/2006">
              <mc:Choice xmlns:v="urn:schemas-microsoft-com:vml" Requires="v">
                <p:oleObj spid="_x0000_s93229" name="Equation" r:id="rId10" imgW="241091" imgH="164957" progId="Equation.3">
                  <p:embed/>
                </p:oleObj>
              </mc:Choice>
              <mc:Fallback>
                <p:oleObj name="Equation" r:id="rId10" imgW="241091" imgH="164957"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53400" y="3886200"/>
                        <a:ext cx="4476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0"/>
            <a:ext cx="2971800" cy="307777"/>
          </a:xfrm>
          <a:prstGeom prst="rect">
            <a:avLst/>
          </a:prstGeom>
          <a:solidFill>
            <a:srgbClr val="FF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Forţe în angrenajul melcat  </a:t>
            </a:r>
            <a:endParaRPr kumimoji="0" lang="ro-RO"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0" y="381000"/>
            <a:ext cx="4038600" cy="6186309"/>
          </a:xfrm>
          <a:prstGeom prst="rect">
            <a:avLst/>
          </a:prstGeom>
        </p:spPr>
        <p:txBody>
          <a:bodyPr wrap="square">
            <a:spAutoFit/>
          </a:bodyPr>
          <a:lstStyle/>
          <a:p>
            <a:pPr algn="just"/>
            <a:r>
              <a:rPr lang="ro-RO" dirty="0"/>
              <a:t>Pentru determinarea forţelor care acţionează într-un angrenaj melcat se procedează ca la oricare angrenaj cu dinţi înclinaţi, considerând forţele concentrate în punctul de contact  C  şi o secţiune normală pe dinte. Considerăm această secţiune prin spira melcului şi pe ea acţionează forţa normală pe dinte F</a:t>
            </a:r>
            <a:r>
              <a:rPr lang="ro-RO" baseline="-25000" dirty="0"/>
              <a:t>n </a:t>
            </a:r>
            <a:r>
              <a:rPr lang="ro-RO" dirty="0"/>
              <a:t> care se descompune în forţa radială F</a:t>
            </a:r>
            <a:r>
              <a:rPr lang="ro-RO" baseline="-25000" dirty="0"/>
              <a:t>r</a:t>
            </a:r>
            <a:r>
              <a:rPr lang="ro-RO" dirty="0"/>
              <a:t> şi forţa tangenţiala normală F</a:t>
            </a:r>
            <a:r>
              <a:rPr lang="ro-RO" baseline="-25000" dirty="0"/>
              <a:t>tn</a:t>
            </a:r>
            <a:r>
              <a:rPr lang="ro-RO" dirty="0"/>
              <a:t> La această forţă F</a:t>
            </a:r>
            <a:r>
              <a:rPr lang="ro-RO" baseline="-25000" dirty="0"/>
              <a:t>tn</a:t>
            </a:r>
            <a:r>
              <a:rPr lang="ro-RO" dirty="0"/>
              <a:t> se adună forţa de frecare F</a:t>
            </a:r>
            <a:r>
              <a:rPr lang="ro-RO" baseline="-25000" dirty="0"/>
              <a:t>f , </a:t>
            </a:r>
            <a:r>
              <a:rPr lang="ro-RO" dirty="0"/>
              <a:t>care în cazul angrenajului melcat are o importanţă mare obţinând rezultanta Q, care  se descompune la rândul ei în forţa axială F</a:t>
            </a:r>
            <a:r>
              <a:rPr lang="ro-RO" baseline="-25000" dirty="0"/>
              <a:t>am</a:t>
            </a:r>
            <a:r>
              <a:rPr lang="ro-RO" dirty="0"/>
              <a:t> şi respectiv forţa tangenţială F</a:t>
            </a:r>
            <a:r>
              <a:rPr lang="ro-RO" baseline="-25000" dirty="0"/>
              <a:t>tm</a:t>
            </a:r>
            <a:r>
              <a:rPr lang="ro-RO" dirty="0"/>
              <a:t> Din poziţionarea melcului faţă de roata melcată rezultă următorele egalităţi: F</a:t>
            </a:r>
            <a:r>
              <a:rPr lang="ro-RO" baseline="-25000" dirty="0"/>
              <a:t>rr  </a:t>
            </a:r>
            <a:r>
              <a:rPr lang="en-US" dirty="0"/>
              <a:t>=</a:t>
            </a:r>
            <a:r>
              <a:rPr lang="ro-RO" dirty="0"/>
              <a:t> F</a:t>
            </a:r>
            <a:r>
              <a:rPr lang="ro-RO" baseline="-25000" dirty="0"/>
              <a:t>r</a:t>
            </a:r>
            <a:r>
              <a:rPr lang="en-US" baseline="-25000" dirty="0"/>
              <a:t>m</a:t>
            </a:r>
            <a:r>
              <a:rPr lang="en-US" dirty="0"/>
              <a:t>  ; </a:t>
            </a:r>
            <a:r>
              <a:rPr lang="ro-RO" dirty="0"/>
              <a:t>F</a:t>
            </a:r>
            <a:r>
              <a:rPr lang="en-US" baseline="-25000" dirty="0"/>
              <a:t>t</a:t>
            </a:r>
            <a:r>
              <a:rPr lang="ro-RO" baseline="-25000" dirty="0"/>
              <a:t>r  </a:t>
            </a:r>
            <a:r>
              <a:rPr lang="en-US" dirty="0"/>
              <a:t>=</a:t>
            </a:r>
            <a:r>
              <a:rPr lang="ro-RO" dirty="0"/>
              <a:t> F</a:t>
            </a:r>
            <a:r>
              <a:rPr lang="en-US" baseline="-25000" dirty="0"/>
              <a:t>am</a:t>
            </a:r>
            <a:r>
              <a:rPr lang="en-US" dirty="0"/>
              <a:t> ; </a:t>
            </a:r>
            <a:r>
              <a:rPr lang="ro-RO" dirty="0"/>
              <a:t>F</a:t>
            </a:r>
            <a:r>
              <a:rPr lang="en-US" baseline="-25000" dirty="0" err="1"/>
              <a:t>ar</a:t>
            </a:r>
            <a:r>
              <a:rPr lang="ro-RO" baseline="-25000" dirty="0"/>
              <a:t>  </a:t>
            </a:r>
            <a:r>
              <a:rPr lang="en-US" dirty="0"/>
              <a:t>=</a:t>
            </a:r>
            <a:r>
              <a:rPr lang="ro-RO" dirty="0"/>
              <a:t> F</a:t>
            </a:r>
            <a:r>
              <a:rPr lang="en-US" baseline="-25000" dirty="0"/>
              <a:t>tm</a:t>
            </a:r>
            <a:r>
              <a:rPr lang="en-US" dirty="0"/>
              <a:t> </a:t>
            </a:r>
          </a:p>
          <a:p>
            <a:r>
              <a:rPr lang="ro-RO" dirty="0"/>
              <a:t>Considerând că forţa tangenţială care acţionează asupra roţii trebuie să creeze un moment care să învingă momentul rezistent se poate scrie:</a:t>
            </a:r>
            <a:endParaRPr lang="en-US" dirty="0"/>
          </a:p>
        </p:txBody>
      </p:sp>
      <p:sp>
        <p:nvSpPr>
          <p:cNvPr id="942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23" name="Object 15"/>
          <p:cNvGraphicFramePr>
            <a:graphicFrameLocks noChangeAspect="1"/>
          </p:cNvGraphicFramePr>
          <p:nvPr/>
        </p:nvGraphicFramePr>
        <p:xfrm>
          <a:off x="2362200" y="5726113"/>
          <a:ext cx="2827338" cy="1120775"/>
        </p:xfrm>
        <a:graphic>
          <a:graphicData uri="http://schemas.openxmlformats.org/presentationml/2006/ole">
            <mc:AlternateContent xmlns:mc="http://schemas.openxmlformats.org/markup-compatibility/2006">
              <mc:Choice xmlns:v="urn:schemas-microsoft-com:vml" Requires="v">
                <p:oleObj spid="_x0000_s94317" name="Equation" r:id="rId3" imgW="1625400" imgH="647640" progId="Equation.3">
                  <p:embed/>
                </p:oleObj>
              </mc:Choice>
              <mc:Fallback>
                <p:oleObj name="Equation" r:id="rId3" imgW="1625400" imgH="64764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726113"/>
                        <a:ext cx="2827338"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28" name="Object 20"/>
          <p:cNvGraphicFramePr>
            <a:graphicFrameLocks noChangeAspect="1"/>
          </p:cNvGraphicFramePr>
          <p:nvPr/>
        </p:nvGraphicFramePr>
        <p:xfrm>
          <a:off x="0" y="685800"/>
          <a:ext cx="114300" cy="219075"/>
        </p:xfrm>
        <a:graphic>
          <a:graphicData uri="http://schemas.openxmlformats.org/presentationml/2006/ole">
            <mc:AlternateContent xmlns:mc="http://schemas.openxmlformats.org/markup-compatibility/2006">
              <mc:Choice xmlns:v="urn:schemas-microsoft-com:vml" Requires="v">
                <p:oleObj spid="_x0000_s94318" name="Equation" r:id="rId5" imgW="114151" imgH="215619" progId="Equation.3">
                  <p:embed/>
                </p:oleObj>
              </mc:Choice>
              <mc:Fallback>
                <p:oleObj name="Equation" r:id="rId5" imgW="114151" imgH="215619" progId="Equation.3">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26" name="Object 18"/>
          <p:cNvGraphicFramePr>
            <a:graphicFrameLocks noChangeAspect="1"/>
          </p:cNvGraphicFramePr>
          <p:nvPr/>
        </p:nvGraphicFramePr>
        <p:xfrm>
          <a:off x="5562600" y="6118363"/>
          <a:ext cx="1447800" cy="739637"/>
        </p:xfrm>
        <a:graphic>
          <a:graphicData uri="http://schemas.openxmlformats.org/presentationml/2006/ole">
            <mc:AlternateContent xmlns:mc="http://schemas.openxmlformats.org/markup-compatibility/2006">
              <mc:Choice xmlns:v="urn:schemas-microsoft-com:vml" Requires="v">
                <p:oleObj spid="_x0000_s94319" name="Equation" r:id="rId7" imgW="875920" imgH="444307" progId="Equation.3">
                  <p:embed/>
                </p:oleObj>
              </mc:Choice>
              <mc:Fallback>
                <p:oleObj name="Equation" r:id="rId7" imgW="875920" imgH="444307" progId="Equation.3">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6118363"/>
                        <a:ext cx="1447800" cy="739637"/>
                      </a:xfrm>
                      <a:prstGeom prst="rect">
                        <a:avLst/>
                      </a:prstGeom>
                      <a:solidFill>
                        <a:srgbClr val="FFFF99"/>
                      </a:solidFill>
                    </p:spPr>
                  </p:pic>
                </p:oleObj>
              </mc:Fallback>
            </mc:AlternateContent>
          </a:graphicData>
        </a:graphic>
      </p:graphicFrame>
      <p:graphicFrame>
        <p:nvGraphicFramePr>
          <p:cNvPr id="94225" name="Object 17"/>
          <p:cNvGraphicFramePr>
            <a:graphicFrameLocks noChangeAspect="1"/>
          </p:cNvGraphicFramePr>
          <p:nvPr/>
        </p:nvGraphicFramePr>
        <p:xfrm>
          <a:off x="7143750" y="6172200"/>
          <a:ext cx="2000250" cy="457200"/>
        </p:xfrm>
        <a:graphic>
          <a:graphicData uri="http://schemas.openxmlformats.org/presentationml/2006/ole">
            <mc:AlternateContent xmlns:mc="http://schemas.openxmlformats.org/markup-compatibility/2006">
              <mc:Choice xmlns:v="urn:schemas-microsoft-com:vml" Requires="v">
                <p:oleObj spid="_x0000_s94320" name="Equation" r:id="rId9" imgW="1002865" imgH="228501" progId="Equation.3">
                  <p:embed/>
                </p:oleObj>
              </mc:Choice>
              <mc:Fallback>
                <p:oleObj name="Equation" r:id="rId9" imgW="1002865" imgH="228501"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3750" y="6172200"/>
                        <a:ext cx="2000250" cy="457200"/>
                      </a:xfrm>
                      <a:prstGeom prst="rect">
                        <a:avLst/>
                      </a:prstGeom>
                      <a:solidFill>
                        <a:srgbClr val="CCFFFF"/>
                      </a:solidFill>
                    </p:spPr>
                  </p:pic>
                </p:oleObj>
              </mc:Fallback>
            </mc:AlternateContent>
          </a:graphicData>
        </a:graphic>
      </p:graphicFrame>
      <p:sp>
        <p:nvSpPr>
          <p:cNvPr id="94231" name="Rectangle 23"/>
          <p:cNvSpPr>
            <a:spLocks noChangeArrowheads="1"/>
          </p:cNvSpPr>
          <p:nvPr/>
        </p:nvSpPr>
        <p:spPr bwMode="auto">
          <a:xfrm>
            <a:off x="4572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 name="Picture 2"/>
          <p:cNvPicPr>
            <a:picLocks noChangeAspect="1" noChangeArrowheads="1"/>
          </p:cNvPicPr>
          <p:nvPr/>
        </p:nvPicPr>
        <p:blipFill>
          <a:blip r:embed="rId11" cstate="print"/>
          <a:srcRect l="51537" t="14583" r="19180" b="12500"/>
          <a:stretch>
            <a:fillRect/>
          </a:stretch>
        </p:blipFill>
        <p:spPr bwMode="auto">
          <a:xfrm>
            <a:off x="5334000" y="0"/>
            <a:ext cx="3810000" cy="5334000"/>
          </a:xfrm>
          <a:prstGeom prst="rect">
            <a:avLst/>
          </a:prstGeom>
          <a:noFill/>
          <a:ln w="9525">
            <a:noFill/>
            <a:miter lim="800000"/>
            <a:headEnd/>
            <a:tailEnd/>
          </a:ln>
        </p:spPr>
      </p:pic>
      <p:graphicFrame>
        <p:nvGraphicFramePr>
          <p:cNvPr id="94273" name="Object 65"/>
          <p:cNvGraphicFramePr>
            <a:graphicFrameLocks noChangeAspect="1"/>
          </p:cNvGraphicFramePr>
          <p:nvPr/>
        </p:nvGraphicFramePr>
        <p:xfrm>
          <a:off x="4114800" y="4419600"/>
          <a:ext cx="2590800" cy="398463"/>
        </p:xfrm>
        <a:graphic>
          <a:graphicData uri="http://schemas.openxmlformats.org/presentationml/2006/ole">
            <mc:AlternateContent xmlns:mc="http://schemas.openxmlformats.org/markup-compatibility/2006">
              <mc:Choice xmlns:v="urn:schemas-microsoft-com:vml" Requires="v">
                <p:oleObj spid="_x0000_s94321" name="Equation" r:id="rId12" imgW="1485900" imgH="228600" progId="Equation.3">
                  <p:embed/>
                </p:oleObj>
              </mc:Choice>
              <mc:Fallback>
                <p:oleObj name="Equation" r:id="rId12" imgW="1485900" imgH="228600" progId="Equation.3">
                  <p:embed/>
                  <p:pic>
                    <p:nvPicPr>
                      <p:cNvPr id="0" name="Picture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419600"/>
                        <a:ext cx="2590800" cy="398463"/>
                      </a:xfrm>
                      <a:prstGeom prst="rect">
                        <a:avLst/>
                      </a:prstGeom>
                      <a:solidFill>
                        <a:srgbClr val="CC99FF"/>
                      </a:solidFill>
                    </p:spPr>
                  </p:pic>
                </p:oleObj>
              </mc:Fallback>
            </mc:AlternateContent>
          </a:graphicData>
        </a:graphic>
      </p:graphicFrame>
      <p:graphicFrame>
        <p:nvGraphicFramePr>
          <p:cNvPr id="94274" name="Object 66"/>
          <p:cNvGraphicFramePr>
            <a:graphicFrameLocks noChangeAspect="1"/>
          </p:cNvGraphicFramePr>
          <p:nvPr/>
        </p:nvGraphicFramePr>
        <p:xfrm>
          <a:off x="5791200" y="5334000"/>
          <a:ext cx="3048000" cy="706438"/>
        </p:xfrm>
        <a:graphic>
          <a:graphicData uri="http://schemas.openxmlformats.org/presentationml/2006/ole">
            <mc:AlternateContent xmlns:mc="http://schemas.openxmlformats.org/markup-compatibility/2006">
              <mc:Choice xmlns:v="urn:schemas-microsoft-com:vml" Requires="v">
                <p:oleObj spid="_x0000_s94322" name="Equation" r:id="rId14" imgW="1930400" imgH="444500" progId="Equation.3">
                  <p:embed/>
                </p:oleObj>
              </mc:Choice>
              <mc:Fallback>
                <p:oleObj name="Equation" r:id="rId14" imgW="1930400" imgH="444500" progId="Equation.3">
                  <p:embed/>
                  <p:pic>
                    <p:nvPicPr>
                      <p:cNvPr id="0" name="Picture 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334000"/>
                        <a:ext cx="3048000" cy="706438"/>
                      </a:xfrm>
                      <a:prstGeom prst="rect">
                        <a:avLst/>
                      </a:prstGeom>
                      <a:solidFill>
                        <a:srgbClr val="FFCC99"/>
                      </a:solidFill>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l="51537" t="14583" r="19180" b="12500"/>
          <a:stretch>
            <a:fillRect/>
          </a:stretch>
        </p:blipFill>
        <p:spPr bwMode="auto">
          <a:xfrm>
            <a:off x="5334000" y="1295400"/>
            <a:ext cx="3810000" cy="5334000"/>
          </a:xfrm>
          <a:prstGeom prst="rect">
            <a:avLst/>
          </a:prstGeom>
          <a:noFill/>
          <a:ln w="9525">
            <a:noFill/>
            <a:miter lim="800000"/>
            <a:headEnd/>
            <a:tailEnd/>
          </a:ln>
        </p:spPr>
      </p:pic>
      <p:graphicFrame>
        <p:nvGraphicFramePr>
          <p:cNvPr id="95236" name="Object 4"/>
          <p:cNvGraphicFramePr>
            <a:graphicFrameLocks noChangeAspect="1"/>
          </p:cNvGraphicFramePr>
          <p:nvPr/>
        </p:nvGraphicFramePr>
        <p:xfrm>
          <a:off x="381000" y="2971800"/>
          <a:ext cx="2827338" cy="1120775"/>
        </p:xfrm>
        <a:graphic>
          <a:graphicData uri="http://schemas.openxmlformats.org/presentationml/2006/ole">
            <mc:AlternateContent xmlns:mc="http://schemas.openxmlformats.org/markup-compatibility/2006">
              <mc:Choice xmlns:v="urn:schemas-microsoft-com:vml" Requires="v">
                <p:oleObj spid="_x0000_s95276" name="Equation" r:id="rId4" imgW="1625400" imgH="647640" progId="Equation.3">
                  <p:embed/>
                </p:oleObj>
              </mc:Choice>
              <mc:Fallback>
                <p:oleObj name="Equation" r:id="rId4" imgW="1625400" imgH="647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971800"/>
                        <a:ext cx="2827338"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7" name="Object 5"/>
          <p:cNvGraphicFramePr>
            <a:graphicFrameLocks noChangeAspect="1"/>
          </p:cNvGraphicFramePr>
          <p:nvPr/>
        </p:nvGraphicFramePr>
        <p:xfrm>
          <a:off x="304800" y="4343400"/>
          <a:ext cx="2590800" cy="398463"/>
        </p:xfrm>
        <a:graphic>
          <a:graphicData uri="http://schemas.openxmlformats.org/presentationml/2006/ole">
            <mc:AlternateContent xmlns:mc="http://schemas.openxmlformats.org/markup-compatibility/2006">
              <mc:Choice xmlns:v="urn:schemas-microsoft-com:vml" Requires="v">
                <p:oleObj spid="_x0000_s95277" name="Equation" r:id="rId6" imgW="1485900" imgH="228600" progId="Equation.3">
                  <p:embed/>
                </p:oleObj>
              </mc:Choice>
              <mc:Fallback>
                <p:oleObj name="Equation" r:id="rId6" imgW="1485900" imgH="2286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43400"/>
                        <a:ext cx="2590800" cy="398463"/>
                      </a:xfrm>
                      <a:prstGeom prst="rect">
                        <a:avLst/>
                      </a:prstGeom>
                      <a:solidFill>
                        <a:srgbClr val="CC99FF"/>
                      </a:solidFill>
                    </p:spPr>
                  </p:pic>
                </p:oleObj>
              </mc:Fallback>
            </mc:AlternateContent>
          </a:graphicData>
        </a:graphic>
      </p:graphicFrame>
      <p:graphicFrame>
        <p:nvGraphicFramePr>
          <p:cNvPr id="95238" name="Object 6"/>
          <p:cNvGraphicFramePr>
            <a:graphicFrameLocks noChangeAspect="1"/>
          </p:cNvGraphicFramePr>
          <p:nvPr/>
        </p:nvGraphicFramePr>
        <p:xfrm>
          <a:off x="3200400" y="4191000"/>
          <a:ext cx="3048000" cy="706438"/>
        </p:xfrm>
        <a:graphic>
          <a:graphicData uri="http://schemas.openxmlformats.org/presentationml/2006/ole">
            <mc:AlternateContent xmlns:mc="http://schemas.openxmlformats.org/markup-compatibility/2006">
              <mc:Choice xmlns:v="urn:schemas-microsoft-com:vml" Requires="v">
                <p:oleObj spid="_x0000_s95278" name="Equation" r:id="rId8" imgW="1930400" imgH="444500" progId="Equation.3">
                  <p:embed/>
                </p:oleObj>
              </mc:Choice>
              <mc:Fallback>
                <p:oleObj name="Equation" r:id="rId8" imgW="1930400" imgH="4445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191000"/>
                        <a:ext cx="3048000" cy="706438"/>
                      </a:xfrm>
                      <a:prstGeom prst="rect">
                        <a:avLst/>
                      </a:prstGeom>
                      <a:solidFill>
                        <a:srgbClr val="FFCC99"/>
                      </a:solidFill>
                    </p:spPr>
                  </p:pic>
                </p:oleObj>
              </mc:Fallback>
            </mc:AlternateContent>
          </a:graphicData>
        </a:graphic>
      </p:graphicFrame>
      <p:graphicFrame>
        <p:nvGraphicFramePr>
          <p:cNvPr id="95239" name="Object 7"/>
          <p:cNvGraphicFramePr>
            <a:graphicFrameLocks noChangeAspect="1"/>
          </p:cNvGraphicFramePr>
          <p:nvPr/>
        </p:nvGraphicFramePr>
        <p:xfrm>
          <a:off x="685800" y="5181600"/>
          <a:ext cx="1447800" cy="739775"/>
        </p:xfrm>
        <a:graphic>
          <a:graphicData uri="http://schemas.openxmlformats.org/presentationml/2006/ole">
            <mc:AlternateContent xmlns:mc="http://schemas.openxmlformats.org/markup-compatibility/2006">
              <mc:Choice xmlns:v="urn:schemas-microsoft-com:vml" Requires="v">
                <p:oleObj spid="_x0000_s95279" name="Equation" r:id="rId10" imgW="875920" imgH="444307" progId="Equation.3">
                  <p:embed/>
                </p:oleObj>
              </mc:Choice>
              <mc:Fallback>
                <p:oleObj name="Equation" r:id="rId10" imgW="875920" imgH="444307"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5181600"/>
                        <a:ext cx="1447800" cy="739775"/>
                      </a:xfrm>
                      <a:prstGeom prst="rect">
                        <a:avLst/>
                      </a:prstGeom>
                      <a:solidFill>
                        <a:srgbClr val="FFFF99"/>
                      </a:solidFill>
                    </p:spPr>
                  </p:pic>
                </p:oleObj>
              </mc:Fallback>
            </mc:AlternateContent>
          </a:graphicData>
        </a:graphic>
      </p:graphicFrame>
      <p:graphicFrame>
        <p:nvGraphicFramePr>
          <p:cNvPr id="95240" name="Object 8"/>
          <p:cNvGraphicFramePr>
            <a:graphicFrameLocks noChangeAspect="1"/>
          </p:cNvGraphicFramePr>
          <p:nvPr/>
        </p:nvGraphicFramePr>
        <p:xfrm>
          <a:off x="2895600" y="5334000"/>
          <a:ext cx="2000250" cy="457200"/>
        </p:xfrm>
        <a:graphic>
          <a:graphicData uri="http://schemas.openxmlformats.org/presentationml/2006/ole">
            <mc:AlternateContent xmlns:mc="http://schemas.openxmlformats.org/markup-compatibility/2006">
              <mc:Choice xmlns:v="urn:schemas-microsoft-com:vml" Requires="v">
                <p:oleObj spid="_x0000_s95280" name="Equation" r:id="rId12" imgW="1002865" imgH="228501" progId="Equation.3">
                  <p:embed/>
                </p:oleObj>
              </mc:Choice>
              <mc:Fallback>
                <p:oleObj name="Equation" r:id="rId12" imgW="1002865" imgH="228501"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5334000"/>
                        <a:ext cx="2000250" cy="457200"/>
                      </a:xfrm>
                      <a:prstGeom prst="rect">
                        <a:avLst/>
                      </a:prstGeom>
                      <a:solidFill>
                        <a:srgbClr val="CCFFFF"/>
                      </a:solidFill>
                    </p:spPr>
                  </p:pic>
                </p:oleObj>
              </mc:Fallback>
            </mc:AlternateContent>
          </a:graphicData>
        </a:graphic>
      </p:graphicFrame>
      <p:sp>
        <p:nvSpPr>
          <p:cNvPr id="9" name="Rectangle 8"/>
          <p:cNvSpPr/>
          <p:nvPr/>
        </p:nvSpPr>
        <p:spPr>
          <a:xfrm>
            <a:off x="990600" y="6096000"/>
            <a:ext cx="3429000" cy="400110"/>
          </a:xfrm>
          <a:prstGeom prst="rect">
            <a:avLst/>
          </a:prstGeom>
          <a:solidFill>
            <a:srgbClr val="FF99FF"/>
          </a:solidFill>
        </p:spPr>
        <p:txBody>
          <a:bodyPr wrap="square">
            <a:spAutoFit/>
          </a:bodyPr>
          <a:lstStyle/>
          <a:p>
            <a:r>
              <a:rPr lang="ro-RO" sz="2000" b="1" dirty="0"/>
              <a:t>F</a:t>
            </a:r>
            <a:r>
              <a:rPr lang="ro-RO" sz="2000" b="1" baseline="-25000" dirty="0"/>
              <a:t>rr  </a:t>
            </a:r>
            <a:r>
              <a:rPr lang="en-US" sz="2000" b="1" dirty="0"/>
              <a:t>=</a:t>
            </a:r>
            <a:r>
              <a:rPr lang="ro-RO" sz="2000" b="1" dirty="0"/>
              <a:t> F</a:t>
            </a:r>
            <a:r>
              <a:rPr lang="ro-RO" sz="2000" b="1" baseline="-25000" dirty="0"/>
              <a:t>r</a:t>
            </a:r>
            <a:r>
              <a:rPr lang="en-US" sz="2000" b="1" baseline="-25000" dirty="0"/>
              <a:t>m</a:t>
            </a:r>
            <a:r>
              <a:rPr lang="en-US" sz="2000" b="1" dirty="0"/>
              <a:t>  ; </a:t>
            </a:r>
            <a:r>
              <a:rPr lang="ro-RO" sz="2000" b="1" dirty="0"/>
              <a:t>F</a:t>
            </a:r>
            <a:r>
              <a:rPr lang="en-US" sz="2000" b="1" baseline="-25000" dirty="0"/>
              <a:t>t</a:t>
            </a:r>
            <a:r>
              <a:rPr lang="ro-RO" sz="2000" b="1" baseline="-25000" dirty="0"/>
              <a:t>r  </a:t>
            </a:r>
            <a:r>
              <a:rPr lang="en-US" sz="2000" b="1" dirty="0"/>
              <a:t>=</a:t>
            </a:r>
            <a:r>
              <a:rPr lang="ro-RO" sz="2000" b="1" dirty="0"/>
              <a:t> F</a:t>
            </a:r>
            <a:r>
              <a:rPr lang="en-US" sz="2000" b="1" baseline="-25000" dirty="0"/>
              <a:t>am</a:t>
            </a:r>
            <a:r>
              <a:rPr lang="en-US" sz="2000" b="1" dirty="0"/>
              <a:t> ; </a:t>
            </a:r>
            <a:r>
              <a:rPr lang="ro-RO" sz="2000" b="1" dirty="0"/>
              <a:t>F</a:t>
            </a:r>
            <a:r>
              <a:rPr lang="en-US" sz="2000" b="1" baseline="-25000" dirty="0" err="1"/>
              <a:t>ar</a:t>
            </a:r>
            <a:r>
              <a:rPr lang="ro-RO" sz="2000" b="1" baseline="-25000" dirty="0"/>
              <a:t>  </a:t>
            </a:r>
            <a:r>
              <a:rPr lang="en-US" sz="2000" b="1" dirty="0"/>
              <a:t>=</a:t>
            </a:r>
            <a:r>
              <a:rPr lang="ro-RO" sz="2000" b="1" dirty="0"/>
              <a:t> F</a:t>
            </a:r>
            <a:r>
              <a:rPr lang="en-US" sz="2000" b="1" baseline="-25000" dirty="0"/>
              <a:t>tm</a:t>
            </a:r>
            <a:r>
              <a:rPr lang="en-US" sz="2000" b="1" dirty="0"/>
              <a:t> </a:t>
            </a:r>
          </a:p>
        </p:txBody>
      </p:sp>
      <p:pic>
        <p:nvPicPr>
          <p:cNvPr id="95241" name="Picture 9"/>
          <p:cNvPicPr>
            <a:picLocks noChangeAspect="1" noChangeArrowheads="1"/>
          </p:cNvPicPr>
          <p:nvPr/>
        </p:nvPicPr>
        <p:blipFill>
          <a:blip r:embed="rId14" cstate="print"/>
          <a:srcRect/>
          <a:stretch>
            <a:fillRect/>
          </a:stretch>
        </p:blipFill>
        <p:spPr bwMode="auto">
          <a:xfrm>
            <a:off x="0" y="0"/>
            <a:ext cx="5306518" cy="304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1178271" cy="369332"/>
          </a:xfrm>
          <a:prstGeom prst="rect">
            <a:avLst/>
          </a:prstGeom>
        </p:spPr>
        <p:txBody>
          <a:bodyPr wrap="none">
            <a:spAutoFit/>
          </a:bodyPr>
          <a:lstStyle/>
          <a:p>
            <a:r>
              <a:rPr lang="ro-RO" dirty="0"/>
              <a:t>În general:</a:t>
            </a:r>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1713875" y="118672"/>
          <a:ext cx="1295400" cy="457200"/>
        </p:xfrm>
        <a:graphic>
          <a:graphicData uri="http://schemas.openxmlformats.org/presentationml/2006/ole">
            <mc:AlternateContent xmlns:mc="http://schemas.openxmlformats.org/markup-compatibility/2006">
              <mc:Choice xmlns:v="urn:schemas-microsoft-com:vml" Requires="v">
                <p:oleObj spid="_x0000_s21584" name="Equation" r:id="rId3" imgW="647700" imgH="228600" progId="Equation.3">
                  <p:embed/>
                </p:oleObj>
              </mc:Choice>
              <mc:Fallback>
                <p:oleObj name="Equation" r:id="rId3" imgW="64770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875" y="118672"/>
                        <a:ext cx="129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7" name="Rectangle 3"/>
          <p:cNvSpPr>
            <a:spLocks noChangeArrowheads="1"/>
          </p:cNvSpPr>
          <p:nvPr/>
        </p:nvSpPr>
        <p:spPr bwMode="auto">
          <a:xfrm>
            <a:off x="228600" y="609600"/>
            <a:ext cx="472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o-RO" dirty="0">
                <a:solidFill>
                  <a:srgbClr val="000000"/>
                </a:solidFill>
                <a:ea typeface="Times New Roman" pitchFamily="18" charset="0"/>
                <a:cs typeface="Arial" pitchFamily="34" charset="0"/>
              </a:rPr>
              <a:t>deci</a:t>
            </a:r>
            <a:r>
              <a:rPr kumimoji="0" lang="ro-RO" b="0" i="0" u="none" strike="noStrike" cap="none" normalizeH="0" baseline="0" dirty="0">
                <a:ln>
                  <a:noFill/>
                </a:ln>
                <a:solidFill>
                  <a:srgbClr val="000000"/>
                </a:solidFill>
                <a:effectLst/>
                <a:ea typeface="Times New Roman" pitchFamily="18" charset="0"/>
                <a:cs typeface="Arial" pitchFamily="34" charset="0"/>
              </a:rPr>
              <a:t>, deplasarea relativă a flancurilor se face prin rostogolire şi alunecare.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rgbClr val="000000"/>
                </a:solidFill>
                <a:effectLst/>
                <a:ea typeface="Times New Roman" pitchFamily="18" charset="0"/>
                <a:cs typeface="Arial" pitchFamily="34" charset="0"/>
              </a:rPr>
              <a:t>Egalitatea componentelor tangenţiale are loc numai când M coincide  cu C, adică:</a:t>
            </a:r>
            <a:endParaRPr kumimoji="0" lang="ro-RO" b="0" i="0" u="none" strike="noStrike" cap="none" normalizeH="0" baseline="0" dirty="0">
              <a:ln>
                <a:noFill/>
              </a:ln>
              <a:solidFill>
                <a:schemeClr val="tx1"/>
              </a:solidFill>
              <a:effectLst/>
              <a:cs typeface="Arial" pitchFamily="34" charset="0"/>
            </a:endParaRPr>
          </a:p>
        </p:txBody>
      </p:sp>
      <p:sp>
        <p:nvSpPr>
          <p:cNvPr id="215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8" name="Object 4"/>
          <p:cNvGraphicFramePr>
            <a:graphicFrameLocks noChangeAspect="1"/>
          </p:cNvGraphicFramePr>
          <p:nvPr/>
        </p:nvGraphicFramePr>
        <p:xfrm>
          <a:off x="3657600" y="1447800"/>
          <a:ext cx="1308652" cy="381000"/>
        </p:xfrm>
        <a:graphic>
          <a:graphicData uri="http://schemas.openxmlformats.org/presentationml/2006/ole">
            <mc:AlternateContent xmlns:mc="http://schemas.openxmlformats.org/markup-compatibility/2006">
              <mc:Choice xmlns:v="urn:schemas-microsoft-com:vml" Requires="v">
                <p:oleObj spid="_x0000_s21585" name="Equation" r:id="rId5" imgW="748975" imgH="215806" progId="Equation.3">
                  <p:embed/>
                </p:oleObj>
              </mc:Choice>
              <mc:Fallback>
                <p:oleObj name="Equation" r:id="rId5" imgW="748975" imgH="215806"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447800"/>
                        <a:ext cx="1308652" cy="381000"/>
                      </a:xfrm>
                      <a:prstGeom prst="rect">
                        <a:avLst/>
                      </a:prstGeom>
                      <a:solidFill>
                        <a:srgbClr val="CCFF99"/>
                      </a:solidFill>
                    </p:spPr>
                  </p:pic>
                </p:oleObj>
              </mc:Fallback>
            </mc:AlternateContent>
          </a:graphicData>
        </a:graphic>
      </p:graphicFrame>
      <p:sp>
        <p:nvSpPr>
          <p:cNvPr id="21514" name="Rectangle 10"/>
          <p:cNvSpPr>
            <a:spLocks noChangeArrowheads="1"/>
          </p:cNvSpPr>
          <p:nvPr/>
        </p:nvSpPr>
        <p:spPr bwMode="auto">
          <a:xfrm>
            <a:off x="228600" y="1981200"/>
            <a:ext cx="4800600" cy="1200329"/>
          </a:xfrm>
          <a:prstGeom prst="rect">
            <a:avLst/>
          </a:prstGeom>
          <a:solidFill>
            <a:srgbClr val="FF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o-RO" dirty="0">
                <a:solidFill>
                  <a:srgbClr val="000000"/>
                </a:solidFill>
                <a:ea typeface="Times New Roman" pitchFamily="18" charset="0"/>
                <a:cs typeface="Arial" pitchFamily="34" charset="0"/>
              </a:rPr>
              <a:t>Pentru ca raportul de transmitere i</a:t>
            </a:r>
            <a:r>
              <a:rPr lang="ro-RO" baseline="-30000" dirty="0">
                <a:solidFill>
                  <a:srgbClr val="000000"/>
                </a:solidFill>
                <a:ea typeface="Times New Roman" pitchFamily="18" charset="0"/>
                <a:cs typeface="Arial" pitchFamily="34" charset="0"/>
              </a:rPr>
              <a:t>12</a:t>
            </a:r>
            <a:r>
              <a:rPr lang="ro-RO" dirty="0">
                <a:solidFill>
                  <a:srgbClr val="000000"/>
                </a:solidFill>
                <a:ea typeface="Times New Roman" pitchFamily="18" charset="0"/>
                <a:cs typeface="Arial" pitchFamily="34" charset="0"/>
              </a:rPr>
              <a:t> =</a:t>
            </a:r>
            <a:r>
              <a:rPr lang="el-GR" dirty="0">
                <a:solidFill>
                  <a:srgbClr val="000000"/>
                </a:solidFill>
                <a:ea typeface="Times New Roman" pitchFamily="18" charset="0"/>
                <a:cs typeface="Arial" pitchFamily="34" charset="0"/>
              </a:rPr>
              <a:t>ω</a:t>
            </a:r>
            <a:r>
              <a:rPr lang="ro-RO" dirty="0">
                <a:solidFill>
                  <a:srgbClr val="000000"/>
                </a:solidFill>
                <a:ea typeface="Times New Roman" pitchFamily="18" charset="0"/>
                <a:cs typeface="Arial" pitchFamily="34" charset="0"/>
              </a:rPr>
              <a:t>1/</a:t>
            </a:r>
            <a:r>
              <a:rPr lang="el-GR" dirty="0">
                <a:solidFill>
                  <a:srgbClr val="000000"/>
                </a:solidFill>
                <a:ea typeface="Times New Roman" pitchFamily="18" charset="0"/>
                <a:cs typeface="Arial" pitchFamily="34" charset="0"/>
              </a:rPr>
              <a:t>ω</a:t>
            </a:r>
            <a:r>
              <a:rPr lang="ro-RO" dirty="0">
                <a:solidFill>
                  <a:srgbClr val="000000"/>
                </a:solidFill>
                <a:ea typeface="Times New Roman" pitchFamily="18" charset="0"/>
                <a:cs typeface="Arial" pitchFamily="34" charset="0"/>
              </a:rPr>
              <a:t>2</a:t>
            </a:r>
            <a:r>
              <a:rPr kumimoji="0" lang="ro-RO" b="0" i="0" u="none" strike="noStrike" cap="none" normalizeH="0" baseline="0" dirty="0">
                <a:ln>
                  <a:noFill/>
                </a:ln>
                <a:solidFill>
                  <a:srgbClr val="000000"/>
                </a:solidFill>
                <a:effectLst/>
                <a:ea typeface="Times New Roman" pitchFamily="18" charset="0"/>
                <a:cs typeface="Arial" pitchFamily="34" charset="0"/>
              </a:rPr>
              <a:t>, să rămână constant, este necesar ca flancurile dinţilor să rămână permanent în contact. Această cerinţă este asigurată dacă:</a:t>
            </a:r>
            <a:endParaRPr kumimoji="0" lang="ro-RO" b="0" i="0" u="none" strike="noStrike" cap="none" normalizeH="0" baseline="0" dirty="0">
              <a:ln>
                <a:noFill/>
              </a:ln>
              <a:solidFill>
                <a:schemeClr val="tx1"/>
              </a:solidFill>
              <a:effectLst/>
              <a:cs typeface="Arial" pitchFamily="34" charset="0"/>
            </a:endParaRPr>
          </a:p>
        </p:txBody>
      </p:sp>
      <p:sp>
        <p:nvSpPr>
          <p:cNvPr id="215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15" name="Object 11"/>
          <p:cNvGraphicFramePr>
            <a:graphicFrameLocks noChangeAspect="1"/>
          </p:cNvGraphicFramePr>
          <p:nvPr/>
        </p:nvGraphicFramePr>
        <p:xfrm>
          <a:off x="381000" y="3276600"/>
          <a:ext cx="1371600" cy="484094"/>
        </p:xfrm>
        <a:graphic>
          <a:graphicData uri="http://schemas.openxmlformats.org/presentationml/2006/ole">
            <mc:AlternateContent xmlns:mc="http://schemas.openxmlformats.org/markup-compatibility/2006">
              <mc:Choice xmlns:v="urn:schemas-microsoft-com:vml" Requires="v">
                <p:oleObj spid="_x0000_s21586" name="Equation" r:id="rId7" imgW="647700" imgH="228600" progId="Equation.3">
                  <p:embed/>
                </p:oleObj>
              </mc:Choice>
              <mc:Fallback>
                <p:oleObj name="Equation" r:id="rId7" imgW="647700" imgH="22860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276600"/>
                        <a:ext cx="1371600" cy="484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1828800" y="3352800"/>
            <a:ext cx="569387" cy="369332"/>
          </a:xfrm>
          <a:prstGeom prst="rect">
            <a:avLst/>
          </a:prstGeom>
        </p:spPr>
        <p:txBody>
          <a:bodyPr wrap="none">
            <a:spAutoFit/>
          </a:bodyPr>
          <a:lstStyle/>
          <a:p>
            <a:r>
              <a:rPr lang="ro-RO" dirty="0"/>
              <a:t>sau:</a:t>
            </a:r>
            <a:endParaRPr lang="en-US" dirty="0"/>
          </a:p>
        </p:txBody>
      </p:sp>
      <p:sp>
        <p:nvSpPr>
          <p:cNvPr id="2151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19" name="Object 15"/>
          <p:cNvGraphicFramePr>
            <a:graphicFrameLocks noChangeAspect="1"/>
          </p:cNvGraphicFramePr>
          <p:nvPr/>
        </p:nvGraphicFramePr>
        <p:xfrm>
          <a:off x="390525" y="3962400"/>
          <a:ext cx="1423988" cy="381000"/>
        </p:xfrm>
        <a:graphic>
          <a:graphicData uri="http://schemas.openxmlformats.org/presentationml/2006/ole">
            <mc:AlternateContent xmlns:mc="http://schemas.openxmlformats.org/markup-compatibility/2006">
              <mc:Choice xmlns:v="urn:schemas-microsoft-com:vml" Requires="v">
                <p:oleObj spid="_x0000_s21587" name="Equation" r:id="rId9" imgW="850680" imgH="228600" progId="Equation.3">
                  <p:embed/>
                </p:oleObj>
              </mc:Choice>
              <mc:Fallback>
                <p:oleObj name="Equation" r:id="rId9" imgW="850680" imgH="22860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525" y="3962400"/>
                        <a:ext cx="14239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23" name="Object 19"/>
          <p:cNvGraphicFramePr>
            <a:graphicFrameLocks noChangeAspect="1"/>
          </p:cNvGraphicFramePr>
          <p:nvPr/>
        </p:nvGraphicFramePr>
        <p:xfrm>
          <a:off x="338138" y="4419600"/>
          <a:ext cx="1509712" cy="381000"/>
        </p:xfrm>
        <a:graphic>
          <a:graphicData uri="http://schemas.openxmlformats.org/presentationml/2006/ole">
            <mc:AlternateContent xmlns:mc="http://schemas.openxmlformats.org/markup-compatibility/2006">
              <mc:Choice xmlns:v="urn:schemas-microsoft-com:vml" Requires="v">
                <p:oleObj spid="_x0000_s21588" name="Equation" r:id="rId11" imgW="901440" imgH="228600" progId="Equation.3">
                  <p:embed/>
                </p:oleObj>
              </mc:Choice>
              <mc:Fallback>
                <p:oleObj name="Equation" r:id="rId11" imgW="901440" imgH="228600" progId="Equation.3">
                  <p:embed/>
                  <p:pic>
                    <p:nvPicPr>
                      <p:cNvPr id="0"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138" y="4419600"/>
                        <a:ext cx="15097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1981200" y="4038600"/>
            <a:ext cx="3129062" cy="369332"/>
          </a:xfrm>
          <a:prstGeom prst="rect">
            <a:avLst/>
          </a:prstGeom>
        </p:spPr>
        <p:txBody>
          <a:bodyPr wrap="none">
            <a:spAutoFit/>
          </a:bodyPr>
          <a:lstStyle/>
          <a:p>
            <a:r>
              <a:rPr lang="ro-RO" dirty="0"/>
              <a:t>- raza cercului de bază al roţii 1</a:t>
            </a:r>
            <a:r>
              <a:rPr lang="ro-RO" cap="small" dirty="0"/>
              <a:t> </a:t>
            </a:r>
            <a:endParaRPr lang="en-US" dirty="0"/>
          </a:p>
        </p:txBody>
      </p:sp>
      <p:sp>
        <p:nvSpPr>
          <p:cNvPr id="25" name="Rectangle 24"/>
          <p:cNvSpPr/>
          <p:nvPr/>
        </p:nvSpPr>
        <p:spPr>
          <a:xfrm>
            <a:off x="1981200" y="4495800"/>
            <a:ext cx="3129062" cy="369332"/>
          </a:xfrm>
          <a:prstGeom prst="rect">
            <a:avLst/>
          </a:prstGeom>
        </p:spPr>
        <p:txBody>
          <a:bodyPr wrap="none">
            <a:spAutoFit/>
          </a:bodyPr>
          <a:lstStyle/>
          <a:p>
            <a:r>
              <a:rPr lang="ro-RO" dirty="0"/>
              <a:t>- raza cercului de bază al roţii 2</a:t>
            </a:r>
            <a:r>
              <a:rPr lang="ro-RO" cap="small" dirty="0"/>
              <a:t> </a:t>
            </a:r>
            <a:endParaRPr lang="en-US" dirty="0"/>
          </a:p>
        </p:txBody>
      </p:sp>
      <p:sp>
        <p:nvSpPr>
          <p:cNvPr id="26" name="Rectangle 25"/>
          <p:cNvSpPr/>
          <p:nvPr/>
        </p:nvSpPr>
        <p:spPr>
          <a:xfrm>
            <a:off x="381000" y="4953000"/>
            <a:ext cx="1605119" cy="369332"/>
          </a:xfrm>
          <a:prstGeom prst="rect">
            <a:avLst/>
          </a:prstGeom>
        </p:spPr>
        <p:txBody>
          <a:bodyPr wrap="none">
            <a:spAutoFit/>
          </a:bodyPr>
          <a:lstStyle/>
          <a:p>
            <a:r>
              <a:rPr lang="ro-RO" dirty="0"/>
              <a:t>Se poate scrie :</a:t>
            </a:r>
            <a:endParaRPr lang="en-US" dirty="0"/>
          </a:p>
        </p:txBody>
      </p:sp>
      <p:sp>
        <p:nvSpPr>
          <p:cNvPr id="2152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24" name="Object 20"/>
          <p:cNvGraphicFramePr>
            <a:graphicFrameLocks noChangeAspect="1"/>
          </p:cNvGraphicFramePr>
          <p:nvPr/>
        </p:nvGraphicFramePr>
        <p:xfrm>
          <a:off x="1981200" y="4876800"/>
          <a:ext cx="1905000" cy="457200"/>
        </p:xfrm>
        <a:graphic>
          <a:graphicData uri="http://schemas.openxmlformats.org/presentationml/2006/ole">
            <mc:AlternateContent xmlns:mc="http://schemas.openxmlformats.org/markup-compatibility/2006">
              <mc:Choice xmlns:v="urn:schemas-microsoft-com:vml" Requires="v">
                <p:oleObj spid="_x0000_s21589" name="Equation" r:id="rId13" imgW="952087" imgH="228501" progId="Equation.3">
                  <p:embed/>
                </p:oleObj>
              </mc:Choice>
              <mc:Fallback>
                <p:oleObj name="Equation" r:id="rId13" imgW="952087" imgH="228501" progId="Equation.3">
                  <p:embed/>
                  <p:pic>
                    <p:nvPicPr>
                      <p:cNvPr id="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4876800"/>
                        <a:ext cx="1905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p:cNvSpPr/>
          <p:nvPr/>
        </p:nvSpPr>
        <p:spPr>
          <a:xfrm>
            <a:off x="381000" y="5410200"/>
            <a:ext cx="585417" cy="369332"/>
          </a:xfrm>
          <a:prstGeom prst="rect">
            <a:avLst/>
          </a:prstGeom>
        </p:spPr>
        <p:txBody>
          <a:bodyPr wrap="none">
            <a:spAutoFit/>
          </a:bodyPr>
          <a:lstStyle/>
          <a:p>
            <a:r>
              <a:rPr lang="ro-RO" dirty="0"/>
              <a:t>Sau:</a:t>
            </a:r>
            <a:endParaRPr lang="en-US" dirty="0"/>
          </a:p>
        </p:txBody>
      </p:sp>
      <p:sp>
        <p:nvSpPr>
          <p:cNvPr id="2152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26" name="Object 22"/>
          <p:cNvGraphicFramePr>
            <a:graphicFrameLocks noChangeAspect="1"/>
          </p:cNvGraphicFramePr>
          <p:nvPr/>
        </p:nvGraphicFramePr>
        <p:xfrm>
          <a:off x="1219201" y="5562601"/>
          <a:ext cx="3505199" cy="747554"/>
        </p:xfrm>
        <a:graphic>
          <a:graphicData uri="http://schemas.openxmlformats.org/presentationml/2006/ole">
            <mc:AlternateContent xmlns:mc="http://schemas.openxmlformats.org/markup-compatibility/2006">
              <mc:Choice xmlns:v="urn:schemas-microsoft-com:vml" Requires="v">
                <p:oleObj spid="_x0000_s21590" name="Equation" r:id="rId15" imgW="2006600" imgH="431800" progId="Equation.3">
                  <p:embed/>
                </p:oleObj>
              </mc:Choice>
              <mc:Fallback>
                <p:oleObj name="Equation" r:id="rId15" imgW="2006600" imgH="431800" progId="Equation.3">
                  <p:embed/>
                  <p:pic>
                    <p:nvPicPr>
                      <p:cNvPr id="0"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201" y="5562601"/>
                        <a:ext cx="3505199" cy="747554"/>
                      </a:xfrm>
                      <a:prstGeom prst="rect">
                        <a:avLst/>
                      </a:prstGeom>
                      <a:solidFill>
                        <a:srgbClr val="CCFFCC"/>
                      </a:solidFill>
                    </p:spPr>
                  </p:pic>
                </p:oleObj>
              </mc:Fallback>
            </mc:AlternateContent>
          </a:graphicData>
        </a:graphic>
      </p:graphicFrame>
      <p:pic>
        <p:nvPicPr>
          <p:cNvPr id="27" name="Picture 22"/>
          <p:cNvPicPr>
            <a:picLocks noChangeAspect="1" noChangeArrowheads="1"/>
          </p:cNvPicPr>
          <p:nvPr/>
        </p:nvPicPr>
        <p:blipFill>
          <a:blip r:embed="rId17" cstate="print"/>
          <a:srcRect/>
          <a:stretch>
            <a:fillRect/>
          </a:stretch>
        </p:blipFill>
        <p:spPr bwMode="auto">
          <a:xfrm>
            <a:off x="5181600" y="685800"/>
            <a:ext cx="3790950" cy="4467225"/>
          </a:xfrm>
          <a:prstGeom prst="rect">
            <a:avLst/>
          </a:prstGeom>
          <a:noFill/>
          <a:ln w="9525">
            <a:noFill/>
            <a:miter lim="800000"/>
            <a:headEnd/>
            <a:tailEnd/>
          </a:ln>
        </p:spPr>
      </p:pic>
      <p:graphicFrame>
        <p:nvGraphicFramePr>
          <p:cNvPr id="4" name="Object 23"/>
          <p:cNvGraphicFramePr>
            <a:graphicFrameLocks noChangeAspect="1"/>
          </p:cNvGraphicFramePr>
          <p:nvPr/>
        </p:nvGraphicFramePr>
        <p:xfrm>
          <a:off x="2362200" y="3276600"/>
          <a:ext cx="3581400" cy="450850"/>
        </p:xfrm>
        <a:graphic>
          <a:graphicData uri="http://schemas.openxmlformats.org/presentationml/2006/ole">
            <mc:AlternateContent xmlns:mc="http://schemas.openxmlformats.org/markup-compatibility/2006">
              <mc:Choice xmlns:v="urn:schemas-microsoft-com:vml" Requires="v">
                <p:oleObj spid="_x0000_s21591" name="Equation" r:id="rId18" imgW="1739900" imgH="215900" progId="Equation.3">
                  <p:embed/>
                </p:oleObj>
              </mc:Choice>
              <mc:Fallback>
                <p:oleObj name="Equation" r:id="rId18" imgW="1739900" imgH="215900" progId="Equation.3">
                  <p:embed/>
                  <p:pic>
                    <p:nvPicPr>
                      <p:cNvPr id="0"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3276600"/>
                        <a:ext cx="35814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646331"/>
          </a:xfrm>
          <a:prstGeom prst="rect">
            <a:avLst/>
          </a:prstGeom>
        </p:spPr>
        <p:txBody>
          <a:bodyPr wrap="square">
            <a:spAutoFit/>
          </a:bodyPr>
          <a:lstStyle/>
          <a:p>
            <a:r>
              <a:rPr lang="ro-RO" dirty="0"/>
              <a:t>Raţionalizarea construcţiei angrenajelor a impus restrângerea valorilor posibile ale rapoartelor de transmitere la valorile nominale  conform standardelor în vigoare.</a:t>
            </a:r>
            <a:endParaRPr lang="en-US" dirty="0"/>
          </a:p>
        </p:txBody>
      </p:sp>
      <p:graphicFrame>
        <p:nvGraphicFramePr>
          <p:cNvPr id="3" name="Table 2"/>
          <p:cNvGraphicFramePr>
            <a:graphicFrameLocks noGrp="1"/>
          </p:cNvGraphicFramePr>
          <p:nvPr/>
        </p:nvGraphicFramePr>
        <p:xfrm>
          <a:off x="381001" y="990601"/>
          <a:ext cx="7772398" cy="1295399"/>
        </p:xfrm>
        <a:graphic>
          <a:graphicData uri="http://schemas.openxmlformats.org/drawingml/2006/table">
            <a:tbl>
              <a:tblPr/>
              <a:tblGrid>
                <a:gridCol w="785796">
                  <a:extLst>
                    <a:ext uri="{9D8B030D-6E8A-4147-A177-3AD203B41FA5}">
                      <a16:colId xmlns:a16="http://schemas.microsoft.com/office/drawing/2014/main" xmlns="" val="20000"/>
                    </a:ext>
                  </a:extLst>
                </a:gridCol>
                <a:gridCol w="811885">
                  <a:extLst>
                    <a:ext uri="{9D8B030D-6E8A-4147-A177-3AD203B41FA5}">
                      <a16:colId xmlns:a16="http://schemas.microsoft.com/office/drawing/2014/main" xmlns="" val="20001"/>
                    </a:ext>
                  </a:extLst>
                </a:gridCol>
                <a:gridCol w="804581">
                  <a:extLst>
                    <a:ext uri="{9D8B030D-6E8A-4147-A177-3AD203B41FA5}">
                      <a16:colId xmlns:a16="http://schemas.microsoft.com/office/drawing/2014/main" xmlns="" val="20002"/>
                    </a:ext>
                  </a:extLst>
                </a:gridCol>
                <a:gridCol w="800407">
                  <a:extLst>
                    <a:ext uri="{9D8B030D-6E8A-4147-A177-3AD203B41FA5}">
                      <a16:colId xmlns:a16="http://schemas.microsoft.com/office/drawing/2014/main" xmlns="" val="20003"/>
                    </a:ext>
                  </a:extLst>
                </a:gridCol>
                <a:gridCol w="793103">
                  <a:extLst>
                    <a:ext uri="{9D8B030D-6E8A-4147-A177-3AD203B41FA5}">
                      <a16:colId xmlns:a16="http://schemas.microsoft.com/office/drawing/2014/main" xmlns="" val="20004"/>
                    </a:ext>
                  </a:extLst>
                </a:gridCol>
                <a:gridCol w="793103">
                  <a:extLst>
                    <a:ext uri="{9D8B030D-6E8A-4147-A177-3AD203B41FA5}">
                      <a16:colId xmlns:a16="http://schemas.microsoft.com/office/drawing/2014/main" xmlns="" val="20005"/>
                    </a:ext>
                  </a:extLst>
                </a:gridCol>
                <a:gridCol w="804581">
                  <a:extLst>
                    <a:ext uri="{9D8B030D-6E8A-4147-A177-3AD203B41FA5}">
                      <a16:colId xmlns:a16="http://schemas.microsoft.com/office/drawing/2014/main" xmlns="" val="20006"/>
                    </a:ext>
                  </a:extLst>
                </a:gridCol>
                <a:gridCol w="804581">
                  <a:extLst>
                    <a:ext uri="{9D8B030D-6E8A-4147-A177-3AD203B41FA5}">
                      <a16:colId xmlns:a16="http://schemas.microsoft.com/office/drawing/2014/main" xmlns="" val="20007"/>
                    </a:ext>
                  </a:extLst>
                </a:gridCol>
                <a:gridCol w="800407">
                  <a:extLst>
                    <a:ext uri="{9D8B030D-6E8A-4147-A177-3AD203B41FA5}">
                      <a16:colId xmlns:a16="http://schemas.microsoft.com/office/drawing/2014/main" xmlns="" val="20008"/>
                    </a:ext>
                  </a:extLst>
                </a:gridCol>
                <a:gridCol w="573954">
                  <a:extLst>
                    <a:ext uri="{9D8B030D-6E8A-4147-A177-3AD203B41FA5}">
                      <a16:colId xmlns:a16="http://schemas.microsoft.com/office/drawing/2014/main" xmlns="" val="20009"/>
                    </a:ext>
                  </a:extLst>
                </a:gridCol>
              </a:tblGrid>
              <a:tr h="283615">
                <a:tc>
                  <a:txBody>
                    <a:bodyPr/>
                    <a:lstStyle/>
                    <a:p>
                      <a:pPr marL="0" marR="0" algn="just">
                        <a:spcBef>
                          <a:spcPts val="0"/>
                        </a:spcBef>
                        <a:spcAft>
                          <a:spcPts val="0"/>
                        </a:spcAft>
                      </a:pPr>
                      <a:r>
                        <a:rPr lang="en-US" sz="1800" b="1" kern="1200" dirty="0">
                          <a:latin typeface="Calibri" pitchFamily="34" charset="0"/>
                          <a:ea typeface="Times New Roman"/>
                          <a:cs typeface="Calibri" pitchFamily="34" charset="0"/>
                        </a:rPr>
                        <a:t>1,00</a:t>
                      </a:r>
                      <a:endParaRPr lang="en-US" sz="1800" kern="1200" dirty="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1,06</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1,12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1,18</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1,32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1,40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1,50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1,60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332497">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1,80</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1,90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2,00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2,12</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2,24</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2,36</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2,50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2,65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2,80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3,00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32497">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3,15</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3,35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3,55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3,75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4.00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4,25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4,50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4,75</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5.00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5,30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46790">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5,60</a:t>
                      </a:r>
                      <a:endParaRPr lang="en-US" sz="1800" kern="1200">
                        <a:latin typeface="Calibri" pitchFamily="34" charset="0"/>
                        <a:ea typeface="Times New Roman"/>
                        <a:cs typeface="Calibri" pitchFamily="34" charset="0"/>
                      </a:endParaRPr>
                    </a:p>
                  </a:txBody>
                  <a:tcPr marL="25400" marR="254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6,00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6,30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6,70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dirty="0">
                          <a:solidFill>
                            <a:srgbClr val="000000"/>
                          </a:solidFill>
                          <a:latin typeface="Calibri" pitchFamily="34" charset="0"/>
                          <a:ea typeface="Times New Roman"/>
                          <a:cs typeface="Calibri" pitchFamily="34" charset="0"/>
                        </a:rPr>
                        <a:t>7,10</a:t>
                      </a:r>
                      <a:endParaRPr lang="en-US" sz="1800" kern="1200" dirty="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7,50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b="1" kern="1200">
                          <a:solidFill>
                            <a:srgbClr val="000000"/>
                          </a:solidFill>
                          <a:latin typeface="Calibri" pitchFamily="34" charset="0"/>
                          <a:ea typeface="Times New Roman"/>
                          <a:cs typeface="Calibri" pitchFamily="34" charset="0"/>
                        </a:rPr>
                        <a:t>8.00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a:solidFill>
                            <a:srgbClr val="000000"/>
                          </a:solidFill>
                          <a:latin typeface="Calibri" pitchFamily="34" charset="0"/>
                          <a:ea typeface="Times New Roman"/>
                          <a:cs typeface="Calibri" pitchFamily="34" charset="0"/>
                        </a:rPr>
                        <a:t>8,50</a:t>
                      </a:r>
                      <a:endParaRPr lang="en-US" sz="1800" kern="120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dirty="0">
                          <a:solidFill>
                            <a:srgbClr val="000000"/>
                          </a:solidFill>
                          <a:latin typeface="Calibri" pitchFamily="34" charset="0"/>
                          <a:ea typeface="Times New Roman"/>
                          <a:cs typeface="Calibri" pitchFamily="34" charset="0"/>
                        </a:rPr>
                        <a:t>9,00</a:t>
                      </a:r>
                      <a:endParaRPr lang="en-US" sz="1800" kern="1200" dirty="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ro-RO" sz="1800" kern="1200" dirty="0">
                          <a:solidFill>
                            <a:srgbClr val="000000"/>
                          </a:solidFill>
                          <a:latin typeface="Calibri" pitchFamily="34" charset="0"/>
                          <a:ea typeface="Times New Roman"/>
                          <a:cs typeface="Calibri" pitchFamily="34" charset="0"/>
                        </a:rPr>
                        <a:t>9,50</a:t>
                      </a:r>
                      <a:endParaRPr lang="en-US" sz="1800" kern="1200" dirty="0">
                        <a:latin typeface="Calibri" pitchFamily="34" charset="0"/>
                        <a:ea typeface="Times New Roman"/>
                        <a:cs typeface="Calibri" pitchFamily="34" charset="0"/>
                      </a:endParaRPr>
                    </a:p>
                  </a:txBody>
                  <a:tcPr marL="25400" marR="254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
        <p:nvSpPr>
          <p:cNvPr id="4" name="Rectangle 3"/>
          <p:cNvSpPr/>
          <p:nvPr/>
        </p:nvSpPr>
        <p:spPr>
          <a:xfrm>
            <a:off x="304800" y="2590800"/>
            <a:ext cx="7010400" cy="369332"/>
          </a:xfrm>
          <a:prstGeom prst="rect">
            <a:avLst/>
          </a:prstGeom>
          <a:solidFill>
            <a:srgbClr val="FF99FF"/>
          </a:solidFill>
        </p:spPr>
        <p:txBody>
          <a:bodyPr wrap="square">
            <a:spAutoFit/>
          </a:bodyPr>
          <a:lstStyle/>
          <a:p>
            <a:r>
              <a:rPr lang="ro-RO" b="1" dirty="0"/>
              <a:t>Elemente geometrice ale danturii roţilor dinţate cilindrice cu dinţi drepţi</a:t>
            </a:r>
            <a:endParaRPr lang="en-US" b="1" dirty="0"/>
          </a:p>
        </p:txBody>
      </p:sp>
      <p:pic>
        <p:nvPicPr>
          <p:cNvPr id="22529" name="Picture 1"/>
          <p:cNvPicPr>
            <a:picLocks noChangeAspect="1" noChangeArrowheads="1"/>
          </p:cNvPicPr>
          <p:nvPr/>
        </p:nvPicPr>
        <p:blipFill>
          <a:blip r:embed="rId2" cstate="print"/>
          <a:srcRect/>
          <a:stretch>
            <a:fillRect/>
          </a:stretch>
        </p:blipFill>
        <p:spPr bwMode="auto">
          <a:xfrm>
            <a:off x="4267200" y="3124200"/>
            <a:ext cx="4659313" cy="3530600"/>
          </a:xfrm>
          <a:prstGeom prst="rect">
            <a:avLst/>
          </a:prstGeom>
          <a:noFill/>
          <a:ln w="9525">
            <a:noFill/>
            <a:miter lim="800000"/>
            <a:headEnd/>
            <a:tailEnd/>
          </a:ln>
        </p:spPr>
      </p:pic>
      <p:sp>
        <p:nvSpPr>
          <p:cNvPr id="22530" name="Rectangle 2"/>
          <p:cNvSpPr>
            <a:spLocks noChangeArrowheads="1"/>
          </p:cNvSpPr>
          <p:nvPr/>
        </p:nvSpPr>
        <p:spPr bwMode="auto">
          <a:xfrm>
            <a:off x="0" y="3124200"/>
            <a:ext cx="5181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înălţimea danturii   h;</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înălţimea capului dintelui  h</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a</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înălţimea piciorului dintelui – h</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f</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jocul radial   c = h</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f</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a</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lăţimea danturii   b;</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pasul danturii  p;</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grosimea dintelui  s;</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grosimea golului între doi dinţi  e;</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diametrul cercului de cap  d</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a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lang="en-US" dirty="0">
                <a:latin typeface="Calibri" pitchFamily="34" charset="0"/>
                <a:ea typeface="Times New Roman" pitchFamily="18" charset="0"/>
                <a:cs typeface="Calibri" pitchFamily="34" charset="0"/>
              </a:rPr>
              <a:t>d</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iametrul</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n-US" b="0" i="0" u="none" strike="noStrike" cap="none" normalizeH="0" baseline="0" dirty="0" err="1">
                <a:ln>
                  <a:noFill/>
                </a:ln>
                <a:solidFill>
                  <a:schemeClr val="tx1"/>
                </a:solidFill>
                <a:effectLst/>
                <a:latin typeface="Calibri" pitchFamily="34" charset="0"/>
                <a:ea typeface="Times New Roman" pitchFamily="18" charset="0"/>
                <a:cs typeface="Calibri" pitchFamily="34" charset="0"/>
              </a:rPr>
              <a:t>pe</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cercul sau cilindrul de rostogolire  d</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w</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diametrul </a:t>
            </a:r>
            <a:r>
              <a:rPr kumimoji="0" lang="en-US" b="0" i="0" u="none" strike="noStrike" cap="none" normalizeH="0" baseline="0" dirty="0" err="1">
                <a:ln>
                  <a:noFill/>
                </a:ln>
                <a:solidFill>
                  <a:schemeClr val="tx1"/>
                </a:solidFill>
                <a:effectLst/>
                <a:latin typeface="Calibri" pitchFamily="34" charset="0"/>
                <a:ea typeface="Times New Roman" pitchFamily="18" charset="0"/>
                <a:cs typeface="Calibri" pitchFamily="34" charset="0"/>
              </a:rPr>
              <a:t>pe</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cercul sau cilindrul de divizare d ;</a:t>
            </a:r>
            <a:endParaRPr kumimoji="0" lang="en-US"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diametrul </a:t>
            </a:r>
            <a:r>
              <a:rPr kumimoji="0" lang="en-US" b="0" i="0" u="none" strike="noStrike" cap="none" normalizeH="0" baseline="0" dirty="0" err="1">
                <a:ln>
                  <a:noFill/>
                </a:ln>
                <a:solidFill>
                  <a:schemeClr val="tx1"/>
                </a:solidFill>
                <a:effectLst/>
                <a:latin typeface="Calibri" pitchFamily="34" charset="0"/>
                <a:ea typeface="Times New Roman" pitchFamily="18" charset="0"/>
                <a:cs typeface="Calibri" pitchFamily="34" charset="0"/>
              </a:rPr>
              <a:t>pe</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cercul sau cilindrul de picior  d</a:t>
            </a:r>
            <a:r>
              <a:rPr kumimoji="0" lang="ro-RO" b="0" i="0" u="none" strike="noStrike" cap="none" normalizeH="0" baseline="-30000" dirty="0">
                <a:ln>
                  <a:noFill/>
                </a:ln>
                <a:solidFill>
                  <a:schemeClr val="tx1"/>
                </a:solidFill>
                <a:effectLst/>
                <a:latin typeface="Calibri" pitchFamily="34" charset="0"/>
                <a:ea typeface="Times New Roman" pitchFamily="18" charset="0"/>
                <a:cs typeface="Calibri" pitchFamily="34" charset="0"/>
              </a:rPr>
              <a:t>f</a:t>
            </a:r>
            <a:r>
              <a:rPr kumimoji="0" lang="ro-RO"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ro-RO" b="0" i="0" u="none" strike="noStrike" cap="none" normalizeH="0" baseline="0" dirty="0">
              <a:ln>
                <a:noFill/>
              </a:ln>
              <a:solidFill>
                <a:schemeClr val="tx1"/>
              </a:solidFill>
              <a:effectLst/>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3886200" cy="5078313"/>
          </a:xfrm>
          <a:prstGeom prst="rect">
            <a:avLst/>
          </a:prstGeom>
          <a:solidFill>
            <a:srgbClr val="CCFF99"/>
          </a:solidFill>
        </p:spPr>
        <p:txBody>
          <a:bodyPr wrap="square">
            <a:spAutoFit/>
          </a:bodyPr>
          <a:lstStyle/>
          <a:p>
            <a:r>
              <a:rPr lang="ro-RO" dirty="0">
                <a:latin typeface="Calibri" pitchFamily="34" charset="0"/>
                <a:cs typeface="Calibri" pitchFamily="34" charset="0"/>
              </a:rPr>
              <a:t>La roţile dinţate cu dinţi drepţi, c</a:t>
            </a:r>
            <a:r>
              <a:rPr lang="en-US" dirty="0" err="1">
                <a:latin typeface="Calibri" pitchFamily="34" charset="0"/>
                <a:cs typeface="Calibri" pitchFamily="34" charset="0"/>
              </a:rPr>
              <a:t>urba</a:t>
            </a:r>
            <a:r>
              <a:rPr lang="en-US" dirty="0">
                <a:latin typeface="Calibri" pitchFamily="34" charset="0"/>
                <a:cs typeface="Calibri" pitchFamily="34" charset="0"/>
              </a:rPr>
              <a:t> de </a:t>
            </a:r>
            <a:r>
              <a:rPr lang="en-US" dirty="0" err="1">
                <a:latin typeface="Calibri" pitchFamily="34" charset="0"/>
                <a:cs typeface="Calibri" pitchFamily="34" charset="0"/>
              </a:rPr>
              <a:t>intersecţie</a:t>
            </a:r>
            <a:r>
              <a:rPr lang="en-US" dirty="0">
                <a:latin typeface="Calibri" pitchFamily="34" charset="0"/>
                <a:cs typeface="Calibri" pitchFamily="34" charset="0"/>
              </a:rPr>
              <a:t> a </a:t>
            </a:r>
            <a:r>
              <a:rPr lang="en-US" dirty="0" err="1">
                <a:latin typeface="Calibri" pitchFamily="34" charset="0"/>
                <a:cs typeface="Calibri" pitchFamily="34" charset="0"/>
              </a:rPr>
              <a:t>flancului</a:t>
            </a:r>
            <a:r>
              <a:rPr lang="en-US" dirty="0">
                <a:latin typeface="Calibri" pitchFamily="34" charset="0"/>
                <a:cs typeface="Calibri" pitchFamily="34" charset="0"/>
              </a:rPr>
              <a:t> </a:t>
            </a:r>
            <a:r>
              <a:rPr lang="en-US" dirty="0" err="1">
                <a:latin typeface="Calibri" pitchFamily="34" charset="0"/>
                <a:cs typeface="Calibri" pitchFamily="34" charset="0"/>
              </a:rPr>
              <a:t>dintelui</a:t>
            </a:r>
            <a:r>
              <a:rPr lang="en-US" dirty="0">
                <a:latin typeface="Calibri" pitchFamily="34" charset="0"/>
                <a:cs typeface="Calibri" pitchFamily="34" charset="0"/>
              </a:rPr>
              <a:t> cu un plan frontal</a:t>
            </a:r>
            <a:r>
              <a:rPr lang="ro-RO" dirty="0">
                <a:latin typeface="Calibri" pitchFamily="34" charset="0"/>
                <a:cs typeface="Calibri" pitchFamily="34" charset="0"/>
              </a:rPr>
              <a:t>, </a:t>
            </a:r>
            <a:r>
              <a:rPr lang="it-IT" dirty="0">
                <a:latin typeface="Calibri" pitchFamily="34" charset="0"/>
                <a:cs typeface="Calibri" pitchFamily="34" charset="0"/>
              </a:rPr>
              <a:t>defineşte profilul dintelui roţii dinţate.</a:t>
            </a:r>
            <a:r>
              <a:rPr lang="ro-RO" dirty="0">
                <a:latin typeface="Calibri" pitchFamily="34" charset="0"/>
                <a:cs typeface="Calibri" pitchFamily="34" charset="0"/>
              </a:rPr>
              <a:t> Cel mai utilizat profil este cel </a:t>
            </a:r>
            <a:r>
              <a:rPr lang="ro-RO" b="1" dirty="0">
                <a:latin typeface="Calibri" pitchFamily="34" charset="0"/>
                <a:cs typeface="Calibri" pitchFamily="34" charset="0"/>
              </a:rPr>
              <a:t>evolventic</a:t>
            </a:r>
            <a:r>
              <a:rPr lang="ro-RO" dirty="0">
                <a:latin typeface="Calibri" pitchFamily="34" charset="0"/>
                <a:cs typeface="Calibri" pitchFamily="34" charset="0"/>
              </a:rPr>
              <a:t> deoarece asigură continuitate în angrenare şi se generează relativ uşor. </a:t>
            </a:r>
            <a:endParaRPr lang="it-IT" dirty="0">
              <a:latin typeface="Calibri" pitchFamily="34" charset="0"/>
              <a:cs typeface="Calibri" pitchFamily="34" charset="0"/>
            </a:endParaRPr>
          </a:p>
          <a:p>
            <a:r>
              <a:rPr lang="es-ES" b="1" dirty="0" err="1">
                <a:latin typeface="Calibri" pitchFamily="34" charset="0"/>
                <a:cs typeface="Calibri" pitchFamily="34" charset="0"/>
              </a:rPr>
              <a:t>Evolventa</a:t>
            </a:r>
            <a:r>
              <a:rPr lang="es-ES" b="1" dirty="0">
                <a:latin typeface="Calibri" pitchFamily="34" charset="0"/>
                <a:cs typeface="Calibri" pitchFamily="34" charset="0"/>
              </a:rPr>
              <a:t> </a:t>
            </a:r>
            <a:r>
              <a:rPr lang="es-ES" i="1" dirty="0">
                <a:latin typeface="Calibri" pitchFamily="34" charset="0"/>
                <a:cs typeface="Calibri" pitchFamily="34" charset="0"/>
              </a:rPr>
              <a:t>este </a:t>
            </a:r>
            <a:r>
              <a:rPr lang="es-ES" i="1" dirty="0" err="1">
                <a:latin typeface="Calibri" pitchFamily="34" charset="0"/>
                <a:cs typeface="Calibri" pitchFamily="34" charset="0"/>
              </a:rPr>
              <a:t>curba</a:t>
            </a:r>
            <a:r>
              <a:rPr lang="es-ES" i="1" dirty="0">
                <a:latin typeface="Calibri" pitchFamily="34" charset="0"/>
                <a:cs typeface="Calibri" pitchFamily="34" charset="0"/>
              </a:rPr>
              <a:t> </a:t>
            </a:r>
            <a:r>
              <a:rPr lang="es-ES" i="1" dirty="0" err="1">
                <a:latin typeface="Calibri" pitchFamily="34" charset="0"/>
                <a:cs typeface="Calibri" pitchFamily="34" charset="0"/>
              </a:rPr>
              <a:t>descrisă</a:t>
            </a:r>
            <a:r>
              <a:rPr lang="es-ES" i="1" dirty="0">
                <a:latin typeface="Calibri" pitchFamily="34" charset="0"/>
                <a:cs typeface="Calibri" pitchFamily="34" charset="0"/>
              </a:rPr>
              <a:t> de un</a:t>
            </a:r>
            <a:r>
              <a:rPr lang="ro-RO" i="1" dirty="0">
                <a:latin typeface="Calibri" pitchFamily="34" charset="0"/>
                <a:cs typeface="Calibri" pitchFamily="34" charset="0"/>
              </a:rPr>
              <a:t> </a:t>
            </a:r>
            <a:r>
              <a:rPr lang="en-US" i="1" dirty="0" err="1">
                <a:latin typeface="Calibri" pitchFamily="34" charset="0"/>
                <a:cs typeface="Calibri" pitchFamily="34" charset="0"/>
              </a:rPr>
              <a:t>punct</a:t>
            </a:r>
            <a:r>
              <a:rPr lang="en-US" i="1" dirty="0">
                <a:latin typeface="Calibri" pitchFamily="34" charset="0"/>
                <a:cs typeface="Calibri" pitchFamily="34" charset="0"/>
              </a:rPr>
              <a:t> al </a:t>
            </a:r>
            <a:r>
              <a:rPr lang="en-US" i="1" dirty="0" err="1">
                <a:latin typeface="Calibri" pitchFamily="34" charset="0"/>
                <a:cs typeface="Calibri" pitchFamily="34" charset="0"/>
              </a:rPr>
              <a:t>unei</a:t>
            </a:r>
            <a:r>
              <a:rPr lang="en-US" i="1" dirty="0">
                <a:latin typeface="Calibri" pitchFamily="34" charset="0"/>
                <a:cs typeface="Calibri" pitchFamily="34" charset="0"/>
              </a:rPr>
              <a:t> </a:t>
            </a:r>
            <a:r>
              <a:rPr lang="en-US" i="1" dirty="0" err="1">
                <a:latin typeface="Calibri" pitchFamily="34" charset="0"/>
                <a:cs typeface="Calibri" pitchFamily="34" charset="0"/>
              </a:rPr>
              <a:t>drepte</a:t>
            </a:r>
            <a:r>
              <a:rPr lang="en-US" i="1" dirty="0">
                <a:latin typeface="Calibri" pitchFamily="34" charset="0"/>
                <a:cs typeface="Calibri" pitchFamily="34" charset="0"/>
              </a:rPr>
              <a:t> </a:t>
            </a:r>
            <a:r>
              <a:rPr lang="el-GR" i="1" dirty="0">
                <a:latin typeface="Calibri" pitchFamily="34" charset="0"/>
                <a:cs typeface="Calibri" pitchFamily="34" charset="0"/>
              </a:rPr>
              <a:t>Δ</a:t>
            </a:r>
            <a:r>
              <a:rPr lang="en-US" sz="1400" i="1" dirty="0">
                <a:latin typeface="Calibri" pitchFamily="34" charset="0"/>
                <a:cs typeface="Calibri" pitchFamily="34" charset="0"/>
              </a:rPr>
              <a:t>b</a:t>
            </a:r>
            <a:r>
              <a:rPr lang="en-US" i="1" dirty="0">
                <a:latin typeface="Calibri" pitchFamily="34" charset="0"/>
                <a:cs typeface="Calibri" pitchFamily="34" charset="0"/>
              </a:rPr>
              <a:t>, care se </a:t>
            </a:r>
            <a:r>
              <a:rPr lang="en-US" i="1" dirty="0" err="1">
                <a:latin typeface="Calibri" pitchFamily="34" charset="0"/>
                <a:cs typeface="Calibri" pitchFamily="34" charset="0"/>
              </a:rPr>
              <a:t>rostogoleşte</a:t>
            </a:r>
            <a:r>
              <a:rPr lang="ro-RO" i="1" dirty="0">
                <a:latin typeface="Calibri" pitchFamily="34" charset="0"/>
                <a:cs typeface="Calibri" pitchFamily="34" charset="0"/>
              </a:rPr>
              <a:t> </a:t>
            </a:r>
            <a:r>
              <a:rPr lang="fr-FR" i="1" dirty="0" err="1">
                <a:latin typeface="Calibri" pitchFamily="34" charset="0"/>
                <a:cs typeface="Calibri" pitchFamily="34" charset="0"/>
              </a:rPr>
              <a:t>fără</a:t>
            </a:r>
            <a:r>
              <a:rPr lang="fr-FR" i="1" dirty="0">
                <a:latin typeface="Calibri" pitchFamily="34" charset="0"/>
                <a:cs typeface="Calibri" pitchFamily="34" charset="0"/>
              </a:rPr>
              <a:t> </a:t>
            </a:r>
            <a:r>
              <a:rPr lang="fr-FR" i="1" dirty="0" err="1">
                <a:latin typeface="Calibri" pitchFamily="34" charset="0"/>
                <a:cs typeface="Calibri" pitchFamily="34" charset="0"/>
              </a:rPr>
              <a:t>alunecare</a:t>
            </a:r>
            <a:r>
              <a:rPr lang="fr-FR" i="1" dirty="0">
                <a:latin typeface="Calibri" pitchFamily="34" charset="0"/>
                <a:cs typeface="Calibri" pitchFamily="34" charset="0"/>
              </a:rPr>
              <a:t> </a:t>
            </a:r>
            <a:r>
              <a:rPr lang="fr-FR" i="1" dirty="0" err="1">
                <a:latin typeface="Calibri" pitchFamily="34" charset="0"/>
                <a:cs typeface="Calibri" pitchFamily="34" charset="0"/>
              </a:rPr>
              <a:t>pe</a:t>
            </a:r>
            <a:r>
              <a:rPr lang="fr-FR" i="1" dirty="0">
                <a:latin typeface="Calibri" pitchFamily="34" charset="0"/>
                <a:cs typeface="Calibri" pitchFamily="34" charset="0"/>
              </a:rPr>
              <a:t> un </a:t>
            </a:r>
            <a:r>
              <a:rPr lang="fr-FR" i="1" dirty="0" err="1">
                <a:latin typeface="Calibri" pitchFamily="34" charset="0"/>
                <a:cs typeface="Calibri" pitchFamily="34" charset="0"/>
              </a:rPr>
              <a:t>cerc</a:t>
            </a:r>
            <a:r>
              <a:rPr lang="fr-FR" i="1" dirty="0">
                <a:latin typeface="Calibri" pitchFamily="34" charset="0"/>
                <a:cs typeface="Calibri" pitchFamily="34" charset="0"/>
              </a:rPr>
              <a:t> </a:t>
            </a:r>
            <a:r>
              <a:rPr lang="fr-FR" i="1" dirty="0" err="1">
                <a:latin typeface="Calibri" pitchFamily="34" charset="0"/>
                <a:cs typeface="Calibri" pitchFamily="34" charset="0"/>
              </a:rPr>
              <a:t>fix</a:t>
            </a:r>
            <a:r>
              <a:rPr lang="fr-FR" i="1" dirty="0">
                <a:latin typeface="Calibri" pitchFamily="34" charset="0"/>
                <a:cs typeface="Calibri" pitchFamily="34" charset="0"/>
              </a:rPr>
              <a:t>, </a:t>
            </a:r>
            <a:r>
              <a:rPr lang="fr-FR" i="1" dirty="0" err="1">
                <a:latin typeface="Calibri" pitchFamily="34" charset="0"/>
                <a:cs typeface="Calibri" pitchFamily="34" charset="0"/>
              </a:rPr>
              <a:t>numit</a:t>
            </a:r>
            <a:r>
              <a:rPr lang="fr-FR" i="1" dirty="0">
                <a:latin typeface="Calibri" pitchFamily="34" charset="0"/>
                <a:cs typeface="Calibri" pitchFamily="34" charset="0"/>
              </a:rPr>
              <a:t> </a:t>
            </a:r>
            <a:r>
              <a:rPr lang="fr-FR" i="1" dirty="0" err="1">
                <a:latin typeface="Calibri" pitchFamily="34" charset="0"/>
                <a:cs typeface="Calibri" pitchFamily="34" charset="0"/>
              </a:rPr>
              <a:t>cerc</a:t>
            </a:r>
            <a:r>
              <a:rPr lang="fr-FR" i="1" dirty="0">
                <a:latin typeface="Calibri" pitchFamily="34" charset="0"/>
                <a:cs typeface="Calibri" pitchFamily="34" charset="0"/>
              </a:rPr>
              <a:t> de</a:t>
            </a:r>
            <a:r>
              <a:rPr lang="ro-RO" i="1" dirty="0">
                <a:latin typeface="Calibri" pitchFamily="34" charset="0"/>
                <a:cs typeface="Calibri" pitchFamily="34" charset="0"/>
              </a:rPr>
              <a:t> </a:t>
            </a:r>
            <a:r>
              <a:rPr lang="vi-VN" i="1" dirty="0">
                <a:latin typeface="Calibri" pitchFamily="34" charset="0"/>
                <a:cs typeface="Calibri" pitchFamily="34" charset="0"/>
              </a:rPr>
              <a:t>bază, de rază r</a:t>
            </a:r>
            <a:r>
              <a:rPr lang="vi-VN" sz="1200" i="1" dirty="0">
                <a:latin typeface="Calibri" pitchFamily="34" charset="0"/>
                <a:cs typeface="Calibri" pitchFamily="34" charset="0"/>
              </a:rPr>
              <a:t>b</a:t>
            </a:r>
            <a:r>
              <a:rPr lang="vi-VN" i="1" dirty="0">
                <a:latin typeface="Calibri" pitchFamily="34" charset="0"/>
                <a:cs typeface="Calibri" pitchFamily="34" charset="0"/>
              </a:rPr>
              <a:t> .</a:t>
            </a:r>
            <a:endParaRPr lang="ro-RO" i="1" dirty="0">
              <a:latin typeface="Calibri" pitchFamily="34" charset="0"/>
              <a:cs typeface="Calibri" pitchFamily="34" charset="0"/>
            </a:endParaRPr>
          </a:p>
          <a:p>
            <a:r>
              <a:rPr lang="vi-VN" i="1" dirty="0">
                <a:latin typeface="Calibri" pitchFamily="34" charset="0"/>
                <a:cs typeface="Calibri" pitchFamily="34" charset="0"/>
              </a:rPr>
              <a:t> Proprietăţile</a:t>
            </a:r>
            <a:r>
              <a:rPr lang="ro-RO" i="1" dirty="0">
                <a:latin typeface="Calibri" pitchFamily="34" charset="0"/>
                <a:cs typeface="Calibri" pitchFamily="34" charset="0"/>
              </a:rPr>
              <a:t> </a:t>
            </a:r>
            <a:r>
              <a:rPr lang="vi-VN" dirty="0">
                <a:latin typeface="Calibri" pitchFamily="34" charset="0"/>
                <a:cs typeface="Calibri" pitchFamily="34" charset="0"/>
              </a:rPr>
              <a:t>evolventei se referă la:</a:t>
            </a:r>
          </a:p>
          <a:p>
            <a:r>
              <a:rPr lang="ro-RO" dirty="0">
                <a:latin typeface="Calibri" pitchFamily="34" charset="0"/>
                <a:cs typeface="Calibri" pitchFamily="34" charset="0"/>
              </a:rPr>
              <a:t>- </a:t>
            </a:r>
            <a:r>
              <a:rPr lang="pt-BR" dirty="0">
                <a:latin typeface="Calibri" pitchFamily="34" charset="0"/>
                <a:cs typeface="Calibri" pitchFamily="34" charset="0"/>
              </a:rPr>
              <a:t> normala </a:t>
            </a:r>
            <a:r>
              <a:rPr lang="pt-BR" i="1" dirty="0">
                <a:latin typeface="Calibri" pitchFamily="34" charset="0"/>
                <a:cs typeface="Calibri" pitchFamily="34" charset="0"/>
              </a:rPr>
              <a:t>n-n, este</a:t>
            </a:r>
            <a:r>
              <a:rPr lang="ro-RO" i="1" dirty="0">
                <a:latin typeface="Calibri" pitchFamily="34" charset="0"/>
                <a:cs typeface="Calibri" pitchFamily="34" charset="0"/>
              </a:rPr>
              <a:t> </a:t>
            </a:r>
            <a:r>
              <a:rPr lang="vi-VN" dirty="0">
                <a:latin typeface="Calibri" pitchFamily="34" charset="0"/>
                <a:cs typeface="Calibri" pitchFamily="34" charset="0"/>
              </a:rPr>
              <a:t>tangentă la cercul de bază</a:t>
            </a:r>
            <a:r>
              <a:rPr lang="ro-RO" dirty="0">
                <a:latin typeface="Calibri" pitchFamily="34" charset="0"/>
                <a:cs typeface="Calibri" pitchFamily="34" charset="0"/>
              </a:rPr>
              <a:t> în permanenţă</a:t>
            </a:r>
            <a:r>
              <a:rPr lang="vi-VN" dirty="0">
                <a:latin typeface="Calibri" pitchFamily="34" charset="0"/>
                <a:cs typeface="Calibri" pitchFamily="34" charset="0"/>
              </a:rPr>
              <a:t>;</a:t>
            </a:r>
          </a:p>
          <a:p>
            <a:r>
              <a:rPr lang="ro-RO" dirty="0">
                <a:latin typeface="Calibri" pitchFamily="34" charset="0"/>
                <a:cs typeface="Calibri" pitchFamily="34" charset="0"/>
              </a:rPr>
              <a:t>- </a:t>
            </a:r>
            <a:r>
              <a:rPr lang="vi-VN" dirty="0">
                <a:latin typeface="Calibri" pitchFamily="34" charset="0"/>
                <a:cs typeface="Calibri" pitchFamily="34" charset="0"/>
              </a:rPr>
              <a:t> distanţa, măsurată pe direcţia</a:t>
            </a:r>
            <a:r>
              <a:rPr lang="ro-RO" dirty="0">
                <a:latin typeface="Calibri" pitchFamily="34" charset="0"/>
                <a:cs typeface="Calibri" pitchFamily="34" charset="0"/>
              </a:rPr>
              <a:t> </a:t>
            </a:r>
            <a:r>
              <a:rPr lang="en-US" dirty="0" err="1">
                <a:latin typeface="Calibri" pitchFamily="34" charset="0"/>
                <a:cs typeface="Calibri" pitchFamily="34" charset="0"/>
              </a:rPr>
              <a:t>normalei</a:t>
            </a:r>
            <a:r>
              <a:rPr lang="en-US" dirty="0">
                <a:latin typeface="Calibri" pitchFamily="34" charset="0"/>
                <a:cs typeface="Calibri" pitchFamily="34" charset="0"/>
              </a:rPr>
              <a:t>, </a:t>
            </a:r>
            <a:r>
              <a:rPr lang="en-US" dirty="0" err="1">
                <a:latin typeface="Calibri" pitchFamily="34" charset="0"/>
                <a:cs typeface="Calibri" pitchFamily="34" charset="0"/>
              </a:rPr>
              <a:t>între</a:t>
            </a:r>
            <a:r>
              <a:rPr lang="en-US" dirty="0">
                <a:latin typeface="Calibri" pitchFamily="34" charset="0"/>
                <a:cs typeface="Calibri" pitchFamily="34" charset="0"/>
              </a:rPr>
              <a:t> </a:t>
            </a:r>
            <a:r>
              <a:rPr lang="en-US" dirty="0" err="1">
                <a:latin typeface="Calibri" pitchFamily="34" charset="0"/>
                <a:cs typeface="Calibri" pitchFamily="34" charset="0"/>
              </a:rPr>
              <a:t>punctul</a:t>
            </a:r>
            <a:r>
              <a:rPr lang="en-US" dirty="0">
                <a:latin typeface="Calibri" pitchFamily="34" charset="0"/>
                <a:cs typeface="Calibri" pitchFamily="34" charset="0"/>
              </a:rPr>
              <a:t> de </a:t>
            </a:r>
            <a:r>
              <a:rPr lang="en-US" dirty="0" err="1">
                <a:latin typeface="Calibri" pitchFamily="34" charset="0"/>
                <a:cs typeface="Calibri" pitchFamily="34" charset="0"/>
              </a:rPr>
              <a:t>pe</a:t>
            </a:r>
            <a:r>
              <a:rPr lang="ro-RO" dirty="0">
                <a:latin typeface="Calibri" pitchFamily="34" charset="0"/>
                <a:cs typeface="Calibri" pitchFamily="34" charset="0"/>
              </a:rPr>
              <a:t> </a:t>
            </a:r>
            <a:r>
              <a:rPr lang="pt-BR" dirty="0">
                <a:latin typeface="Calibri" pitchFamily="34" charset="0"/>
                <a:cs typeface="Calibri" pitchFamily="34" charset="0"/>
              </a:rPr>
              <a:t>evolventă şi cercul de bază (</a:t>
            </a:r>
            <a:r>
              <a:rPr lang="pt-BR" i="1" dirty="0">
                <a:latin typeface="Calibri" pitchFamily="34" charset="0"/>
                <a:cs typeface="Calibri" pitchFamily="34" charset="0"/>
              </a:rPr>
              <a:t>MT </a:t>
            </a:r>
            <a:r>
              <a:rPr lang="vi-VN" dirty="0">
                <a:latin typeface="Calibri" pitchFamily="34" charset="0"/>
                <a:cs typeface="Calibri" pitchFamily="34" charset="0"/>
              </a:rPr>
              <a:t>) reprezintă raza de</a:t>
            </a:r>
            <a:r>
              <a:rPr lang="ro-RO" dirty="0">
                <a:latin typeface="Calibri" pitchFamily="34" charset="0"/>
                <a:cs typeface="Calibri" pitchFamily="34" charset="0"/>
              </a:rPr>
              <a:t> </a:t>
            </a:r>
            <a:r>
              <a:rPr lang="vi-VN" dirty="0">
                <a:latin typeface="Calibri" pitchFamily="34" charset="0"/>
                <a:cs typeface="Calibri" pitchFamily="34" charset="0"/>
              </a:rPr>
              <a:t>curbură a evolventei, în acel punct.</a:t>
            </a:r>
            <a:endParaRPr lang="en-US" dirty="0">
              <a:latin typeface="Calibri" pitchFamily="34" charset="0"/>
              <a:cs typeface="Calibri" pitchFamily="34" charset="0"/>
            </a:endParaRPr>
          </a:p>
        </p:txBody>
      </p:sp>
      <p:pic>
        <p:nvPicPr>
          <p:cNvPr id="30722" name="Picture 2"/>
          <p:cNvPicPr>
            <a:picLocks noChangeAspect="1" noChangeArrowheads="1"/>
          </p:cNvPicPr>
          <p:nvPr/>
        </p:nvPicPr>
        <p:blipFill>
          <a:blip r:embed="rId2" cstate="print"/>
          <a:srcRect l="5357" b="5399"/>
          <a:stretch>
            <a:fillRect/>
          </a:stretch>
        </p:blipFill>
        <p:spPr bwMode="auto">
          <a:xfrm>
            <a:off x="4267200" y="990600"/>
            <a:ext cx="4876800" cy="44167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6932</Words>
  <Application>Microsoft Office PowerPoint</Application>
  <PresentationFormat>On-screen Show (4:3)</PresentationFormat>
  <Paragraphs>534</Paragraphs>
  <Slides>66</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Office Theme</vt:lpstr>
      <vt:lpstr>Equation</vt:lpstr>
      <vt:lpstr>Microsoft Equation 3.0</vt:lpstr>
      <vt:lpstr>Transmisii directe -ANGRENAJE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samsung</dc:creator>
  <cp:lastModifiedBy>Optiplex 990</cp:lastModifiedBy>
  <cp:revision>195</cp:revision>
  <dcterms:created xsi:type="dcterms:W3CDTF">2019-04-20T19:58:37Z</dcterms:created>
  <dcterms:modified xsi:type="dcterms:W3CDTF">2020-03-24T06:27:36Z</dcterms:modified>
</cp:coreProperties>
</file>